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1"/>
  </p:notesMasterIdLst>
  <p:sldIdLst>
    <p:sldId id="267" r:id="rId2"/>
    <p:sldId id="311" r:id="rId3"/>
    <p:sldId id="416" r:id="rId4"/>
    <p:sldId id="404" r:id="rId5"/>
    <p:sldId id="403" r:id="rId6"/>
    <p:sldId id="406" r:id="rId7"/>
    <p:sldId id="421" r:id="rId8"/>
    <p:sldId id="407" r:id="rId9"/>
    <p:sldId id="401" r:id="rId10"/>
    <p:sldId id="257" r:id="rId11"/>
    <p:sldId id="258" r:id="rId12"/>
    <p:sldId id="314" r:id="rId13"/>
    <p:sldId id="408" r:id="rId14"/>
    <p:sldId id="425" r:id="rId15"/>
    <p:sldId id="417" r:id="rId16"/>
    <p:sldId id="422" r:id="rId17"/>
    <p:sldId id="420" r:id="rId18"/>
    <p:sldId id="424" r:id="rId19"/>
    <p:sldId id="409" r:id="rId20"/>
    <p:sldId id="288" r:id="rId21"/>
    <p:sldId id="398" r:id="rId22"/>
    <p:sldId id="397" r:id="rId23"/>
    <p:sldId id="277" r:id="rId24"/>
    <p:sldId id="410" r:id="rId25"/>
    <p:sldId id="318" r:id="rId26"/>
    <p:sldId id="278" r:id="rId27"/>
    <p:sldId id="279" r:id="rId28"/>
    <p:sldId id="411" r:id="rId29"/>
    <p:sldId id="349" r:id="rId30"/>
    <p:sldId id="300" r:id="rId31"/>
    <p:sldId id="353" r:id="rId32"/>
    <p:sldId id="412" r:id="rId33"/>
    <p:sldId id="374" r:id="rId34"/>
    <p:sldId id="362" r:id="rId35"/>
    <p:sldId id="400" r:id="rId36"/>
    <p:sldId id="413" r:id="rId37"/>
    <p:sldId id="361" r:id="rId38"/>
    <p:sldId id="306" r:id="rId39"/>
    <p:sldId id="363" r:id="rId40"/>
    <p:sldId id="357" r:id="rId41"/>
    <p:sldId id="358" r:id="rId42"/>
    <p:sldId id="359" r:id="rId43"/>
    <p:sldId id="310" r:id="rId44"/>
    <p:sldId id="304" r:id="rId45"/>
    <p:sldId id="370" r:id="rId46"/>
    <p:sldId id="292" r:id="rId47"/>
    <p:sldId id="293" r:id="rId48"/>
    <p:sldId id="297" r:id="rId49"/>
    <p:sldId id="294" r:id="rId50"/>
    <p:sldId id="298" r:id="rId51"/>
    <p:sldId id="327" r:id="rId52"/>
    <p:sldId id="423" r:id="rId53"/>
    <p:sldId id="414" r:id="rId54"/>
    <p:sldId id="372" r:id="rId55"/>
    <p:sldId id="415" r:id="rId56"/>
    <p:sldId id="329" r:id="rId57"/>
    <p:sldId id="366" r:id="rId58"/>
    <p:sldId id="331" r:id="rId59"/>
    <p:sldId id="338" r:id="rId60"/>
    <p:sldId id="332" r:id="rId61"/>
    <p:sldId id="336" r:id="rId62"/>
    <p:sldId id="334" r:id="rId63"/>
    <p:sldId id="335" r:id="rId64"/>
    <p:sldId id="345" r:id="rId65"/>
    <p:sldId id="344" r:id="rId66"/>
    <p:sldId id="348" r:id="rId67"/>
    <p:sldId id="369" r:id="rId68"/>
    <p:sldId id="371" r:id="rId69"/>
    <p:sldId id="326" r:id="rId70"/>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61FF"/>
    <a:srgbClr val="0000FF"/>
    <a:srgbClr val="F0F0F0"/>
    <a:srgbClr val="64878B"/>
    <a:srgbClr val="AA8D78"/>
    <a:srgbClr val="DB9764"/>
    <a:srgbClr val="475B65"/>
    <a:srgbClr val="EB315D"/>
    <a:srgbClr val="6F8087"/>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78" autoAdjust="0"/>
    <p:restoredTop sz="95033" autoAdjust="0"/>
  </p:normalViewPr>
  <p:slideViewPr>
    <p:cSldViewPr snapToGrid="0">
      <p:cViewPr varScale="1">
        <p:scale>
          <a:sx n="75" d="100"/>
          <a:sy n="75" d="100"/>
        </p:scale>
        <p:origin x="54" y="114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200" d="100"/>
          <a:sy n="200" d="100"/>
        </p:scale>
        <p:origin x="5712" y="-604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1E27574E-C85D-453E-ABFD-C03C0AF865EA}" type="datetimeFigureOut">
              <a:rPr lang="de-DE" smtClean="0"/>
              <a:t>22.08.2025</a:t>
            </a:fld>
            <a:endParaRPr lang="de-DE"/>
          </a:p>
        </p:txBody>
      </p:sp>
      <p:sp>
        <p:nvSpPr>
          <p:cNvPr id="4" name="Folienbildplatzhalt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ECB8367-B96F-40F9-B1AD-042717FD0618}" type="slidenum">
              <a:rPr lang="de-DE" smtClean="0"/>
              <a:t>‹Nr.›</a:t>
            </a:fld>
            <a:endParaRPr lang="de-DE"/>
          </a:p>
        </p:txBody>
      </p:sp>
    </p:spTree>
    <p:extLst>
      <p:ext uri="{BB962C8B-B14F-4D97-AF65-F5344CB8AC3E}">
        <p14:creationId xmlns:p14="http://schemas.microsoft.com/office/powerpoint/2010/main" val="86459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Anpassung von Antennen und HF-Leitungen ist im Amateurfunk eine Schlüsselkompetenz. Damit kann man das SWR verbessern, um maximale Sendeleistung zu übertragen. Das Smith-Diagramm ist dabei ein universelles, grafisches Werkzeug, mit dem man komplexe Impedanzen leicht interpretieren und Netzwerke zur Antennenanpassung ohne umfangreiche Rechnungen entwerfen kann.</a:t>
            </a:r>
          </a:p>
          <a:p>
            <a:r>
              <a:rPr lang="de-DE" sz="1200" kern="1200" dirty="0">
                <a:solidFill>
                  <a:schemeClr val="tx1"/>
                </a:solidFill>
                <a:effectLst/>
                <a:latin typeface="+mn-lt"/>
                <a:ea typeface="+mn-ea"/>
                <a:cs typeface="+mn-cs"/>
              </a:rPr>
              <a:t>In diesem Vortrag zeige ich euch, wie ihr das Smith-Chart Schritt für Schritt effektiv nutzt:</a:t>
            </a:r>
          </a:p>
          <a:p>
            <a:r>
              <a:rPr lang="de-DE" sz="1200" kern="1200" dirty="0">
                <a:solidFill>
                  <a:schemeClr val="tx1"/>
                </a:solidFill>
                <a:effectLst/>
                <a:latin typeface="+mn-lt"/>
                <a:ea typeface="+mn-ea"/>
                <a:cs typeface="+mn-cs"/>
              </a:rPr>
              <a:t>Mit diesem Wissen werdet ihr in der Lage sein, eure Antennenanpassung schneller und präziser durchzuführen, SWR-Kurven zu verstehen und das Verhalten verschiedener Leitungslängen zu beurteilen. Das Smith-Diagramm ist euer neues „Schweizer Messer“!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wurde erstmals im Jahr </a:t>
            </a:r>
            <a:r>
              <a:rPr lang="de-DE" b="1" dirty="0"/>
              <a:t>1939</a:t>
            </a:r>
            <a:r>
              <a:rPr lang="de-DE" dirty="0"/>
              <a:t> von Phillip H. Smith veröffentlicht. Er arbeitete als Ingenieur bei Radio Corporation </a:t>
            </a:r>
            <a:r>
              <a:rPr lang="de-DE" dirty="0" err="1"/>
              <a:t>of</a:t>
            </a:r>
            <a:r>
              <a:rPr lang="de-DE" dirty="0"/>
              <a:t> </a:t>
            </a:r>
            <a:r>
              <a:rPr lang="de-DE" dirty="0" err="1"/>
              <a:t>America</a:t>
            </a:r>
            <a:r>
              <a:rPr lang="de-DE" dirty="0"/>
              <a:t> (RCA) an Antennen und Hochfrequenzleitungen und war auch Funkamateur. Das von ihm erfundene Diagramm wird zunehmend genutzt, weil heute mit den erschwinglichen neuen </a:t>
            </a:r>
            <a:r>
              <a:rPr lang="de-DE" dirty="0" err="1"/>
              <a:t>Vektoranalysern</a:t>
            </a:r>
            <a:r>
              <a:rPr lang="de-DE" dirty="0"/>
              <a:t> und auch mit entsprechender Simulationssoftware die Ablesung und das Arbeiten damit viel einfacher geworden sind. Zu meiner Studienzeit haben wir noch fleißig Papierformulare bis an die Grenze der Konzentrationsfähigkeit bearbeitet. Das </a:t>
            </a:r>
            <a:r>
              <a:rPr lang="de-DE" dirty="0" err="1"/>
              <a:t>Smithdiagramm</a:t>
            </a:r>
            <a:r>
              <a:rPr lang="de-DE" dirty="0"/>
              <a:t> zeigt sehr übersichtlich viele HF-wichtige Informationen.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Frage:</a:t>
            </a:r>
          </a:p>
          <a:p>
            <a:r>
              <a:rPr lang="de-DE" b="1" dirty="0"/>
              <a:t>Wer hat so ein Gerät?</a:t>
            </a:r>
          </a:p>
          <a:p>
            <a:r>
              <a:rPr lang="de-DE" b="1" dirty="0"/>
              <a:t>Wer hat schon aktiv mit dem </a:t>
            </a:r>
            <a:r>
              <a:rPr lang="de-DE" b="1" dirty="0" err="1"/>
              <a:t>Smithdiagramm</a:t>
            </a:r>
            <a:r>
              <a:rPr lang="de-DE" b="1" dirty="0"/>
              <a:t> gearbeitet?</a:t>
            </a:r>
          </a:p>
          <a:p>
            <a:endParaRPr lang="de-DE" dirty="0"/>
          </a:p>
          <a:p>
            <a:r>
              <a:rPr lang="de-DE" dirty="0"/>
              <a:t>Ich möchte Euch mit diesem Vortrag das </a:t>
            </a:r>
            <a:r>
              <a:rPr lang="de-DE" dirty="0" err="1"/>
              <a:t>Smithdiagramm</a:t>
            </a:r>
            <a:r>
              <a:rPr lang="de-DE" dirty="0"/>
              <a:t> sozusagen auf Trinkstärke herabgesetzt näher bringen. </a:t>
            </a:r>
          </a:p>
          <a:p>
            <a:endParaRPr lang="de-DE" dirty="0"/>
          </a:p>
          <a:p>
            <a:r>
              <a:rPr lang="de-DE" dirty="0"/>
              <a:t>Mein Erfahrungshintergrund dazu: Ich heiße Wolfgang Beer, habe1967 das Rufzeichen DK2FQ bekommen. Danach habe ich </a:t>
            </a:r>
            <a:r>
              <a:rPr lang="de-DE" b="1" dirty="0"/>
              <a:t>Radio- und Fernsehtechniker </a:t>
            </a:r>
            <a:r>
              <a:rPr lang="de-DE" dirty="0"/>
              <a:t>gelernt und anschließend </a:t>
            </a:r>
            <a:r>
              <a:rPr lang="de-DE" b="1" dirty="0"/>
              <a:t>Nachrichtentechnik und Regelungstechnik </a:t>
            </a:r>
            <a:r>
              <a:rPr lang="de-DE" dirty="0"/>
              <a:t>studiert. Mein Berufsleben habe ich mit Automatisierungstechnik in Kraftwerks- und Chemieanlagen verbracht. Seit meinem Ruhestand widme ich mich wieder verstärkt dem Amateurfunk, speziell der Antennentechnik. Und seit es Simulationsprogramme für elektronische Schaltungen, für Antennen und auch für das </a:t>
            </a:r>
            <a:r>
              <a:rPr lang="de-DE" dirty="0" err="1"/>
              <a:t>Smithdiagramm</a:t>
            </a:r>
            <a:r>
              <a:rPr lang="de-DE" dirty="0"/>
              <a:t> gibt, habe ich noch mal eine Menge dazugelernt.    </a:t>
            </a:r>
          </a:p>
          <a:p>
            <a:r>
              <a:rPr lang="de-DE" dirty="0"/>
              <a:t> </a:t>
            </a:r>
          </a:p>
          <a:p>
            <a:r>
              <a:rPr lang="de-DE" dirty="0"/>
              <a:t>Die Idee zu diesem Vortrag kam mir nach einem Seminar über genau dieses Thema bei </a:t>
            </a:r>
            <a:r>
              <a:rPr lang="de-DE" b="1" dirty="0"/>
              <a:t>Prof. Michael Hartje</a:t>
            </a:r>
            <a:r>
              <a:rPr lang="de-DE" dirty="0"/>
              <a:t>, DK5HH, am 13.5.23 in Baunatal. Da ging es u.a. auch um </a:t>
            </a:r>
            <a:r>
              <a:rPr lang="de-DE" dirty="0" err="1"/>
              <a:t>Smithdiagramme</a:t>
            </a:r>
            <a:r>
              <a:rPr lang="de-DE" dirty="0"/>
              <a:t>. Danach habe ich verstärkt eigene Simulationen und Messungen durchgeführt. Und die Ergebnisse findet ihr in diesem Vortrag. </a:t>
            </a:r>
          </a:p>
          <a:p>
            <a:endParaRPr lang="de-DE" dirty="0"/>
          </a:p>
          <a:p>
            <a:r>
              <a:rPr lang="de-DE" dirty="0"/>
              <a:t>Im Smith-Diagramm werden Impedanzen dargestellt. Außerdem enthält es das komplementäre </a:t>
            </a:r>
            <a:r>
              <a:rPr lang="de-DE" dirty="0" err="1"/>
              <a:t>Admittanzdiagramm</a:t>
            </a:r>
            <a:r>
              <a:rPr lang="de-DE" dirty="0"/>
              <a:t>. Das zeigt komplexe Leitwerte als Impedanzen an. Wozu das gut ist, sehen wir später. Mit dem </a:t>
            </a:r>
            <a:r>
              <a:rPr lang="de-DE" dirty="0" err="1"/>
              <a:t>Smithdiagramm</a:t>
            </a:r>
            <a:r>
              <a:rPr lang="de-DE" dirty="0"/>
              <a:t> kann man Vorgänge in HF-Systemen </a:t>
            </a:r>
            <a:r>
              <a:rPr lang="de-DE" b="1" dirty="0"/>
              <a:t>graphisch</a:t>
            </a:r>
            <a:r>
              <a:rPr lang="de-DE" dirty="0"/>
              <a:t> untersuchen. Dazu gehören z.B. </a:t>
            </a:r>
            <a:r>
              <a:rPr lang="de-DE" b="1" dirty="0"/>
              <a:t>Filter, </a:t>
            </a:r>
            <a:r>
              <a:rPr lang="de-DE" b="1" dirty="0" err="1"/>
              <a:t>Anpassschaltungen</a:t>
            </a:r>
            <a:r>
              <a:rPr lang="de-DE" b="1" dirty="0"/>
              <a:t>, Leitungen und Antennen. </a:t>
            </a:r>
            <a:r>
              <a:rPr lang="de-DE" dirty="0"/>
              <a:t>Es ist sozusagen das </a:t>
            </a:r>
            <a:r>
              <a:rPr lang="de-DE" b="1" dirty="0"/>
              <a:t>Schweizer Messer </a:t>
            </a:r>
            <a:r>
              <a:rPr lang="de-DE" dirty="0"/>
              <a:t>des HF-Technikers.</a:t>
            </a:r>
          </a:p>
          <a:p>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1</a:t>
            </a:fld>
            <a:endParaRPr lang="de-DE"/>
          </a:p>
        </p:txBody>
      </p:sp>
    </p:spTree>
    <p:extLst>
      <p:ext uri="{BB962C8B-B14F-4D97-AF65-F5344CB8AC3E}">
        <p14:creationId xmlns:p14="http://schemas.microsoft.com/office/powerpoint/2010/main" val="3203634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Linien gleicher Wirkwiderstände</a:t>
            </a:r>
            <a:r>
              <a:rPr lang="de-DE" dirty="0"/>
              <a:t>, auf denen sich die Blindwiderstände von minus Unendlich nach plus Unendlich bewegen werden jetzt zu Kreisen mit unterschiedlichen Durchmessern. </a:t>
            </a:r>
          </a:p>
        </p:txBody>
      </p:sp>
      <p:sp>
        <p:nvSpPr>
          <p:cNvPr id="4" name="Foliennummernplatzhalter 3"/>
          <p:cNvSpPr>
            <a:spLocks noGrp="1"/>
          </p:cNvSpPr>
          <p:nvPr>
            <p:ph type="sldNum" sz="quarter" idx="5"/>
          </p:nvPr>
        </p:nvSpPr>
        <p:spPr/>
        <p:txBody>
          <a:bodyPr/>
          <a:lstStyle/>
          <a:p>
            <a:fld id="{5ECB8367-B96F-40F9-B1AD-042717FD0618}" type="slidenum">
              <a:rPr lang="de-DE" smtClean="0"/>
              <a:t>10</a:t>
            </a:fld>
            <a:endParaRPr lang="de-DE"/>
          </a:p>
        </p:txBody>
      </p:sp>
    </p:spTree>
    <p:extLst>
      <p:ext uri="{BB962C8B-B14F-4D97-AF65-F5344CB8AC3E}">
        <p14:creationId xmlns:p14="http://schemas.microsoft.com/office/powerpoint/2010/main" val="178192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752">
              <a:defRPr/>
            </a:pPr>
            <a:r>
              <a:rPr lang="de-DE" b="1" dirty="0"/>
              <a:t>Linien gleicher Blindwiderstände</a:t>
            </a:r>
            <a:r>
              <a:rPr lang="de-DE" dirty="0"/>
              <a:t>, auf denen sich die die Wirkwiderstände von Null nach plus Unendlich bewegen werden jetzt zu Kreissegmenten mit unterschiedlichen Radien. </a:t>
            </a:r>
          </a:p>
          <a:p>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11</a:t>
            </a:fld>
            <a:endParaRPr lang="de-DE"/>
          </a:p>
        </p:txBody>
      </p:sp>
    </p:spTree>
    <p:extLst>
      <p:ext uri="{BB962C8B-B14F-4D97-AF65-F5344CB8AC3E}">
        <p14:creationId xmlns:p14="http://schemas.microsoft.com/office/powerpoint/2010/main" val="2933159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Normiertes </a:t>
            </a:r>
            <a:r>
              <a:rPr lang="de-DE" dirty="0" err="1"/>
              <a:t>Impedanzdiagramm</a:t>
            </a:r>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12</a:t>
            </a:fld>
            <a:endParaRPr lang="de-DE"/>
          </a:p>
        </p:txBody>
      </p:sp>
    </p:spTree>
    <p:extLst>
      <p:ext uri="{BB962C8B-B14F-4D97-AF65-F5344CB8AC3E}">
        <p14:creationId xmlns:p14="http://schemas.microsoft.com/office/powerpoint/2010/main" val="1390682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64196-EB19-6B69-0BD3-C978CCAE6F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EA95BA-55DE-EE5F-05B9-9C15C2BF2A8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41BB24-CE5F-1665-8089-D823B284C48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C278660-4041-8BC4-D79C-EC4D79F0C270}"/>
              </a:ext>
            </a:extLst>
          </p:cNvPr>
          <p:cNvSpPr>
            <a:spLocks noGrp="1"/>
          </p:cNvSpPr>
          <p:nvPr>
            <p:ph type="sldNum" sz="quarter" idx="5"/>
          </p:nvPr>
        </p:nvSpPr>
        <p:spPr/>
        <p:txBody>
          <a:bodyPr/>
          <a:lstStyle/>
          <a:p>
            <a:fld id="{5ECB8367-B96F-40F9-B1AD-042717FD0618}" type="slidenum">
              <a:rPr lang="de-DE" smtClean="0"/>
              <a:t>13</a:t>
            </a:fld>
            <a:endParaRPr lang="de-DE"/>
          </a:p>
        </p:txBody>
      </p:sp>
    </p:spTree>
    <p:extLst>
      <p:ext uri="{BB962C8B-B14F-4D97-AF65-F5344CB8AC3E}">
        <p14:creationId xmlns:p14="http://schemas.microsoft.com/office/powerpoint/2010/main" val="2884074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b="1" dirty="0"/>
              <a:t>Addition</a:t>
            </a:r>
            <a:r>
              <a:rPr lang="de-DE" dirty="0"/>
              <a:t> von Impedanzen erfolgt hier dadurch, dass wir getrennt nach Wirk- und Blindanteil die Graphen auf den gebogenen Skalenlinien addieren. </a:t>
            </a:r>
          </a:p>
          <a:p>
            <a:endParaRPr lang="de-DE" dirty="0"/>
          </a:p>
          <a:p>
            <a:r>
              <a:rPr lang="de-DE" dirty="0"/>
              <a:t>Um die Behandlung von Parallelschaltungen zu verstehen, machen wir noch eine Zwischenüberlegung.</a:t>
            </a:r>
          </a:p>
        </p:txBody>
      </p:sp>
      <p:sp>
        <p:nvSpPr>
          <p:cNvPr id="4" name="Foliennummernplatzhalter 3"/>
          <p:cNvSpPr>
            <a:spLocks noGrp="1"/>
          </p:cNvSpPr>
          <p:nvPr>
            <p:ph type="sldNum" sz="quarter" idx="5"/>
          </p:nvPr>
        </p:nvSpPr>
        <p:spPr/>
        <p:txBody>
          <a:bodyPr/>
          <a:lstStyle/>
          <a:p>
            <a:fld id="{5ECB8367-B96F-40F9-B1AD-042717FD0618}" type="slidenum">
              <a:rPr lang="de-DE" smtClean="0"/>
              <a:t>14</a:t>
            </a:fld>
            <a:endParaRPr lang="de-DE"/>
          </a:p>
        </p:txBody>
      </p:sp>
    </p:spTree>
    <p:extLst>
      <p:ext uri="{BB962C8B-B14F-4D97-AF65-F5344CB8AC3E}">
        <p14:creationId xmlns:p14="http://schemas.microsoft.com/office/powerpoint/2010/main" val="330091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de-DE" dirty="0"/>
              <a:t>Bei der </a:t>
            </a:r>
            <a:r>
              <a:rPr lang="de-DE" b="1" dirty="0"/>
              <a:t>Reihenschaltung</a:t>
            </a:r>
            <a:r>
              <a:rPr lang="de-DE" dirty="0"/>
              <a:t> von Widerständen gilt: Die </a:t>
            </a:r>
            <a:r>
              <a:rPr lang="de-DE" b="1" dirty="0"/>
              <a:t>Impedanzen addieren</a:t>
            </a:r>
            <a:r>
              <a:rPr lang="de-DE" dirty="0"/>
              <a:t>. Bei der </a:t>
            </a:r>
            <a:r>
              <a:rPr lang="de-DE" b="1" dirty="0"/>
              <a:t>Parallelschaltung von Widerständen</a:t>
            </a:r>
            <a:r>
              <a:rPr lang="de-DE" dirty="0"/>
              <a:t> </a:t>
            </a:r>
            <a:r>
              <a:rPr lang="de-DE" b="1" dirty="0"/>
              <a:t>addieren</a:t>
            </a:r>
            <a:r>
              <a:rPr lang="de-DE" dirty="0"/>
              <a:t> wir die </a:t>
            </a:r>
            <a:r>
              <a:rPr lang="de-DE" b="1" dirty="0"/>
              <a:t>Leitwerte</a:t>
            </a:r>
            <a:r>
              <a:rPr lang="de-DE" dirty="0"/>
              <a:t> und erhalten den Kehrwert des Gesamtwiderstandes. Dabei entsteht eine Besonderheit: Die </a:t>
            </a:r>
            <a:r>
              <a:rPr lang="de-DE" b="1" dirty="0"/>
              <a:t>Vorzeichen</a:t>
            </a:r>
            <a:r>
              <a:rPr lang="de-DE" dirty="0"/>
              <a:t> der beiden Blindleitwerte tauschen sich gegenüber den zugehörigen der Blindwiderstände. Der induktive Leitwert wird minus, der kapazitive Leitwert wird plus. </a:t>
            </a:r>
          </a:p>
          <a:p>
            <a:pPr marL="0" marR="0" lvl="0" indent="0" algn="l" defTabSz="990752" rtl="0" eaLnBrk="1" fontAlgn="auto" latinLnBrk="0" hangingPunct="1">
              <a:lnSpc>
                <a:spcPct val="100000"/>
              </a:lnSpc>
              <a:spcBef>
                <a:spcPts val="0"/>
              </a:spcBef>
              <a:spcAft>
                <a:spcPts val="0"/>
              </a:spcAft>
              <a:buClrTx/>
              <a:buSzTx/>
              <a:buFontTx/>
              <a:buNone/>
              <a:tabLst/>
              <a:defRPr/>
            </a:pPr>
            <a:endParaRPr lang="de-DE" dirty="0"/>
          </a:p>
          <a:p>
            <a:pPr defTabSz="990752">
              <a:defRPr/>
            </a:pPr>
            <a:r>
              <a:rPr lang="de-DE" dirty="0"/>
              <a:t>Der </a:t>
            </a:r>
            <a:r>
              <a:rPr lang="de-DE" b="1" dirty="0"/>
              <a:t>komplexe Leitwert </a:t>
            </a:r>
            <a:r>
              <a:rPr lang="de-DE" dirty="0"/>
              <a:t>wird </a:t>
            </a:r>
            <a:r>
              <a:rPr lang="de-DE" b="1" dirty="0"/>
              <a:t>Admittanz</a:t>
            </a:r>
            <a:r>
              <a:rPr lang="de-DE" dirty="0"/>
              <a:t> (Y) genannt, der Leitwert des Realteiles wird mit G abgekürzt, der reine </a:t>
            </a:r>
            <a:r>
              <a:rPr lang="de-DE" b="1" dirty="0"/>
              <a:t>Blindleitwert, genannt </a:t>
            </a:r>
            <a:r>
              <a:rPr lang="de-DE" dirty="0"/>
              <a:t> </a:t>
            </a:r>
            <a:r>
              <a:rPr lang="de-DE" b="1" dirty="0" err="1"/>
              <a:t>Suszeptanz</a:t>
            </a:r>
            <a:r>
              <a:rPr lang="de-DE" b="1" dirty="0"/>
              <a:t>,</a:t>
            </a:r>
            <a:r>
              <a:rPr lang="de-DE" dirty="0"/>
              <a:t> mit B. Damit lautet die Formel für den komplexen Leitwert </a:t>
            </a:r>
            <a:r>
              <a:rPr lang="de-DE" b="0" i="0" dirty="0">
                <a:solidFill>
                  <a:srgbClr val="4D5156"/>
                </a:solidFill>
                <a:effectLst/>
                <a:latin typeface="arial" panose="020B0604020202020204" pitchFamily="34" charset="0"/>
              </a:rPr>
              <a:t>Y = G + </a:t>
            </a:r>
            <a:r>
              <a:rPr lang="de-DE" b="0" i="0" dirty="0" err="1">
                <a:solidFill>
                  <a:srgbClr val="4D5156"/>
                </a:solidFill>
                <a:effectLst/>
                <a:latin typeface="arial" panose="020B0604020202020204" pitchFamily="34" charset="0"/>
              </a:rPr>
              <a:t>jB</a:t>
            </a:r>
            <a:r>
              <a:rPr lang="de-DE" dirty="0"/>
              <a:t> </a:t>
            </a:r>
          </a:p>
          <a:p>
            <a:r>
              <a:rPr lang="de-DE" dirty="0"/>
              <a:t>Man kann auch sagen, dass die </a:t>
            </a:r>
            <a:r>
              <a:rPr lang="de-DE" b="1" dirty="0"/>
              <a:t>Admittanz die konjugiert komplexe Impedanz </a:t>
            </a:r>
            <a:r>
              <a:rPr lang="de-DE" dirty="0"/>
              <a:t>ist.  </a:t>
            </a:r>
          </a:p>
          <a:p>
            <a:endParaRPr lang="de-DE" b="0" i="0" dirty="0">
              <a:solidFill>
                <a:srgbClr val="4D5156"/>
              </a:solidFill>
              <a:effectLst/>
              <a:latin typeface="arial" panose="020B0604020202020204" pitchFamily="34" charset="0"/>
            </a:endParaRPr>
          </a:p>
        </p:txBody>
      </p:sp>
      <p:sp>
        <p:nvSpPr>
          <p:cNvPr id="4" name="Foliennummernplatzhalter 3"/>
          <p:cNvSpPr>
            <a:spLocks noGrp="1"/>
          </p:cNvSpPr>
          <p:nvPr>
            <p:ph type="sldNum" sz="quarter" idx="5"/>
          </p:nvPr>
        </p:nvSpPr>
        <p:spPr/>
        <p:txBody>
          <a:bodyPr/>
          <a:lstStyle/>
          <a:p>
            <a:fld id="{5ECB8367-B96F-40F9-B1AD-042717FD0618}" type="slidenum">
              <a:rPr lang="de-DE" smtClean="0"/>
              <a:t>15</a:t>
            </a:fld>
            <a:endParaRPr lang="de-DE"/>
          </a:p>
        </p:txBody>
      </p:sp>
    </p:spTree>
    <p:extLst>
      <p:ext uri="{BB962C8B-B14F-4D97-AF65-F5344CB8AC3E}">
        <p14:creationId xmlns:p14="http://schemas.microsoft.com/office/powerpoint/2010/main" val="3142813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Ermittlung des </a:t>
            </a:r>
            <a:r>
              <a:rPr lang="de-DE" b="1" dirty="0"/>
              <a:t>Leitwertes</a:t>
            </a:r>
            <a:r>
              <a:rPr lang="de-DE" dirty="0"/>
              <a:t> im </a:t>
            </a:r>
            <a:r>
              <a:rPr lang="de-DE" dirty="0" err="1"/>
              <a:t>Smithdiagramm</a:t>
            </a:r>
            <a:r>
              <a:rPr lang="de-DE" dirty="0"/>
              <a:t> geht sehr einfach. Man geht in diesem Beispiel von der Impedanz Z1 (= 2) aus und spiegelt diesen Wert an dem Mittelpunkt (der 1) und landet bei dem Wert 0,5. Das entspricht dem Leitwert Y</a:t>
            </a:r>
            <a:r>
              <a:rPr lang="de-DE" baseline="-25000" dirty="0"/>
              <a:t>1</a:t>
            </a:r>
            <a:r>
              <a:rPr lang="de-DE" dirty="0"/>
              <a:t> (2 Ohm entsprechen einem Leitwert von ½ = 0,5 Siemens). Wir wollen aber nicht eine neue Einheit in dem </a:t>
            </a:r>
            <a:r>
              <a:rPr lang="de-DE" dirty="0" err="1"/>
              <a:t>Smithdiagramm</a:t>
            </a:r>
            <a:r>
              <a:rPr lang="de-DE" dirty="0"/>
              <a:t> haben. Deshalb rechnen wir den gefundenen Punkt wieder in Impedanz um, also 2 Ohm (das entspricht ja dem Leitwert 0,5 Siemens). Bei einer komplexen Impedanz, wie im Beispiel Z</a:t>
            </a:r>
            <a:r>
              <a:rPr lang="de-DE" baseline="-25000" dirty="0"/>
              <a:t>2</a:t>
            </a:r>
            <a:r>
              <a:rPr lang="de-DE" dirty="0"/>
              <a:t> = 1 + 1 j gezeigt, wird genauso gehandelt: Der gespiegelte Wert entspricht jetzt Y</a:t>
            </a:r>
            <a:r>
              <a:rPr lang="de-DE" baseline="-25000" dirty="0"/>
              <a:t>2 </a:t>
            </a:r>
            <a:r>
              <a:rPr lang="de-DE" baseline="0" dirty="0"/>
              <a:t>= 0,5 – j 0,5</a:t>
            </a:r>
          </a:p>
        </p:txBody>
      </p:sp>
      <p:sp>
        <p:nvSpPr>
          <p:cNvPr id="4" name="Foliennummernplatzhalter 3"/>
          <p:cNvSpPr>
            <a:spLocks noGrp="1"/>
          </p:cNvSpPr>
          <p:nvPr>
            <p:ph type="sldNum" sz="quarter" idx="5"/>
          </p:nvPr>
        </p:nvSpPr>
        <p:spPr/>
        <p:txBody>
          <a:bodyPr/>
          <a:lstStyle/>
          <a:p>
            <a:fld id="{5ECB8367-B96F-40F9-B1AD-042717FD0618}" type="slidenum">
              <a:rPr lang="de-DE" smtClean="0"/>
              <a:t>16</a:t>
            </a:fld>
            <a:endParaRPr lang="de-DE"/>
          </a:p>
        </p:txBody>
      </p:sp>
    </p:spTree>
    <p:extLst>
      <p:ext uri="{BB962C8B-B14F-4D97-AF65-F5344CB8AC3E}">
        <p14:creationId xmlns:p14="http://schemas.microsoft.com/office/powerpoint/2010/main" val="3017774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0213-3CE8-2346-96E8-070D18BEDE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B61F07C-CA9A-ACD2-8037-BC557A454A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DB8AB5C-75AF-7145-27E0-3AB7B2320277}"/>
              </a:ext>
            </a:extLst>
          </p:cNvPr>
          <p:cNvSpPr>
            <a:spLocks noGrp="1"/>
          </p:cNvSpPr>
          <p:nvPr>
            <p:ph type="body" idx="1"/>
          </p:nvPr>
        </p:nvSpPr>
        <p:spPr/>
        <p:txBody>
          <a:bodyPr/>
          <a:lstStyle/>
          <a:p>
            <a:r>
              <a:rPr lang="de-DE" dirty="0"/>
              <a:t>Verdreht man nicht nur den einzelnen </a:t>
            </a:r>
            <a:r>
              <a:rPr lang="de-DE" dirty="0" err="1"/>
              <a:t>Impedanzwert</a:t>
            </a:r>
            <a:r>
              <a:rPr lang="de-DE" dirty="0"/>
              <a:t> um 180 Grad, sondern dreht einfach das gesamte </a:t>
            </a:r>
            <a:r>
              <a:rPr lang="de-DE" dirty="0" err="1"/>
              <a:t>Impedanzdiagramm</a:t>
            </a:r>
            <a:r>
              <a:rPr lang="de-DE" dirty="0"/>
              <a:t>, so erhält man jetzt die gespiegelten </a:t>
            </a:r>
            <a:r>
              <a:rPr lang="de-DE" dirty="0" err="1"/>
              <a:t>Admittanzwerte</a:t>
            </a:r>
            <a:r>
              <a:rPr lang="de-DE" dirty="0"/>
              <a:t> an der gleichen Position wie die zugehörigen </a:t>
            </a:r>
            <a:r>
              <a:rPr lang="de-DE" dirty="0" err="1"/>
              <a:t>Impedanzwerte</a:t>
            </a:r>
            <a:r>
              <a:rPr lang="de-DE" dirty="0"/>
              <a:t>. Man schiebt dann beide Diagramme übereinander und bewegt sich bei der Addition von </a:t>
            </a:r>
            <a:r>
              <a:rPr lang="de-DE" dirty="0" err="1"/>
              <a:t>Impedanzwerten</a:t>
            </a:r>
            <a:r>
              <a:rPr lang="de-DE" dirty="0"/>
              <a:t> auf den Linien des </a:t>
            </a:r>
            <a:r>
              <a:rPr lang="de-DE" dirty="0" err="1"/>
              <a:t>Impedanzdiagramms</a:t>
            </a:r>
            <a:r>
              <a:rPr lang="de-DE" dirty="0"/>
              <a:t>. Erfolgt eine Parallelschaltung von Bauteilen, bedeutet das eine Addition von </a:t>
            </a:r>
            <a:r>
              <a:rPr lang="de-DE" dirty="0" err="1"/>
              <a:t>Admittanzwerten</a:t>
            </a:r>
            <a:r>
              <a:rPr lang="de-DE" dirty="0"/>
              <a:t> und wechselt auf die Ebene des </a:t>
            </a:r>
            <a:r>
              <a:rPr lang="de-DE" dirty="0" err="1"/>
              <a:t>Admittanzdiagramms</a:t>
            </a:r>
            <a:r>
              <a:rPr lang="de-DE" dirty="0"/>
              <a:t>. </a:t>
            </a:r>
          </a:p>
          <a:p>
            <a:endParaRPr lang="de-DE" dirty="0"/>
          </a:p>
          <a:p>
            <a:r>
              <a:rPr lang="de-DE" dirty="0"/>
              <a:t>Zusammengeschoben sieht das Papierformular dann wie auf der nächsten Folie gezeigt aus.  </a:t>
            </a:r>
          </a:p>
        </p:txBody>
      </p:sp>
      <p:sp>
        <p:nvSpPr>
          <p:cNvPr id="4" name="Foliennummernplatzhalter 3">
            <a:extLst>
              <a:ext uri="{FF2B5EF4-FFF2-40B4-BE49-F238E27FC236}">
                <a16:creationId xmlns:a16="http://schemas.microsoft.com/office/drawing/2014/main" id="{A92BCC26-038C-A5F2-2BDC-B0DBF3DE8C3D}"/>
              </a:ext>
            </a:extLst>
          </p:cNvPr>
          <p:cNvSpPr>
            <a:spLocks noGrp="1"/>
          </p:cNvSpPr>
          <p:nvPr>
            <p:ph type="sldNum" sz="quarter" idx="5"/>
          </p:nvPr>
        </p:nvSpPr>
        <p:spPr/>
        <p:txBody>
          <a:bodyPr/>
          <a:lstStyle/>
          <a:p>
            <a:fld id="{5ECB8367-B96F-40F9-B1AD-042717FD0618}" type="slidenum">
              <a:rPr lang="de-DE" smtClean="0"/>
              <a:t>17</a:t>
            </a:fld>
            <a:endParaRPr lang="de-DE"/>
          </a:p>
        </p:txBody>
      </p:sp>
    </p:spTree>
    <p:extLst>
      <p:ext uri="{BB962C8B-B14F-4D97-AF65-F5344CB8AC3E}">
        <p14:creationId xmlns:p14="http://schemas.microsoft.com/office/powerpoint/2010/main" val="568753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diesem Diagramm kann man jetzt beliebig Reihen- und Parallelschaltungen einzeichnen. Mit der Hand ist das eine </a:t>
            </a:r>
            <a:r>
              <a:rPr lang="de-DE" b="1" dirty="0" err="1"/>
              <a:t>hochkonzentrative</a:t>
            </a:r>
            <a:r>
              <a:rPr lang="de-DE" dirty="0"/>
              <a:t> </a:t>
            </a:r>
            <a:r>
              <a:rPr lang="de-DE" b="1" dirty="0"/>
              <a:t>Aufgabe</a:t>
            </a:r>
            <a:r>
              <a:rPr lang="de-DE" dirty="0"/>
              <a:t>. Zum Glück gibt es </a:t>
            </a:r>
            <a:r>
              <a:rPr lang="de-DE" b="1" dirty="0"/>
              <a:t>Software</a:t>
            </a:r>
            <a:r>
              <a:rPr lang="de-DE" dirty="0"/>
              <a:t>, die einfach zu bedienen ist. </a:t>
            </a:r>
          </a:p>
        </p:txBody>
      </p:sp>
      <p:sp>
        <p:nvSpPr>
          <p:cNvPr id="4" name="Foliennummernplatzhalter 3"/>
          <p:cNvSpPr>
            <a:spLocks noGrp="1"/>
          </p:cNvSpPr>
          <p:nvPr>
            <p:ph type="sldNum" sz="quarter" idx="5"/>
          </p:nvPr>
        </p:nvSpPr>
        <p:spPr/>
        <p:txBody>
          <a:bodyPr/>
          <a:lstStyle/>
          <a:p>
            <a:fld id="{5ECB8367-B96F-40F9-B1AD-042717FD0618}" type="slidenum">
              <a:rPr lang="de-DE" smtClean="0"/>
              <a:t>18</a:t>
            </a:fld>
            <a:endParaRPr lang="de-DE"/>
          </a:p>
        </p:txBody>
      </p:sp>
    </p:spTree>
    <p:extLst>
      <p:ext uri="{BB962C8B-B14F-4D97-AF65-F5344CB8AC3E}">
        <p14:creationId xmlns:p14="http://schemas.microsoft.com/office/powerpoint/2010/main" val="31294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AD540-F638-5B8C-8EE5-7C8CDFA77DE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51E364-3867-4562-F606-C27E435934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F93225-76E2-A048-B9AF-288443C5927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ADAFF4B-D866-D89B-7AC0-5FB309BF11BE}"/>
              </a:ext>
            </a:extLst>
          </p:cNvPr>
          <p:cNvSpPr>
            <a:spLocks noGrp="1"/>
          </p:cNvSpPr>
          <p:nvPr>
            <p:ph type="sldNum" sz="quarter" idx="5"/>
          </p:nvPr>
        </p:nvSpPr>
        <p:spPr/>
        <p:txBody>
          <a:bodyPr/>
          <a:lstStyle/>
          <a:p>
            <a:fld id="{5ECB8367-B96F-40F9-B1AD-042717FD0618}" type="slidenum">
              <a:rPr lang="de-DE" smtClean="0"/>
              <a:t>19</a:t>
            </a:fld>
            <a:endParaRPr lang="de-DE"/>
          </a:p>
        </p:txBody>
      </p:sp>
    </p:spTree>
    <p:extLst>
      <p:ext uri="{BB962C8B-B14F-4D97-AF65-F5344CB8AC3E}">
        <p14:creationId xmlns:p14="http://schemas.microsoft.com/office/powerpoint/2010/main" val="307204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einigen Grundlagen zu Impedanzen zeige ich, wie aus einem rechtwinkligen Koordinatensystem das Smith-Diagramm entsteht. </a:t>
            </a:r>
          </a:p>
          <a:p>
            <a:endParaRPr lang="de-DE" dirty="0"/>
          </a:p>
          <a:p>
            <a:r>
              <a:rPr lang="de-DE" dirty="0"/>
              <a:t>Wir sehen uns die Darstellung von Impedanzen und Admittanzen (komplexe Leitwerte) im </a:t>
            </a:r>
            <a:r>
              <a:rPr lang="de-DE" dirty="0" err="1"/>
              <a:t>Smithdiagramm</a:t>
            </a:r>
            <a:r>
              <a:rPr lang="de-DE" dirty="0"/>
              <a:t> an. </a:t>
            </a:r>
          </a:p>
          <a:p>
            <a:endParaRPr lang="de-DE" dirty="0"/>
          </a:p>
          <a:p>
            <a:r>
              <a:rPr lang="de-DE" dirty="0"/>
              <a:t>Da das im Papierformat sehr unübersichtlich werden kann, nutzen wir eine kostenlose Simulations-Software und zeigen z.B. wie man dort die Anpassung von Antennen vornehmen kann. </a:t>
            </a:r>
          </a:p>
          <a:p>
            <a:endParaRPr lang="de-DE" dirty="0"/>
          </a:p>
          <a:p>
            <a:r>
              <a:rPr lang="de-DE" dirty="0"/>
              <a:t>Was zeigt die Ortskurve? </a:t>
            </a:r>
          </a:p>
          <a:p>
            <a:endParaRPr lang="de-DE" dirty="0"/>
          </a:p>
          <a:p>
            <a:r>
              <a:rPr lang="de-DE" dirty="0"/>
              <a:t>Wie kann man das Stehwellenverhältnis ablesen? </a:t>
            </a:r>
          </a:p>
          <a:p>
            <a:endParaRPr lang="de-DE" dirty="0"/>
          </a:p>
          <a:p>
            <a:r>
              <a:rPr lang="de-DE" dirty="0"/>
              <a:t>Wie ist der Einfluss von Leitungen auf Impedanzen? </a:t>
            </a:r>
          </a:p>
          <a:p>
            <a:endParaRPr lang="de-DE" dirty="0"/>
          </a:p>
          <a:p>
            <a:r>
              <a:rPr lang="de-DE" dirty="0"/>
              <a:t>Ich gehe kurz auf die Behandlung von Filterschaltungen ein. </a:t>
            </a:r>
          </a:p>
          <a:p>
            <a:endParaRPr lang="de-DE" dirty="0"/>
          </a:p>
          <a:p>
            <a:r>
              <a:rPr lang="de-DE" dirty="0"/>
              <a:t>Unter Kap. 12 zeige ich die Ortskurven verschiedener Bauelemente und Antennen.    </a:t>
            </a:r>
          </a:p>
        </p:txBody>
      </p:sp>
      <p:sp>
        <p:nvSpPr>
          <p:cNvPr id="4" name="Foliennummernplatzhalter 3"/>
          <p:cNvSpPr>
            <a:spLocks noGrp="1"/>
          </p:cNvSpPr>
          <p:nvPr>
            <p:ph type="sldNum" sz="quarter" idx="5"/>
          </p:nvPr>
        </p:nvSpPr>
        <p:spPr/>
        <p:txBody>
          <a:bodyPr/>
          <a:lstStyle/>
          <a:p>
            <a:fld id="{5ECB8367-B96F-40F9-B1AD-042717FD0618}" type="slidenum">
              <a:rPr lang="de-DE" smtClean="0"/>
              <a:t>2</a:t>
            </a:fld>
            <a:endParaRPr lang="de-DE"/>
          </a:p>
        </p:txBody>
      </p:sp>
    </p:spTree>
    <p:extLst>
      <p:ext uri="{BB962C8B-B14F-4D97-AF65-F5344CB8AC3E}">
        <p14:creationId xmlns:p14="http://schemas.microsoft.com/office/powerpoint/2010/main" val="853043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den Einstieg möchte ich </a:t>
            </a:r>
            <a:r>
              <a:rPr lang="de-DE" b="1" dirty="0"/>
              <a:t>PASAN</a:t>
            </a:r>
            <a:r>
              <a:rPr lang="de-DE" dirty="0"/>
              <a:t> empfehlen. Es ist eine 555 kB-Exe-Datei, die heruntergeladen und einfach gestartet wird. Diese Empfehlung bekam ich von Michael Hartje, DK5HH auf einem Seminar 2023 in Baunatal. </a:t>
            </a:r>
          </a:p>
        </p:txBody>
      </p:sp>
      <p:sp>
        <p:nvSpPr>
          <p:cNvPr id="4" name="Foliennummernplatzhalter 3"/>
          <p:cNvSpPr>
            <a:spLocks noGrp="1"/>
          </p:cNvSpPr>
          <p:nvPr>
            <p:ph type="sldNum" sz="quarter" idx="5"/>
          </p:nvPr>
        </p:nvSpPr>
        <p:spPr/>
        <p:txBody>
          <a:bodyPr/>
          <a:lstStyle/>
          <a:p>
            <a:fld id="{5ECB8367-B96F-40F9-B1AD-042717FD0618}" type="slidenum">
              <a:rPr lang="de-DE" smtClean="0"/>
              <a:t>20</a:t>
            </a:fld>
            <a:endParaRPr lang="de-DE"/>
          </a:p>
        </p:txBody>
      </p:sp>
    </p:spTree>
    <p:extLst>
      <p:ext uri="{BB962C8B-B14F-4D97-AF65-F5344CB8AC3E}">
        <p14:creationId xmlns:p14="http://schemas.microsoft.com/office/powerpoint/2010/main" val="2701328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ECB8367-B96F-40F9-B1AD-042717FD0618}" type="slidenum">
              <a:rPr lang="de-DE" smtClean="0"/>
              <a:t>21</a:t>
            </a:fld>
            <a:endParaRPr lang="de-DE"/>
          </a:p>
        </p:txBody>
      </p:sp>
    </p:spTree>
    <p:extLst>
      <p:ext uri="{BB962C8B-B14F-4D97-AF65-F5344CB8AC3E}">
        <p14:creationId xmlns:p14="http://schemas.microsoft.com/office/powerpoint/2010/main" val="1919977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Obere Reihe = Reihenschaltung: wir bewegen uns auf den </a:t>
            </a:r>
            <a:r>
              <a:rPr lang="de-DE" dirty="0" err="1"/>
              <a:t>Impedanzlinien</a:t>
            </a:r>
            <a:endParaRPr lang="de-DE" dirty="0"/>
          </a:p>
          <a:p>
            <a:r>
              <a:rPr lang="de-DE" dirty="0"/>
              <a:t>Untere Reihe = Parallelschaltung: wir bewegen uns auf den </a:t>
            </a:r>
            <a:r>
              <a:rPr lang="de-DE" dirty="0" err="1"/>
              <a:t>Admittanzlinien</a:t>
            </a:r>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22</a:t>
            </a:fld>
            <a:endParaRPr lang="de-DE"/>
          </a:p>
        </p:txBody>
      </p:sp>
    </p:spTree>
    <p:extLst>
      <p:ext uri="{BB962C8B-B14F-4D97-AF65-F5344CB8AC3E}">
        <p14:creationId xmlns:p14="http://schemas.microsoft.com/office/powerpoint/2010/main" val="1593829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zunächst die </a:t>
            </a:r>
            <a:r>
              <a:rPr lang="de-DE" b="1" dirty="0"/>
              <a:t>Kalkulationsebene</a:t>
            </a:r>
            <a:r>
              <a:rPr lang="de-DE" dirty="0"/>
              <a:t>. Man erstellt damit die komplexe Schaltung, die man untersuchen möchte. Grün eingekreist ist das Beispiel der Impedanz </a:t>
            </a:r>
            <a:r>
              <a:rPr lang="de-DE" dirty="0" err="1"/>
              <a:t>Z</a:t>
            </a:r>
            <a:r>
              <a:rPr lang="de-DE" baseline="-25000" dirty="0" err="1"/>
              <a:t>Load</a:t>
            </a:r>
            <a:r>
              <a:rPr lang="de-DE" baseline="-25000" dirty="0"/>
              <a:t> </a:t>
            </a:r>
            <a:r>
              <a:rPr lang="de-DE" dirty="0"/>
              <a:t>= 100 </a:t>
            </a:r>
            <a:r>
              <a:rPr lang="el-GR" dirty="0"/>
              <a:t>Ω</a:t>
            </a:r>
            <a:r>
              <a:rPr lang="de-DE" dirty="0"/>
              <a:t> + j 50 </a:t>
            </a:r>
            <a:r>
              <a:rPr lang="el-GR" dirty="0"/>
              <a:t>Ω</a:t>
            </a:r>
            <a:r>
              <a:rPr lang="de-DE" dirty="0"/>
              <a:t>. Diese Darstellung zeigt das Verhalten bei einer definierten Frequenz (hier 7,1 MHz).</a:t>
            </a:r>
          </a:p>
          <a:p>
            <a:r>
              <a:rPr lang="de-DE" dirty="0"/>
              <a:t>Die beiden lila Kreise sind die sogenannten </a:t>
            </a:r>
            <a:r>
              <a:rPr lang="de-DE" b="1" dirty="0" err="1"/>
              <a:t>Anpasskreise</a:t>
            </a:r>
            <a:r>
              <a:rPr lang="de-DE" dirty="0"/>
              <a:t>. Der Nutzen dieser wird nach folgend erklärt.</a:t>
            </a:r>
          </a:p>
        </p:txBody>
      </p:sp>
      <p:sp>
        <p:nvSpPr>
          <p:cNvPr id="4" name="Foliennummernplatzhalter 3"/>
          <p:cNvSpPr>
            <a:spLocks noGrp="1"/>
          </p:cNvSpPr>
          <p:nvPr>
            <p:ph type="sldNum" sz="quarter" idx="5"/>
          </p:nvPr>
        </p:nvSpPr>
        <p:spPr/>
        <p:txBody>
          <a:bodyPr/>
          <a:lstStyle/>
          <a:p>
            <a:fld id="{5ECB8367-B96F-40F9-B1AD-042717FD0618}" type="slidenum">
              <a:rPr lang="de-DE" smtClean="0"/>
              <a:t>23</a:t>
            </a:fld>
            <a:endParaRPr lang="de-DE"/>
          </a:p>
        </p:txBody>
      </p:sp>
    </p:spTree>
    <p:extLst>
      <p:ext uri="{BB962C8B-B14F-4D97-AF65-F5344CB8AC3E}">
        <p14:creationId xmlns:p14="http://schemas.microsoft.com/office/powerpoint/2010/main" val="2046187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4C3B6-7197-EB8F-2E4F-C99075431AA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61B4E8-036B-4F6B-D58F-33EBC12891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B5F3A0-2A83-D77A-096B-149661E359A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0CFFD39-7184-825D-8242-14D7D8A5589A}"/>
              </a:ext>
            </a:extLst>
          </p:cNvPr>
          <p:cNvSpPr>
            <a:spLocks noGrp="1"/>
          </p:cNvSpPr>
          <p:nvPr>
            <p:ph type="sldNum" sz="quarter" idx="5"/>
          </p:nvPr>
        </p:nvSpPr>
        <p:spPr/>
        <p:txBody>
          <a:bodyPr/>
          <a:lstStyle/>
          <a:p>
            <a:fld id="{5ECB8367-B96F-40F9-B1AD-042717FD0618}" type="slidenum">
              <a:rPr lang="de-DE" smtClean="0"/>
              <a:t>24</a:t>
            </a:fld>
            <a:endParaRPr lang="de-DE"/>
          </a:p>
        </p:txBody>
      </p:sp>
    </p:spTree>
    <p:extLst>
      <p:ext uri="{BB962C8B-B14F-4D97-AF65-F5344CB8AC3E}">
        <p14:creationId xmlns:p14="http://schemas.microsoft.com/office/powerpoint/2010/main" val="825866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Nehmen wir einmal an, wir hätten an der Antenne die Impedanz </a:t>
            </a:r>
          </a:p>
          <a:p>
            <a:r>
              <a:rPr lang="de-DE" dirty="0"/>
              <a:t>Z = 100 </a:t>
            </a:r>
            <a:r>
              <a:rPr lang="el-GR" dirty="0"/>
              <a:t>Ω</a:t>
            </a:r>
            <a:r>
              <a:rPr lang="de-DE" dirty="0"/>
              <a:t> + 50 </a:t>
            </a:r>
            <a:r>
              <a:rPr lang="el-GR" dirty="0"/>
              <a:t>Ω</a:t>
            </a:r>
            <a:r>
              <a:rPr lang="de-DE" dirty="0"/>
              <a:t> gemessen und suchen dafür eine passende </a:t>
            </a:r>
            <a:r>
              <a:rPr lang="de-DE" dirty="0" err="1"/>
              <a:t>Anpassschaltung</a:t>
            </a:r>
            <a:r>
              <a:rPr lang="de-DE" dirty="0"/>
              <a:t> auf 50 </a:t>
            </a:r>
            <a:r>
              <a:rPr lang="el-GR" dirty="0"/>
              <a:t>Ω</a:t>
            </a:r>
            <a:r>
              <a:rPr lang="de-DE" dirty="0"/>
              <a:t>.</a:t>
            </a:r>
          </a:p>
        </p:txBody>
      </p:sp>
      <p:sp>
        <p:nvSpPr>
          <p:cNvPr id="4" name="Foliennummernplatzhalter 3"/>
          <p:cNvSpPr>
            <a:spLocks noGrp="1"/>
          </p:cNvSpPr>
          <p:nvPr>
            <p:ph type="sldNum" sz="quarter" idx="5"/>
          </p:nvPr>
        </p:nvSpPr>
        <p:spPr/>
        <p:txBody>
          <a:bodyPr/>
          <a:lstStyle/>
          <a:p>
            <a:fld id="{5ECB8367-B96F-40F9-B1AD-042717FD0618}" type="slidenum">
              <a:rPr lang="de-DE" smtClean="0"/>
              <a:t>25</a:t>
            </a:fld>
            <a:endParaRPr lang="de-DE"/>
          </a:p>
        </p:txBody>
      </p:sp>
    </p:spTree>
    <p:extLst>
      <p:ext uri="{BB962C8B-B14F-4D97-AF65-F5344CB8AC3E}">
        <p14:creationId xmlns:p14="http://schemas.microsoft.com/office/powerpoint/2010/main" val="865251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Schritt 1:</a:t>
            </a:r>
            <a:r>
              <a:rPr lang="de-DE" dirty="0"/>
              <a:t> Wir suchen eine Kapazität, die bis auf den </a:t>
            </a:r>
            <a:r>
              <a:rPr lang="de-DE" dirty="0" err="1"/>
              <a:t>Anpasskreis</a:t>
            </a:r>
            <a:r>
              <a:rPr lang="de-DE" dirty="0"/>
              <a:t> korrigiert. Achtung: da es eine Parallelschaltung ist, läuft diese Impedanz an dem nicht gezeichneten </a:t>
            </a:r>
            <a:r>
              <a:rPr lang="de-DE" dirty="0" err="1"/>
              <a:t>Admittanzkreis</a:t>
            </a:r>
            <a:r>
              <a:rPr lang="de-DE" dirty="0"/>
              <a:t> (gestrichelt angedeutet) entlang. Wir sehen, dass ein C parallel allein nicht ausreicht, um Anpassung herzustellen. </a:t>
            </a:r>
          </a:p>
        </p:txBody>
      </p:sp>
      <p:sp>
        <p:nvSpPr>
          <p:cNvPr id="4" name="Foliennummernplatzhalter 3"/>
          <p:cNvSpPr>
            <a:spLocks noGrp="1"/>
          </p:cNvSpPr>
          <p:nvPr>
            <p:ph type="sldNum" sz="quarter" idx="5"/>
          </p:nvPr>
        </p:nvSpPr>
        <p:spPr/>
        <p:txBody>
          <a:bodyPr/>
          <a:lstStyle/>
          <a:p>
            <a:fld id="{5ECB8367-B96F-40F9-B1AD-042717FD0618}" type="slidenum">
              <a:rPr lang="de-DE" smtClean="0"/>
              <a:t>26</a:t>
            </a:fld>
            <a:endParaRPr lang="de-DE"/>
          </a:p>
        </p:txBody>
      </p:sp>
    </p:spTree>
    <p:extLst>
      <p:ext uri="{BB962C8B-B14F-4D97-AF65-F5344CB8AC3E}">
        <p14:creationId xmlns:p14="http://schemas.microsoft.com/office/powerpoint/2010/main" val="3319726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Schritt 2</a:t>
            </a:r>
            <a:r>
              <a:rPr lang="de-DE" dirty="0"/>
              <a:t>: Eine Induktivität wird in Reihe geschaltet und läuft folglich auf einem </a:t>
            </a:r>
            <a:r>
              <a:rPr lang="de-DE" dirty="0" err="1"/>
              <a:t>Impedanzkreis</a:t>
            </a:r>
            <a:r>
              <a:rPr lang="de-DE" dirty="0"/>
              <a:t>. So erreichen wir genau 50 </a:t>
            </a:r>
            <a:r>
              <a:rPr lang="el-GR" dirty="0"/>
              <a:t>Ω</a:t>
            </a:r>
            <a:r>
              <a:rPr lang="de-DE" dirty="0"/>
              <a:t>. </a:t>
            </a:r>
          </a:p>
          <a:p>
            <a:endParaRPr lang="de-DE" dirty="0"/>
          </a:p>
          <a:p>
            <a:r>
              <a:rPr lang="de-DE" dirty="0"/>
              <a:t>Diese Ansicht zeigt die Impedanzen bei genau einer Frequenz (hier 7,1 MHz).</a:t>
            </a:r>
          </a:p>
          <a:p>
            <a:r>
              <a:rPr lang="de-DE" dirty="0"/>
              <a:t>Eine weitere Ansicht erreicht man über den Button „Scan“: die Ortskurve. Damit wird der Verlauf der Impedanz in Abhängigkeit der Frequenz angezeigt. Der zu betrachtende Frequenzbereich wird über den Ordner „</a:t>
            </a:r>
            <a:r>
              <a:rPr lang="de-DE" dirty="0" err="1"/>
              <a:t>Preferences</a:t>
            </a:r>
            <a:r>
              <a:rPr lang="de-DE" dirty="0"/>
              <a:t>“ eingestellt. </a:t>
            </a:r>
          </a:p>
        </p:txBody>
      </p:sp>
      <p:sp>
        <p:nvSpPr>
          <p:cNvPr id="4" name="Foliennummernplatzhalter 3"/>
          <p:cNvSpPr>
            <a:spLocks noGrp="1"/>
          </p:cNvSpPr>
          <p:nvPr>
            <p:ph type="sldNum" sz="quarter" idx="5"/>
          </p:nvPr>
        </p:nvSpPr>
        <p:spPr/>
        <p:txBody>
          <a:bodyPr/>
          <a:lstStyle/>
          <a:p>
            <a:fld id="{5ECB8367-B96F-40F9-B1AD-042717FD0618}" type="slidenum">
              <a:rPr lang="de-DE" smtClean="0"/>
              <a:t>27</a:t>
            </a:fld>
            <a:endParaRPr lang="de-DE"/>
          </a:p>
        </p:txBody>
      </p:sp>
    </p:spTree>
    <p:extLst>
      <p:ext uri="{BB962C8B-B14F-4D97-AF65-F5344CB8AC3E}">
        <p14:creationId xmlns:p14="http://schemas.microsoft.com/office/powerpoint/2010/main" val="3456109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33A9-E937-F811-970D-E8C224BF4D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141E697-8BEA-16CF-CB41-2723B8E543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04BEBE-4ABB-C0FF-FFFD-A23B8F1C463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87417F8-AC38-8FBE-43FB-DAEE2D24C73A}"/>
              </a:ext>
            </a:extLst>
          </p:cNvPr>
          <p:cNvSpPr>
            <a:spLocks noGrp="1"/>
          </p:cNvSpPr>
          <p:nvPr>
            <p:ph type="sldNum" sz="quarter" idx="5"/>
          </p:nvPr>
        </p:nvSpPr>
        <p:spPr/>
        <p:txBody>
          <a:bodyPr/>
          <a:lstStyle/>
          <a:p>
            <a:fld id="{5ECB8367-B96F-40F9-B1AD-042717FD0618}" type="slidenum">
              <a:rPr lang="de-DE" smtClean="0"/>
              <a:t>28</a:t>
            </a:fld>
            <a:endParaRPr lang="de-DE"/>
          </a:p>
        </p:txBody>
      </p:sp>
    </p:spTree>
    <p:extLst>
      <p:ext uri="{BB962C8B-B14F-4D97-AF65-F5344CB8AC3E}">
        <p14:creationId xmlns:p14="http://schemas.microsoft.com/office/powerpoint/2010/main" val="2041728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Beispiel von Folie 24 hier als Ortskurve abgebildet. Man sieht, sieht das die Ortskurve bei Z</a:t>
            </a:r>
            <a:r>
              <a:rPr lang="de-DE" baseline="-25000" dirty="0"/>
              <a:t>L</a:t>
            </a:r>
            <a:r>
              <a:rPr lang="de-DE" dirty="0"/>
              <a:t> beginnt und bei 7,1 MHz durch den 50 Ohm-Punkt läuft. Man kann aus diesem Diagramm zu jeder Frequenz die jeweilige Impedanz der Schaltung ablesen. </a:t>
            </a:r>
          </a:p>
        </p:txBody>
      </p:sp>
      <p:sp>
        <p:nvSpPr>
          <p:cNvPr id="4" name="Foliennummernplatzhalter 3"/>
          <p:cNvSpPr>
            <a:spLocks noGrp="1"/>
          </p:cNvSpPr>
          <p:nvPr>
            <p:ph type="sldNum" sz="quarter" idx="5"/>
          </p:nvPr>
        </p:nvSpPr>
        <p:spPr/>
        <p:txBody>
          <a:bodyPr/>
          <a:lstStyle/>
          <a:p>
            <a:fld id="{5ECB8367-B96F-40F9-B1AD-042717FD0618}" type="slidenum">
              <a:rPr lang="de-DE" smtClean="0"/>
              <a:t>29</a:t>
            </a:fld>
            <a:endParaRPr lang="de-DE"/>
          </a:p>
        </p:txBody>
      </p:sp>
    </p:spTree>
    <p:extLst>
      <p:ext uri="{BB962C8B-B14F-4D97-AF65-F5344CB8AC3E}">
        <p14:creationId xmlns:p14="http://schemas.microsoft.com/office/powerpoint/2010/main" val="47372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C677D-6F17-EB7A-58B6-172B7394CA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5DE5CC-DA6F-EFBA-652A-4C5F62C7C11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8F156ED-E9B3-5B22-76B9-8F285F8BCB0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15A5611-A517-FE09-6981-4265A727A7E6}"/>
              </a:ext>
            </a:extLst>
          </p:cNvPr>
          <p:cNvSpPr>
            <a:spLocks noGrp="1"/>
          </p:cNvSpPr>
          <p:nvPr>
            <p:ph type="sldNum" sz="quarter" idx="5"/>
          </p:nvPr>
        </p:nvSpPr>
        <p:spPr/>
        <p:txBody>
          <a:bodyPr/>
          <a:lstStyle/>
          <a:p>
            <a:fld id="{5ECB8367-B96F-40F9-B1AD-042717FD0618}" type="slidenum">
              <a:rPr lang="de-DE" smtClean="0"/>
              <a:t>3</a:t>
            </a:fld>
            <a:endParaRPr lang="de-DE"/>
          </a:p>
        </p:txBody>
      </p:sp>
    </p:spTree>
    <p:extLst>
      <p:ext uri="{BB962C8B-B14F-4D97-AF65-F5344CB8AC3E}">
        <p14:creationId xmlns:p14="http://schemas.microsoft.com/office/powerpoint/2010/main" val="1649729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simulieren hier einen </a:t>
            </a:r>
            <a:r>
              <a:rPr lang="de-DE" b="1" dirty="0"/>
              <a:t>mittengespeisten Dipol</a:t>
            </a:r>
            <a:r>
              <a:rPr lang="de-DE" dirty="0"/>
              <a:t>, der bei 7,1 MHz resonant ist. Er verhält sich wie ein Serienschwingkreis, d.h. bei der Resonanzfrequenz heben sich die beiden Blindanteile auf und es bleibt der Strahlungswiderstand (hier 50 </a:t>
            </a:r>
            <a:r>
              <a:rPr lang="el-GR" dirty="0"/>
              <a:t>Ω</a:t>
            </a:r>
            <a:r>
              <a:rPr lang="de-DE" dirty="0"/>
              <a:t>) übrig. Hier die Darstellung in der Kalkulationsebene. </a:t>
            </a:r>
          </a:p>
        </p:txBody>
      </p:sp>
      <p:sp>
        <p:nvSpPr>
          <p:cNvPr id="4" name="Foliennummernplatzhalter 3"/>
          <p:cNvSpPr>
            <a:spLocks noGrp="1"/>
          </p:cNvSpPr>
          <p:nvPr>
            <p:ph type="sldNum" sz="quarter" idx="5"/>
          </p:nvPr>
        </p:nvSpPr>
        <p:spPr/>
        <p:txBody>
          <a:bodyPr/>
          <a:lstStyle/>
          <a:p>
            <a:fld id="{5ECB8367-B96F-40F9-B1AD-042717FD0618}" type="slidenum">
              <a:rPr lang="de-DE" smtClean="0"/>
              <a:t>30</a:t>
            </a:fld>
            <a:endParaRPr lang="de-DE"/>
          </a:p>
        </p:txBody>
      </p:sp>
    </p:spTree>
    <p:extLst>
      <p:ext uri="{BB962C8B-B14F-4D97-AF65-F5344CB8AC3E}">
        <p14:creationId xmlns:p14="http://schemas.microsoft.com/office/powerpoint/2010/main" val="1145559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die Ortskurve dazu. Die fängt bei niedrigeren Frequenzen in der </a:t>
            </a:r>
            <a:r>
              <a:rPr lang="de-DE" b="1" dirty="0"/>
              <a:t>Nähe des Unendlichkeitswertes </a:t>
            </a:r>
            <a:r>
              <a:rPr lang="de-DE" dirty="0"/>
              <a:t>an, läuft in den kapazitiven Bereich und geht dann bei 1 (= 50 Ohm) durch den Resonanzfrequenzpunkt. In dieser Simulation wird der Wirkwiderstand als unabhängig von der Frequenz angesehen. In der Realität ändert der sich aber auch mit der Frequenz. Das lässt sich mit PASAN nicht simulieren, aber mit SimNEC1.8 geht das. Man sieht, dass unterhalb der Resonanzfrequenz die Antenne kapazitiv wirkt und oberhalb induktiv.   </a:t>
            </a:r>
          </a:p>
        </p:txBody>
      </p:sp>
      <p:sp>
        <p:nvSpPr>
          <p:cNvPr id="4" name="Foliennummernplatzhalter 3"/>
          <p:cNvSpPr>
            <a:spLocks noGrp="1"/>
          </p:cNvSpPr>
          <p:nvPr>
            <p:ph type="sldNum" sz="quarter" idx="5"/>
          </p:nvPr>
        </p:nvSpPr>
        <p:spPr/>
        <p:txBody>
          <a:bodyPr/>
          <a:lstStyle/>
          <a:p>
            <a:fld id="{5ECB8367-B96F-40F9-B1AD-042717FD0618}" type="slidenum">
              <a:rPr lang="de-DE" smtClean="0"/>
              <a:t>31</a:t>
            </a:fld>
            <a:endParaRPr lang="de-DE"/>
          </a:p>
        </p:txBody>
      </p:sp>
    </p:spTree>
    <p:extLst>
      <p:ext uri="{BB962C8B-B14F-4D97-AF65-F5344CB8AC3E}">
        <p14:creationId xmlns:p14="http://schemas.microsoft.com/office/powerpoint/2010/main" val="938835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19377-271E-8646-B1A7-C534156A6D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F441E7-E4DC-4CD0-2C25-F645F82026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45F4BF-4F4D-FE05-AC6D-42B9BA0AF06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AD094E1-06DD-0CE6-FD87-B0507C0FBB4F}"/>
              </a:ext>
            </a:extLst>
          </p:cNvPr>
          <p:cNvSpPr>
            <a:spLocks noGrp="1"/>
          </p:cNvSpPr>
          <p:nvPr>
            <p:ph type="sldNum" sz="quarter" idx="5"/>
          </p:nvPr>
        </p:nvSpPr>
        <p:spPr/>
        <p:txBody>
          <a:bodyPr/>
          <a:lstStyle/>
          <a:p>
            <a:fld id="{5ECB8367-B96F-40F9-B1AD-042717FD0618}" type="slidenum">
              <a:rPr lang="de-DE" smtClean="0"/>
              <a:t>32</a:t>
            </a:fld>
            <a:endParaRPr lang="de-DE"/>
          </a:p>
        </p:txBody>
      </p:sp>
    </p:spTree>
    <p:extLst>
      <p:ext uri="{BB962C8B-B14F-4D97-AF65-F5344CB8AC3E}">
        <p14:creationId xmlns:p14="http://schemas.microsoft.com/office/powerpoint/2010/main" val="1742345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Punkt 1 auf der reellen Achse entspricht dem </a:t>
            </a:r>
            <a:r>
              <a:rPr lang="de-DE" b="1" dirty="0"/>
              <a:t>SWR</a:t>
            </a:r>
            <a:r>
              <a:rPr lang="de-DE" dirty="0"/>
              <a:t> 1. Der kleinere gestrichelte Kreis entspricht SWR 1,5 und der äußere gestrichelte Kreis dem SWR 2. Alles, was innerhalb des jeweiligen Kreises liegt, hat das gleiche SWR. In diesem Beispiel sieht man, dass selbst mit einer kleineren Induktivität man schon ein SWR &lt; 2 erreicht. Genauso kann man in der Ortskurve ablesen, bei welchen Frequenzen noch ein zufriedenstellendes SWR herrscht.  </a:t>
            </a:r>
          </a:p>
          <a:p>
            <a:endParaRPr lang="de-DE" dirty="0"/>
          </a:p>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33</a:t>
            </a:fld>
            <a:endParaRPr lang="de-DE"/>
          </a:p>
        </p:txBody>
      </p:sp>
    </p:spTree>
    <p:extLst>
      <p:ext uri="{BB962C8B-B14F-4D97-AF65-F5344CB8AC3E}">
        <p14:creationId xmlns:p14="http://schemas.microsoft.com/office/powerpoint/2010/main" val="2446867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SWR ist hier für 7,1 MHz 1,67. Alle Frequenzen, die innerhalb des 1,67-SWR-Kreises liegen haben ein SWR &lt; 1,67.</a:t>
            </a:r>
          </a:p>
        </p:txBody>
      </p:sp>
      <p:sp>
        <p:nvSpPr>
          <p:cNvPr id="4" name="Foliennummernplatzhalter 3"/>
          <p:cNvSpPr>
            <a:spLocks noGrp="1"/>
          </p:cNvSpPr>
          <p:nvPr>
            <p:ph type="sldNum" sz="quarter" idx="5"/>
          </p:nvPr>
        </p:nvSpPr>
        <p:spPr/>
        <p:txBody>
          <a:bodyPr/>
          <a:lstStyle/>
          <a:p>
            <a:fld id="{5ECB8367-B96F-40F9-B1AD-042717FD0618}" type="slidenum">
              <a:rPr lang="de-DE" smtClean="0"/>
              <a:t>34</a:t>
            </a:fld>
            <a:endParaRPr lang="de-DE"/>
          </a:p>
        </p:txBody>
      </p:sp>
    </p:spTree>
    <p:extLst>
      <p:ext uri="{BB962C8B-B14F-4D97-AF65-F5344CB8AC3E}">
        <p14:creationId xmlns:p14="http://schemas.microsoft.com/office/powerpoint/2010/main" val="2079686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ECB8367-B96F-40F9-B1AD-042717FD0618}" type="slidenum">
              <a:rPr lang="de-DE" smtClean="0"/>
              <a:t>35</a:t>
            </a:fld>
            <a:endParaRPr lang="de-DE"/>
          </a:p>
        </p:txBody>
      </p:sp>
    </p:spTree>
    <p:extLst>
      <p:ext uri="{BB962C8B-B14F-4D97-AF65-F5344CB8AC3E}">
        <p14:creationId xmlns:p14="http://schemas.microsoft.com/office/powerpoint/2010/main" val="1705499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E025B-9E52-F221-0884-2B5B254D23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E59195-A070-48BA-9F8E-62BDE857B30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AB6F059-4B5C-23E1-5A34-9888DC089F2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73D1362-2A37-DEBE-B25C-EFFD44708DA8}"/>
              </a:ext>
            </a:extLst>
          </p:cNvPr>
          <p:cNvSpPr>
            <a:spLocks noGrp="1"/>
          </p:cNvSpPr>
          <p:nvPr>
            <p:ph type="sldNum" sz="quarter" idx="5"/>
          </p:nvPr>
        </p:nvSpPr>
        <p:spPr/>
        <p:txBody>
          <a:bodyPr/>
          <a:lstStyle/>
          <a:p>
            <a:fld id="{5ECB8367-B96F-40F9-B1AD-042717FD0618}" type="slidenum">
              <a:rPr lang="de-DE" smtClean="0"/>
              <a:t>36</a:t>
            </a:fld>
            <a:endParaRPr lang="de-DE"/>
          </a:p>
        </p:txBody>
      </p:sp>
    </p:spTree>
    <p:extLst>
      <p:ext uri="{BB962C8B-B14F-4D97-AF65-F5344CB8AC3E}">
        <p14:creationId xmlns:p14="http://schemas.microsoft.com/office/powerpoint/2010/main" val="2985761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a:t>
            </a:r>
            <a:r>
              <a:rPr lang="de-DE" b="1" dirty="0"/>
              <a:t>Leitung</a:t>
            </a:r>
            <a:r>
              <a:rPr lang="de-DE" dirty="0"/>
              <a:t> ist die permanente Hintereinanderschaltung von kleinsten </a:t>
            </a:r>
            <a:r>
              <a:rPr lang="de-DE" b="1" dirty="0" err="1"/>
              <a:t>Serieninduktivitäten</a:t>
            </a:r>
            <a:r>
              <a:rPr lang="de-DE" dirty="0"/>
              <a:t> und </a:t>
            </a:r>
            <a:r>
              <a:rPr lang="de-DE" b="1" dirty="0"/>
              <a:t>Parallelkapazitäten</a:t>
            </a:r>
            <a:r>
              <a:rPr lang="de-DE" dirty="0"/>
              <a:t>. Diese verursachen mit zunehmender Leitungslänge eine kontinuierliche </a:t>
            </a:r>
            <a:r>
              <a:rPr lang="de-DE" b="1" dirty="0"/>
              <a:t>Zunahme der Phasenverschiebung</a:t>
            </a:r>
            <a:r>
              <a:rPr lang="de-DE" dirty="0"/>
              <a:t>. Das Stehwellenverhältnis der hinten angeschlossenen Impedanz bleibt dabei gleich (bei einer idealen Leitung ohne Dämpfung). </a:t>
            </a:r>
          </a:p>
          <a:p>
            <a:endParaRPr lang="de-DE" dirty="0"/>
          </a:p>
          <a:p>
            <a:r>
              <a:rPr lang="de-DE" dirty="0"/>
              <a:t>Leitungen haben grundsätzlich vier Eigenschaften:</a:t>
            </a:r>
          </a:p>
          <a:p>
            <a:pPr marL="228600" indent="-228600">
              <a:buAutoNum type="arabicPeriod"/>
            </a:pPr>
            <a:r>
              <a:rPr lang="de-DE" dirty="0"/>
              <a:t>Wird eine Leitung mit seinem Wellenwiderstand abgeschlossen, gibt es keine Reflexionen auf der Leitung</a:t>
            </a:r>
          </a:p>
          <a:p>
            <a:pPr marL="228600" indent="-228600">
              <a:buAutoNum type="arabicPeriod"/>
            </a:pPr>
            <a:r>
              <a:rPr lang="de-DE" dirty="0"/>
              <a:t>Bei einer verlustlosen Leitung ändert sich das SWR nicht mit der Leitungslänge</a:t>
            </a:r>
          </a:p>
          <a:p>
            <a:pPr marL="228600" indent="-228600">
              <a:buAutoNum type="arabicPeriod"/>
            </a:pPr>
            <a:r>
              <a:rPr lang="de-DE" dirty="0"/>
              <a:t>Auf einer verlustlosen Leitung wiederholen sich die elektrischen Zustände alle </a:t>
            </a:r>
            <a:r>
              <a:rPr lang="el-GR" dirty="0"/>
              <a:t>λ</a:t>
            </a:r>
            <a:r>
              <a:rPr lang="de-DE" dirty="0"/>
              <a:t>/2.</a:t>
            </a:r>
          </a:p>
          <a:p>
            <a:pPr marL="228600" indent="-228600">
              <a:buAutoNum type="arabicPeriod"/>
            </a:pPr>
            <a:r>
              <a:rPr lang="de-DE" dirty="0"/>
              <a:t>Die Dämpfung einer Leitung verbessert das SWR. Bei extrem starker Dämpfung entsteht so eine ideales SWR von 1.</a:t>
            </a:r>
          </a:p>
          <a:p>
            <a:pPr marL="228600" indent="-228600">
              <a:buAutoNum type="arabicPeriod"/>
            </a:pPr>
            <a:endParaRPr lang="de-DE" dirty="0"/>
          </a:p>
          <a:p>
            <a:pPr marL="0" indent="0">
              <a:buNone/>
            </a:pPr>
            <a:r>
              <a:rPr lang="de-DE" dirty="0"/>
              <a:t>Der Wellenwiderstand einer Leitung legt fest, wie sich bei einer eingespeisten HF-Leistung (P=U*I) Spannung und Strom im Verhältnis aufteilen, nämlich U/I = Wellenwiderstand. </a:t>
            </a:r>
          </a:p>
        </p:txBody>
      </p:sp>
      <p:sp>
        <p:nvSpPr>
          <p:cNvPr id="4" name="Foliennummernplatzhalter 3"/>
          <p:cNvSpPr>
            <a:spLocks noGrp="1"/>
          </p:cNvSpPr>
          <p:nvPr>
            <p:ph type="sldNum" sz="quarter" idx="5"/>
          </p:nvPr>
        </p:nvSpPr>
        <p:spPr/>
        <p:txBody>
          <a:bodyPr/>
          <a:lstStyle/>
          <a:p>
            <a:fld id="{5ECB8367-B96F-40F9-B1AD-042717FD0618}" type="slidenum">
              <a:rPr lang="de-DE" smtClean="0"/>
              <a:t>37</a:t>
            </a:fld>
            <a:endParaRPr lang="de-DE"/>
          </a:p>
        </p:txBody>
      </p:sp>
    </p:spTree>
    <p:extLst>
      <p:ext uri="{BB962C8B-B14F-4D97-AF65-F5344CB8AC3E}">
        <p14:creationId xmlns:p14="http://schemas.microsoft.com/office/powerpoint/2010/main" val="3545213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0,125 Lambda entspricht 45 Grad Phasenverschiebung, entsprechend 0,25 Lambda 90 Grad. Im </a:t>
            </a:r>
            <a:r>
              <a:rPr lang="de-DE" dirty="0" err="1"/>
              <a:t>karthesischen</a:t>
            </a:r>
            <a:r>
              <a:rPr lang="de-DE" dirty="0"/>
              <a:t> Diagramm kann man den Phasenwinkel direkt mit dem Winkelmesser ablesen. </a:t>
            </a:r>
            <a:r>
              <a:rPr lang="de-DE" b="1" dirty="0"/>
              <a:t>Im </a:t>
            </a:r>
            <a:r>
              <a:rPr lang="de-DE" b="1" dirty="0" err="1"/>
              <a:t>Smithdiagramm</a:t>
            </a:r>
            <a:r>
              <a:rPr lang="de-DE" b="1" dirty="0"/>
              <a:t> bedeutet ein Umlauf erst 180 Winkelgrade</a:t>
            </a:r>
            <a:r>
              <a:rPr lang="de-DE" dirty="0"/>
              <a:t>. </a:t>
            </a:r>
          </a:p>
        </p:txBody>
      </p:sp>
      <p:sp>
        <p:nvSpPr>
          <p:cNvPr id="4" name="Foliennummernplatzhalter 3"/>
          <p:cNvSpPr>
            <a:spLocks noGrp="1"/>
          </p:cNvSpPr>
          <p:nvPr>
            <p:ph type="sldNum" sz="quarter" idx="5"/>
          </p:nvPr>
        </p:nvSpPr>
        <p:spPr/>
        <p:txBody>
          <a:bodyPr/>
          <a:lstStyle/>
          <a:p>
            <a:fld id="{5ECB8367-B96F-40F9-B1AD-042717FD0618}" type="slidenum">
              <a:rPr lang="de-DE" smtClean="0"/>
              <a:t>38</a:t>
            </a:fld>
            <a:endParaRPr lang="de-DE"/>
          </a:p>
        </p:txBody>
      </p:sp>
    </p:spTree>
    <p:extLst>
      <p:ext uri="{BB962C8B-B14F-4D97-AF65-F5344CB8AC3E}">
        <p14:creationId xmlns:p14="http://schemas.microsoft.com/office/powerpoint/2010/main" val="2126269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Schließt man die </a:t>
            </a:r>
            <a:r>
              <a:rPr lang="de-DE" b="1" dirty="0"/>
              <a:t>Leitung hinten kurz</a:t>
            </a:r>
            <a:r>
              <a:rPr lang="de-DE" dirty="0"/>
              <a:t>, ist sie Leitung nicht angepasst (bezogen auf ihren Wellenwiderstand). Damit transformiert sie. Eine nicht angepasste Leitung transformiert immer. Im Bild li. oben verschiebt sie die Phase um 45 Grad, das entspricht einem + j 50 Ohm - induktiven Widerstand (für 7,1 MHz). Hätte die Leitung keine Dämpfung, so würde die Linie genau auf dem Außenrand des Smith-Diagramms verlaufen. Durch die Dämpfung entsteht zusätzlich ein reeller Widerstand (Verlustwiderstand).  </a:t>
            </a:r>
          </a:p>
          <a:p>
            <a:endParaRPr lang="de-DE" dirty="0"/>
          </a:p>
          <a:p>
            <a:r>
              <a:rPr lang="de-DE" dirty="0"/>
              <a:t>Rechts oben ist die </a:t>
            </a:r>
            <a:r>
              <a:rPr lang="de-DE" b="1" dirty="0"/>
              <a:t>Leitung doppelt so lang</a:t>
            </a:r>
            <a:r>
              <a:rPr lang="de-DE" dirty="0"/>
              <a:t>, also Lambda/4. Das entspricht 90 Grad. Das entspricht einem Viertelwellentransformator. Null Ohm werden ideal auf unendlich Ohm transformiert. </a:t>
            </a:r>
          </a:p>
          <a:p>
            <a:endParaRPr lang="de-DE" dirty="0"/>
          </a:p>
          <a:p>
            <a:r>
              <a:rPr lang="de-DE" dirty="0"/>
              <a:t>Im Bild li. unten dreht die </a:t>
            </a:r>
            <a:r>
              <a:rPr lang="de-DE" b="1" dirty="0"/>
              <a:t>Leitung um genau 360 Grad</a:t>
            </a:r>
            <a:r>
              <a:rPr lang="de-DE" dirty="0"/>
              <a:t>. Damit wird der Kurzschluss wieder abgebildet. Der spiralförmige Verlauf ist der Einfluss Dämpfung. Je größer die Dämpfung, desto schneller endet die Spirale an ihrem Wellenwiderstand (der ja real und theoretisch frequenzunabhängig ist). </a:t>
            </a:r>
          </a:p>
          <a:p>
            <a:endParaRPr lang="de-DE" dirty="0"/>
          </a:p>
          <a:p>
            <a:r>
              <a:rPr lang="de-DE" dirty="0"/>
              <a:t>Auch in der </a:t>
            </a:r>
            <a:r>
              <a:rPr lang="de-DE" b="1" dirty="0"/>
              <a:t>Ortskurve</a:t>
            </a:r>
            <a:r>
              <a:rPr lang="de-DE" dirty="0"/>
              <a:t> erreicht die Spirale 7,1 MHz nach 360 Grad (= 2 Umdrehungen).    </a:t>
            </a:r>
          </a:p>
        </p:txBody>
      </p:sp>
      <p:sp>
        <p:nvSpPr>
          <p:cNvPr id="4" name="Foliennummernplatzhalter 3"/>
          <p:cNvSpPr>
            <a:spLocks noGrp="1"/>
          </p:cNvSpPr>
          <p:nvPr>
            <p:ph type="sldNum" sz="quarter" idx="5"/>
          </p:nvPr>
        </p:nvSpPr>
        <p:spPr/>
        <p:txBody>
          <a:bodyPr/>
          <a:lstStyle/>
          <a:p>
            <a:fld id="{5ECB8367-B96F-40F9-B1AD-042717FD0618}" type="slidenum">
              <a:rPr lang="de-DE" smtClean="0"/>
              <a:t>39</a:t>
            </a:fld>
            <a:endParaRPr lang="de-DE"/>
          </a:p>
        </p:txBody>
      </p:sp>
    </p:spTree>
    <p:extLst>
      <p:ext uri="{BB962C8B-B14F-4D97-AF65-F5344CB8AC3E}">
        <p14:creationId xmlns:p14="http://schemas.microsoft.com/office/powerpoint/2010/main" val="218122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Ortskurven-Anzeige eines </a:t>
            </a:r>
            <a:r>
              <a:rPr lang="de-DE" dirty="0" err="1"/>
              <a:t>NanoVNAs</a:t>
            </a:r>
            <a:r>
              <a:rPr lang="de-DE" dirty="0"/>
              <a:t>.</a:t>
            </a:r>
          </a:p>
        </p:txBody>
      </p:sp>
      <p:sp>
        <p:nvSpPr>
          <p:cNvPr id="4" name="Foliennummernplatzhalter 3"/>
          <p:cNvSpPr>
            <a:spLocks noGrp="1"/>
          </p:cNvSpPr>
          <p:nvPr>
            <p:ph type="sldNum" sz="quarter" idx="5"/>
          </p:nvPr>
        </p:nvSpPr>
        <p:spPr/>
        <p:txBody>
          <a:bodyPr/>
          <a:lstStyle/>
          <a:p>
            <a:fld id="{5ECB8367-B96F-40F9-B1AD-042717FD0618}" type="slidenum">
              <a:rPr lang="de-DE" smtClean="0"/>
              <a:t>4</a:t>
            </a:fld>
            <a:endParaRPr lang="de-DE"/>
          </a:p>
        </p:txBody>
      </p:sp>
    </p:spTree>
    <p:extLst>
      <p:ext uri="{BB962C8B-B14F-4D97-AF65-F5344CB8AC3E}">
        <p14:creationId xmlns:p14="http://schemas.microsoft.com/office/powerpoint/2010/main" val="2967636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wenn die Dämpfung größer wird, ändert sich </a:t>
            </a:r>
            <a:r>
              <a:rPr lang="de-DE" dirty="0" err="1"/>
              <a:t>Z</a:t>
            </a:r>
            <a:r>
              <a:rPr lang="de-DE" baseline="-25000" dirty="0" err="1"/>
              <a:t>in</a:t>
            </a:r>
            <a:r>
              <a:rPr lang="de-DE" dirty="0"/>
              <a:t> nicht. Mit zunehmender Dämpfung kommt allerdings immer weniger Leistung am Ende der Leitung an. </a:t>
            </a:r>
          </a:p>
        </p:txBody>
      </p:sp>
      <p:sp>
        <p:nvSpPr>
          <p:cNvPr id="4" name="Foliennummernplatzhalter 3"/>
          <p:cNvSpPr>
            <a:spLocks noGrp="1"/>
          </p:cNvSpPr>
          <p:nvPr>
            <p:ph type="sldNum" sz="quarter" idx="5"/>
          </p:nvPr>
        </p:nvSpPr>
        <p:spPr/>
        <p:txBody>
          <a:bodyPr/>
          <a:lstStyle/>
          <a:p>
            <a:fld id="{5ECB8367-B96F-40F9-B1AD-042717FD0618}" type="slidenum">
              <a:rPr lang="de-DE" smtClean="0"/>
              <a:t>40</a:t>
            </a:fld>
            <a:endParaRPr lang="de-DE"/>
          </a:p>
        </p:txBody>
      </p:sp>
    </p:spTree>
    <p:extLst>
      <p:ext uri="{BB962C8B-B14F-4D97-AF65-F5344CB8AC3E}">
        <p14:creationId xmlns:p14="http://schemas.microsoft.com/office/powerpoint/2010/main" val="4060529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Schließt man in einem 50-Ohm-System an eine Leitung mit 50 Ohm Wellenwiderstand eine Impedanz ungleich diesem Wellenwiderstand an, transformiert sie. Dabei ändert sich das SWR an sich nicht. Nur durch die Dämpfung wird das SWR mit zunehmender Leitungslänge immer besser. Die Spirale mündet beim Wellenwiderstand. Würde man eine Leitung ohne Dämpfung benutzen, bliebe bei jeder Leitungslänge das SWR gleich! Man vergleiche das SWR mit dem auf der nächsten Folie. </a:t>
            </a:r>
          </a:p>
        </p:txBody>
      </p:sp>
      <p:sp>
        <p:nvSpPr>
          <p:cNvPr id="4" name="Foliennummernplatzhalter 3"/>
          <p:cNvSpPr>
            <a:spLocks noGrp="1"/>
          </p:cNvSpPr>
          <p:nvPr>
            <p:ph type="sldNum" sz="quarter" idx="5"/>
          </p:nvPr>
        </p:nvSpPr>
        <p:spPr/>
        <p:txBody>
          <a:bodyPr/>
          <a:lstStyle/>
          <a:p>
            <a:fld id="{5ECB8367-B96F-40F9-B1AD-042717FD0618}" type="slidenum">
              <a:rPr lang="de-DE" smtClean="0"/>
              <a:t>41</a:t>
            </a:fld>
            <a:endParaRPr lang="de-DE"/>
          </a:p>
        </p:txBody>
      </p:sp>
    </p:spTree>
    <p:extLst>
      <p:ext uri="{BB962C8B-B14F-4D97-AF65-F5344CB8AC3E}">
        <p14:creationId xmlns:p14="http://schemas.microsoft.com/office/powerpoint/2010/main" val="1712812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Man achte auf das SWR.</a:t>
            </a:r>
          </a:p>
        </p:txBody>
      </p:sp>
      <p:sp>
        <p:nvSpPr>
          <p:cNvPr id="4" name="Foliennummernplatzhalter 3"/>
          <p:cNvSpPr>
            <a:spLocks noGrp="1"/>
          </p:cNvSpPr>
          <p:nvPr>
            <p:ph type="sldNum" sz="quarter" idx="5"/>
          </p:nvPr>
        </p:nvSpPr>
        <p:spPr/>
        <p:txBody>
          <a:bodyPr/>
          <a:lstStyle/>
          <a:p>
            <a:fld id="{5ECB8367-B96F-40F9-B1AD-042717FD0618}" type="slidenum">
              <a:rPr lang="de-DE" smtClean="0"/>
              <a:t>42</a:t>
            </a:fld>
            <a:endParaRPr lang="de-DE"/>
          </a:p>
        </p:txBody>
      </p:sp>
    </p:spTree>
    <p:extLst>
      <p:ext uri="{BB962C8B-B14F-4D97-AF65-F5344CB8AC3E}">
        <p14:creationId xmlns:p14="http://schemas.microsoft.com/office/powerpoint/2010/main" val="3862955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Leitungstransformation ist frequenzgebunden. D.h. sie wirkt nur </a:t>
            </a:r>
            <a:r>
              <a:rPr lang="de-DE" dirty="0" err="1"/>
              <a:t>schmalbandig</a:t>
            </a:r>
            <a:r>
              <a:rPr lang="de-DE" dirty="0"/>
              <a:t>, im Gegensatz zu Breitband-HF-Trafos, wie z.B. </a:t>
            </a:r>
            <a:r>
              <a:rPr lang="de-DE" dirty="0" err="1"/>
              <a:t>Baluns</a:t>
            </a:r>
            <a:r>
              <a:rPr lang="de-DE" dirty="0"/>
              <a:t>/</a:t>
            </a:r>
            <a:r>
              <a:rPr lang="de-DE" dirty="0" err="1"/>
              <a:t>Ununs</a:t>
            </a:r>
            <a:r>
              <a:rPr lang="de-DE" dirty="0"/>
              <a:t>. </a:t>
            </a:r>
          </a:p>
          <a:p>
            <a:r>
              <a:rPr lang="de-DE" dirty="0"/>
              <a:t>Eine Transformation findet auf Leitungen nur bei Fehlanpassung statt!</a:t>
            </a:r>
          </a:p>
        </p:txBody>
      </p:sp>
      <p:sp>
        <p:nvSpPr>
          <p:cNvPr id="4" name="Foliennummernplatzhalter 3"/>
          <p:cNvSpPr>
            <a:spLocks noGrp="1"/>
          </p:cNvSpPr>
          <p:nvPr>
            <p:ph type="sldNum" sz="quarter" idx="5"/>
          </p:nvPr>
        </p:nvSpPr>
        <p:spPr/>
        <p:txBody>
          <a:bodyPr/>
          <a:lstStyle/>
          <a:p>
            <a:fld id="{5ECB8367-B96F-40F9-B1AD-042717FD0618}" type="slidenum">
              <a:rPr lang="de-DE" smtClean="0"/>
              <a:t>43</a:t>
            </a:fld>
            <a:endParaRPr lang="de-DE"/>
          </a:p>
        </p:txBody>
      </p:sp>
    </p:spTree>
    <p:extLst>
      <p:ext uri="{BB962C8B-B14F-4D97-AF65-F5344CB8AC3E}">
        <p14:creationId xmlns:p14="http://schemas.microsoft.com/office/powerpoint/2010/main" val="176792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44</a:t>
            </a:fld>
            <a:endParaRPr lang="de-DE"/>
          </a:p>
        </p:txBody>
      </p:sp>
    </p:spTree>
    <p:extLst>
      <p:ext uri="{BB962C8B-B14F-4D97-AF65-F5344CB8AC3E}">
        <p14:creationId xmlns:p14="http://schemas.microsoft.com/office/powerpoint/2010/main" val="2797777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nochmal die 39,2 m lange Leitung, jetzt aber mit einem Wellenwiderstand von 25 Ohm. Wenn man die Spirale sinngemäß verlängert, landet man schließlich auch hier beim Wellenwiderstand der Leitung. Man sieht auch, dass sich hier das SWR auch in Abhängigkeit der Leitungslänge ändert, weil sie ungleich 50 Ohm Wellenwiderstand hat.   </a:t>
            </a:r>
          </a:p>
        </p:txBody>
      </p:sp>
      <p:sp>
        <p:nvSpPr>
          <p:cNvPr id="4" name="Foliennummernplatzhalter 3"/>
          <p:cNvSpPr>
            <a:spLocks noGrp="1"/>
          </p:cNvSpPr>
          <p:nvPr>
            <p:ph type="sldNum" sz="quarter" idx="5"/>
          </p:nvPr>
        </p:nvSpPr>
        <p:spPr/>
        <p:txBody>
          <a:bodyPr/>
          <a:lstStyle/>
          <a:p>
            <a:fld id="{5ECB8367-B96F-40F9-B1AD-042717FD0618}" type="slidenum">
              <a:rPr lang="de-DE" smtClean="0"/>
              <a:t>45</a:t>
            </a:fld>
            <a:endParaRPr lang="de-DE"/>
          </a:p>
        </p:txBody>
      </p:sp>
    </p:spTree>
    <p:extLst>
      <p:ext uri="{BB962C8B-B14F-4D97-AF65-F5344CB8AC3E}">
        <p14:creationId xmlns:p14="http://schemas.microsoft.com/office/powerpoint/2010/main" val="2797777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die Ortskurve dazu. Die fängt bei niedrigeren Frequenzen in der Nähe des Unendlichkeitswertes an und geht dann (bei 1 = 50 Ohm) durch den Resonanzfrequenzpunkt (7,1 MHz). In dieser Simulation wird der Wirkwiderstand als unabhängig von der Frequenz angesehen. In der Realität ändert der sich aber auch mit der Frequenz. Das lässt sich aber mit PASAN nicht simulieren. Man sieht, dass unterhalb der Resonanzfrequenz die Antenne kapazitiv wirkt und oberhalb induktiv.   </a:t>
            </a:r>
          </a:p>
        </p:txBody>
      </p:sp>
      <p:sp>
        <p:nvSpPr>
          <p:cNvPr id="4" name="Foliennummernplatzhalter 3"/>
          <p:cNvSpPr>
            <a:spLocks noGrp="1"/>
          </p:cNvSpPr>
          <p:nvPr>
            <p:ph type="sldNum" sz="quarter" idx="5"/>
          </p:nvPr>
        </p:nvSpPr>
        <p:spPr/>
        <p:txBody>
          <a:bodyPr/>
          <a:lstStyle/>
          <a:p>
            <a:fld id="{5ECB8367-B96F-40F9-B1AD-042717FD0618}" type="slidenum">
              <a:rPr lang="de-DE" smtClean="0"/>
              <a:t>46</a:t>
            </a:fld>
            <a:endParaRPr lang="de-DE"/>
          </a:p>
        </p:txBody>
      </p:sp>
    </p:spTree>
    <p:extLst>
      <p:ext uri="{BB962C8B-B14F-4D97-AF65-F5344CB8AC3E}">
        <p14:creationId xmlns:p14="http://schemas.microsoft.com/office/powerpoint/2010/main" val="25951899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sehen, dass jetzt die gleiche Antenne mit z.B. zusätzlich 5 m Leitung (was machen schon 5 m Leitung bei 7,1 MHz aus?!) bei höheren Frequenzen zunächst kapazitiv wird, also ein genau umgekehrtes Verhalten zeigt, wie bei direktem Anschluss. Hier im Beispiel wird sie ab ca. 13 MHz wieder induktiv, um dann ab 22 MHz wieder kapazitiv zu werden. Das liegt an dem Transformationsverhalten der Leitung.  </a:t>
            </a:r>
          </a:p>
        </p:txBody>
      </p:sp>
      <p:sp>
        <p:nvSpPr>
          <p:cNvPr id="4" name="Foliennummernplatzhalter 3"/>
          <p:cNvSpPr>
            <a:spLocks noGrp="1"/>
          </p:cNvSpPr>
          <p:nvPr>
            <p:ph type="sldNum" sz="quarter" idx="5"/>
          </p:nvPr>
        </p:nvSpPr>
        <p:spPr/>
        <p:txBody>
          <a:bodyPr/>
          <a:lstStyle/>
          <a:p>
            <a:fld id="{5ECB8367-B96F-40F9-B1AD-042717FD0618}" type="slidenum">
              <a:rPr lang="de-DE" smtClean="0"/>
              <a:t>47</a:t>
            </a:fld>
            <a:endParaRPr lang="de-DE"/>
          </a:p>
        </p:txBody>
      </p:sp>
    </p:spTree>
    <p:extLst>
      <p:ext uri="{BB962C8B-B14F-4D97-AF65-F5344CB8AC3E}">
        <p14:creationId xmlns:p14="http://schemas.microsoft.com/office/powerpoint/2010/main" val="624687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Verändern wir die Resonanzfrequenz der Antenne nach oben, indem die Kapazität auf 300 </a:t>
            </a:r>
            <a:r>
              <a:rPr lang="de-DE" dirty="0" err="1"/>
              <a:t>pF</a:t>
            </a:r>
            <a:r>
              <a:rPr lang="de-DE" dirty="0"/>
              <a:t> verringert wird, sieht man, dass die Antenne jetzt bei 7,1 MHz </a:t>
            </a:r>
            <a:r>
              <a:rPr lang="de-DE" b="1" dirty="0"/>
              <a:t>kapazitiv</a:t>
            </a:r>
            <a:r>
              <a:rPr lang="de-DE" dirty="0"/>
              <a:t> wird.  </a:t>
            </a:r>
          </a:p>
        </p:txBody>
      </p:sp>
      <p:sp>
        <p:nvSpPr>
          <p:cNvPr id="4" name="Foliennummernplatzhalter 3"/>
          <p:cNvSpPr>
            <a:spLocks noGrp="1"/>
          </p:cNvSpPr>
          <p:nvPr>
            <p:ph type="sldNum" sz="quarter" idx="5"/>
          </p:nvPr>
        </p:nvSpPr>
        <p:spPr/>
        <p:txBody>
          <a:bodyPr/>
          <a:lstStyle/>
          <a:p>
            <a:fld id="{5ECB8367-B96F-40F9-B1AD-042717FD0618}" type="slidenum">
              <a:rPr lang="de-DE" smtClean="0"/>
              <a:t>48</a:t>
            </a:fld>
            <a:endParaRPr lang="de-DE"/>
          </a:p>
        </p:txBody>
      </p:sp>
    </p:spTree>
    <p:extLst>
      <p:ext uri="{BB962C8B-B14F-4D97-AF65-F5344CB8AC3E}">
        <p14:creationId xmlns:p14="http://schemas.microsoft.com/office/powerpoint/2010/main" val="3593199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Schalten wir jetzt 5 m Leitung dazu, messen wir am Ende der Leitung bei 7,1 MHZ ein </a:t>
            </a:r>
            <a:r>
              <a:rPr lang="de-DE" b="1" dirty="0"/>
              <a:t>induktives Verhalten</a:t>
            </a:r>
            <a:r>
              <a:rPr lang="de-DE" dirty="0"/>
              <a:t>. Wir würden eigentlich die Antenne verkürzen, stellen dann aber fest, dass sie noch induktiver wird. </a:t>
            </a:r>
          </a:p>
        </p:txBody>
      </p:sp>
      <p:sp>
        <p:nvSpPr>
          <p:cNvPr id="4" name="Foliennummernplatzhalter 3"/>
          <p:cNvSpPr>
            <a:spLocks noGrp="1"/>
          </p:cNvSpPr>
          <p:nvPr>
            <p:ph type="sldNum" sz="quarter" idx="5"/>
          </p:nvPr>
        </p:nvSpPr>
        <p:spPr/>
        <p:txBody>
          <a:bodyPr/>
          <a:lstStyle/>
          <a:p>
            <a:fld id="{5ECB8367-B96F-40F9-B1AD-042717FD0618}" type="slidenum">
              <a:rPr lang="de-DE" smtClean="0"/>
              <a:t>49</a:t>
            </a:fld>
            <a:endParaRPr lang="de-DE"/>
          </a:p>
        </p:txBody>
      </p:sp>
    </p:spTree>
    <p:extLst>
      <p:ext uri="{BB962C8B-B14F-4D97-AF65-F5344CB8AC3E}">
        <p14:creationId xmlns:p14="http://schemas.microsoft.com/office/powerpoint/2010/main" val="168764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7D2DB-4D25-4BD8-D1FF-4E2A66113C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3FFC25A-68BC-8210-E9D1-00C5590027D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3C3BCE7-05CF-3384-A79A-150C67CAA7FD}"/>
              </a:ext>
            </a:extLst>
          </p:cNvPr>
          <p:cNvSpPr>
            <a:spLocks noGrp="1"/>
          </p:cNvSpPr>
          <p:nvPr>
            <p:ph type="body" idx="1"/>
          </p:nvPr>
        </p:nvSpPr>
        <p:spPr/>
        <p:txBody>
          <a:bodyPr/>
          <a:lstStyle/>
          <a:p>
            <a:r>
              <a:rPr lang="de-DE" dirty="0"/>
              <a:t>Hier die Ortskurve einer 7-El.-Yagi-Antenne für 70 cm.</a:t>
            </a:r>
          </a:p>
        </p:txBody>
      </p:sp>
      <p:sp>
        <p:nvSpPr>
          <p:cNvPr id="4" name="Foliennummernplatzhalter 3">
            <a:extLst>
              <a:ext uri="{FF2B5EF4-FFF2-40B4-BE49-F238E27FC236}">
                <a16:creationId xmlns:a16="http://schemas.microsoft.com/office/drawing/2014/main" id="{F9E2CA15-FB63-85F9-5EE6-1256CB04F371}"/>
              </a:ext>
            </a:extLst>
          </p:cNvPr>
          <p:cNvSpPr>
            <a:spLocks noGrp="1"/>
          </p:cNvSpPr>
          <p:nvPr>
            <p:ph type="sldNum" sz="quarter" idx="5"/>
          </p:nvPr>
        </p:nvSpPr>
        <p:spPr/>
        <p:txBody>
          <a:bodyPr/>
          <a:lstStyle/>
          <a:p>
            <a:fld id="{5ECB8367-B96F-40F9-B1AD-042717FD0618}" type="slidenum">
              <a:rPr lang="de-DE" smtClean="0"/>
              <a:t>5</a:t>
            </a:fld>
            <a:endParaRPr lang="de-DE"/>
          </a:p>
        </p:txBody>
      </p:sp>
    </p:spTree>
    <p:extLst>
      <p:ext uri="{BB962C8B-B14F-4D97-AF65-F5344CB8AC3E}">
        <p14:creationId xmlns:p14="http://schemas.microsoft.com/office/powerpoint/2010/main" val="124525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Nehmen wir dagegen eine </a:t>
            </a:r>
            <a:r>
              <a:rPr lang="de-DE" b="1" dirty="0">
                <a:solidFill>
                  <a:srgbClr val="002060"/>
                </a:solidFill>
                <a:sym typeface="Symbol" panose="05050102010706020507" pitchFamily="18" charset="2"/>
              </a:rPr>
              <a:t>/2-lange Leitung</a:t>
            </a:r>
            <a:r>
              <a:rPr lang="de-DE" dirty="0">
                <a:solidFill>
                  <a:srgbClr val="002060"/>
                </a:solidFill>
                <a:sym typeface="Symbol" panose="05050102010706020507" pitchFamily="18" charset="2"/>
              </a:rPr>
              <a:t>, so entspricht die gemessene Impedanz bei der gewünschten Resonanzfrequenz derjenigen, die direkt an der Antenne gemessen wurde (siehe Folie 49). Allerdings ist der Wirkwiderstand um den Dämpfungsbeitrag der Leitung nach oben verschoben. Das ist hier im Beispiel nicht sichtbar, weil der Anteil bei der relativ kurzen Leitungslänge nicht erkennbar ist.   </a:t>
            </a:r>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50</a:t>
            </a:fld>
            <a:endParaRPr lang="de-DE"/>
          </a:p>
        </p:txBody>
      </p:sp>
    </p:spTree>
    <p:extLst>
      <p:ext uri="{BB962C8B-B14F-4D97-AF65-F5344CB8AC3E}">
        <p14:creationId xmlns:p14="http://schemas.microsoft.com/office/powerpoint/2010/main" val="1655049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Selbst, wenn die </a:t>
            </a:r>
            <a:r>
              <a:rPr lang="de-DE" dirty="0">
                <a:solidFill>
                  <a:srgbClr val="002060"/>
                </a:solidFill>
                <a:sym typeface="Symbol" panose="05050102010706020507" pitchFamily="18" charset="2"/>
              </a:rPr>
              <a:t>/2-Leitung einen anderen Wellenwiderstand als 50 </a:t>
            </a:r>
            <a:r>
              <a:rPr lang="el-GR" dirty="0">
                <a:solidFill>
                  <a:srgbClr val="FF0000"/>
                </a:solidFill>
                <a:sym typeface="Symbol" panose="05050102010706020507" pitchFamily="18" charset="2"/>
              </a:rPr>
              <a:t>Ω</a:t>
            </a:r>
            <a:r>
              <a:rPr lang="de-DE" dirty="0">
                <a:solidFill>
                  <a:srgbClr val="FF0000"/>
                </a:solidFill>
                <a:sym typeface="Symbol" panose="05050102010706020507" pitchFamily="18" charset="2"/>
              </a:rPr>
              <a:t> besitzt, wird die richtige Impedanz bei 7,1 MHz wiedergegeben. </a:t>
            </a:r>
          </a:p>
          <a:p>
            <a:r>
              <a:rPr lang="de-DE" dirty="0"/>
              <a:t>Merke: eine  </a:t>
            </a:r>
            <a:r>
              <a:rPr lang="de-DE" dirty="0">
                <a:solidFill>
                  <a:srgbClr val="002060"/>
                </a:solidFill>
                <a:sym typeface="Symbol" panose="05050102010706020507" pitchFamily="18" charset="2"/>
              </a:rPr>
              <a:t>/2-Leitung transformiert nicht, sondern bildet genau den Wert, den sie am Eingang sieht, am Ausgang ab. Die Ortskurve läuft von </a:t>
            </a:r>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51</a:t>
            </a:fld>
            <a:endParaRPr lang="de-DE"/>
          </a:p>
        </p:txBody>
      </p:sp>
    </p:spTree>
    <p:extLst>
      <p:ext uri="{BB962C8B-B14F-4D97-AF65-F5344CB8AC3E}">
        <p14:creationId xmlns:p14="http://schemas.microsoft.com/office/powerpoint/2010/main" val="3748475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BA77-71E0-004E-3613-2BAE1CF418A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4B2349-1F15-A4D9-042F-485AE26218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4D399A-974E-DC17-77D4-74538169E141}"/>
              </a:ext>
            </a:extLst>
          </p:cNvPr>
          <p:cNvSpPr>
            <a:spLocks noGrp="1"/>
          </p:cNvSpPr>
          <p:nvPr>
            <p:ph type="body" idx="1"/>
          </p:nvPr>
        </p:nvSpPr>
        <p:spPr/>
        <p:txBody>
          <a:bodyPr/>
          <a:lstStyle/>
          <a:p>
            <a:r>
              <a:rPr lang="de-DE" dirty="0"/>
              <a:t>Selbst, wenn die </a:t>
            </a:r>
            <a:r>
              <a:rPr lang="de-DE" dirty="0">
                <a:solidFill>
                  <a:srgbClr val="002060"/>
                </a:solidFill>
                <a:sym typeface="Symbol" panose="05050102010706020507" pitchFamily="18" charset="2"/>
              </a:rPr>
              <a:t>/2-Leitung einen anderen Wellenwiderstand als 50 </a:t>
            </a:r>
            <a:r>
              <a:rPr lang="el-GR" dirty="0">
                <a:solidFill>
                  <a:srgbClr val="FF0000"/>
                </a:solidFill>
                <a:sym typeface="Symbol" panose="05050102010706020507" pitchFamily="18" charset="2"/>
              </a:rPr>
              <a:t>Ω</a:t>
            </a:r>
            <a:r>
              <a:rPr lang="de-DE" dirty="0">
                <a:solidFill>
                  <a:srgbClr val="FF0000"/>
                </a:solidFill>
                <a:sym typeface="Symbol" panose="05050102010706020507" pitchFamily="18" charset="2"/>
              </a:rPr>
              <a:t> besitzt, wird die richtige Impedanz bei 7,1 MHz wiedergegeben. </a:t>
            </a:r>
          </a:p>
          <a:p>
            <a:r>
              <a:rPr lang="de-DE" dirty="0"/>
              <a:t>Merke: eine  </a:t>
            </a:r>
            <a:r>
              <a:rPr lang="de-DE" dirty="0">
                <a:solidFill>
                  <a:srgbClr val="002060"/>
                </a:solidFill>
                <a:sym typeface="Symbol" panose="05050102010706020507" pitchFamily="18" charset="2"/>
              </a:rPr>
              <a:t>/2-Leitung transformiert nicht, sondern bildet genau den Wert, den sie am Eingang sieht, am Ausgang ab. Die Ortskurve läuft von </a:t>
            </a:r>
            <a:endParaRPr lang="de-DE" dirty="0"/>
          </a:p>
        </p:txBody>
      </p:sp>
      <p:sp>
        <p:nvSpPr>
          <p:cNvPr id="4" name="Foliennummernplatzhalter 3">
            <a:extLst>
              <a:ext uri="{FF2B5EF4-FFF2-40B4-BE49-F238E27FC236}">
                <a16:creationId xmlns:a16="http://schemas.microsoft.com/office/drawing/2014/main" id="{EFDD3AE1-C071-9131-36C6-3E747887966C}"/>
              </a:ext>
            </a:extLst>
          </p:cNvPr>
          <p:cNvSpPr>
            <a:spLocks noGrp="1"/>
          </p:cNvSpPr>
          <p:nvPr>
            <p:ph type="sldNum" sz="quarter" idx="5"/>
          </p:nvPr>
        </p:nvSpPr>
        <p:spPr/>
        <p:txBody>
          <a:bodyPr/>
          <a:lstStyle/>
          <a:p>
            <a:fld id="{5ECB8367-B96F-40F9-B1AD-042717FD0618}" type="slidenum">
              <a:rPr lang="de-DE" smtClean="0"/>
              <a:t>52</a:t>
            </a:fld>
            <a:endParaRPr lang="de-DE"/>
          </a:p>
        </p:txBody>
      </p:sp>
    </p:spTree>
    <p:extLst>
      <p:ext uri="{BB962C8B-B14F-4D97-AF65-F5344CB8AC3E}">
        <p14:creationId xmlns:p14="http://schemas.microsoft.com/office/powerpoint/2010/main" val="1619653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E6640-1413-F736-12E1-1C62B28B547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0924101-7E7B-2BBA-8769-2238CAA664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4E1C31-0A15-EA66-1D43-B82844C9FC9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2B40441-415B-D343-44B1-09A2BE867DC2}"/>
              </a:ext>
            </a:extLst>
          </p:cNvPr>
          <p:cNvSpPr>
            <a:spLocks noGrp="1"/>
          </p:cNvSpPr>
          <p:nvPr>
            <p:ph type="sldNum" sz="quarter" idx="5"/>
          </p:nvPr>
        </p:nvSpPr>
        <p:spPr/>
        <p:txBody>
          <a:bodyPr/>
          <a:lstStyle/>
          <a:p>
            <a:fld id="{5ECB8367-B96F-40F9-B1AD-042717FD0618}" type="slidenum">
              <a:rPr lang="de-DE" smtClean="0"/>
              <a:t>53</a:t>
            </a:fld>
            <a:endParaRPr lang="de-DE"/>
          </a:p>
        </p:txBody>
      </p:sp>
    </p:spTree>
    <p:extLst>
      <p:ext uri="{BB962C8B-B14F-4D97-AF65-F5344CB8AC3E}">
        <p14:creationId xmlns:p14="http://schemas.microsoft.com/office/powerpoint/2010/main" val="837553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Thema wird hier nicht weiter vertieft. Das wäre ein eigener Vortrag. </a:t>
            </a:r>
          </a:p>
        </p:txBody>
      </p:sp>
      <p:sp>
        <p:nvSpPr>
          <p:cNvPr id="4" name="Foliennummernplatzhalter 3"/>
          <p:cNvSpPr>
            <a:spLocks noGrp="1"/>
          </p:cNvSpPr>
          <p:nvPr>
            <p:ph type="sldNum" sz="quarter" idx="5"/>
          </p:nvPr>
        </p:nvSpPr>
        <p:spPr/>
        <p:txBody>
          <a:bodyPr/>
          <a:lstStyle/>
          <a:p>
            <a:fld id="{5ECB8367-B96F-40F9-B1AD-042717FD0618}" type="slidenum">
              <a:rPr lang="de-DE" smtClean="0"/>
              <a:t>54</a:t>
            </a:fld>
            <a:endParaRPr lang="de-DE"/>
          </a:p>
        </p:txBody>
      </p:sp>
    </p:spTree>
    <p:extLst>
      <p:ext uri="{BB962C8B-B14F-4D97-AF65-F5344CB8AC3E}">
        <p14:creationId xmlns:p14="http://schemas.microsoft.com/office/powerpoint/2010/main" val="2220444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0130-7468-95CA-2C6A-136DF4BE040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50C249-D005-40AB-E004-64F48CEC2B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890D3E-1973-A703-51C5-711E2810539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44208F6-A401-E310-C91E-800A1D733C77}"/>
              </a:ext>
            </a:extLst>
          </p:cNvPr>
          <p:cNvSpPr>
            <a:spLocks noGrp="1"/>
          </p:cNvSpPr>
          <p:nvPr>
            <p:ph type="sldNum" sz="quarter" idx="5"/>
          </p:nvPr>
        </p:nvSpPr>
        <p:spPr/>
        <p:txBody>
          <a:bodyPr/>
          <a:lstStyle/>
          <a:p>
            <a:fld id="{5ECB8367-B96F-40F9-B1AD-042717FD0618}" type="slidenum">
              <a:rPr lang="de-DE" smtClean="0"/>
              <a:t>55</a:t>
            </a:fld>
            <a:endParaRPr lang="de-DE"/>
          </a:p>
        </p:txBody>
      </p:sp>
    </p:spTree>
    <p:extLst>
      <p:ext uri="{BB962C8B-B14F-4D97-AF65-F5344CB8AC3E}">
        <p14:creationId xmlns:p14="http://schemas.microsoft.com/office/powerpoint/2010/main" val="209979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Eigenresonanz liegt bei 240 MHz, kürzt man die Anschlussdrähte, wird die Resonanzfrequenz höher.  </a:t>
            </a:r>
          </a:p>
        </p:txBody>
      </p:sp>
      <p:sp>
        <p:nvSpPr>
          <p:cNvPr id="4" name="Foliennummernplatzhalter 3"/>
          <p:cNvSpPr>
            <a:spLocks noGrp="1"/>
          </p:cNvSpPr>
          <p:nvPr>
            <p:ph type="sldNum" sz="quarter" idx="5"/>
          </p:nvPr>
        </p:nvSpPr>
        <p:spPr/>
        <p:txBody>
          <a:bodyPr/>
          <a:lstStyle/>
          <a:p>
            <a:fld id="{5ECB8367-B96F-40F9-B1AD-042717FD0618}" type="slidenum">
              <a:rPr lang="de-DE" smtClean="0"/>
              <a:t>56</a:t>
            </a:fld>
            <a:endParaRPr lang="de-DE"/>
          </a:p>
        </p:txBody>
      </p:sp>
    </p:spTree>
    <p:extLst>
      <p:ext uri="{BB962C8B-B14F-4D97-AF65-F5344CB8AC3E}">
        <p14:creationId xmlns:p14="http://schemas.microsoft.com/office/powerpoint/2010/main" val="3368255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57</a:t>
            </a:fld>
            <a:endParaRPr lang="de-DE"/>
          </a:p>
        </p:txBody>
      </p:sp>
    </p:spTree>
    <p:extLst>
      <p:ext uri="{BB962C8B-B14F-4D97-AF65-F5344CB8AC3E}">
        <p14:creationId xmlns:p14="http://schemas.microsoft.com/office/powerpoint/2010/main" val="3275924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de-DE" dirty="0"/>
                  <a:t>Man kann hier nachrechnen: bei 750 kHz beträgt der Blindwiderstand des 860 </a:t>
                </a:r>
                <a:r>
                  <a:rPr lang="de-DE" dirty="0" err="1"/>
                  <a:t>pF</a:t>
                </a:r>
                <a:r>
                  <a:rPr lang="de-DE" dirty="0"/>
                  <a:t>-Kondensators – j </a:t>
                </a:r>
                <a:r>
                  <a:rPr lang="de-DE" i="0" dirty="0"/>
                  <a:t>246 </a:t>
                </a:r>
                <a14:m>
                  <m:oMath xmlns:m="http://schemas.openxmlformats.org/officeDocument/2006/math">
                    <m:r>
                      <m:rPr>
                        <m:sty m:val="p"/>
                      </m:rPr>
                      <a:rPr lang="de-DE" i="0" smtClean="0">
                        <a:latin typeface="Cambria Math" panose="02040503050406030204" pitchFamily="18" charset="0"/>
                      </a:rPr>
                      <m:t>Ω</m:t>
                    </m:r>
                  </m:oMath>
                </a14:m>
                <a:r>
                  <a:rPr lang="de-DE" i="0" dirty="0"/>
                  <a:t>. Das entspricht</a:t>
                </a:r>
                <a:r>
                  <a:rPr lang="de-DE" i="0" baseline="0" dirty="0"/>
                  <a:t> normiert (geteilt durch 50 </a:t>
                </a:r>
                <a14:m>
                  <m:oMath xmlns:m="http://schemas.openxmlformats.org/officeDocument/2006/math">
                    <m:r>
                      <m:rPr>
                        <m:sty m:val="p"/>
                      </m:rPr>
                      <a:rPr lang="de-DE" i="0" smtClean="0">
                        <a:latin typeface="Cambria Math" panose="02040503050406030204" pitchFamily="18" charset="0"/>
                      </a:rPr>
                      <m:t>Ω</m:t>
                    </m:r>
                  </m:oMath>
                </a14:m>
                <a:r>
                  <a:rPr lang="de-DE" i="0" baseline="0" dirty="0"/>
                  <a:t> =  </a:t>
                </a:r>
                <a:r>
                  <a:rPr lang="de-DE" dirty="0"/>
                  <a:t>–</a:t>
                </a:r>
                <a:r>
                  <a:rPr lang="de-DE" i="0" baseline="0" dirty="0"/>
                  <a:t> j 4,92. Im Bild sieht man, dass die Ortskurve etwas unterhalb des Blindwiderstandes – j 5 beginnt. </a:t>
                </a:r>
                <a:endParaRPr lang="de-DE" i="0" dirty="0"/>
              </a:p>
            </p:txBody>
          </p:sp>
        </mc:Choice>
        <mc:Fallback xmlns="">
          <p:sp>
            <p:nvSpPr>
              <p:cNvPr id="3" name="Notizenplatzhalter 2"/>
              <p:cNvSpPr>
                <a:spLocks noGrp="1"/>
              </p:cNvSpPr>
              <p:nvPr>
                <p:ph type="body" idx="1"/>
              </p:nvPr>
            </p:nvSpPr>
            <p:spPr/>
            <p:txBody>
              <a:bodyPr/>
              <a:lstStyle/>
              <a:p>
                <a:r>
                  <a:rPr lang="de-DE" dirty="0"/>
                  <a:t>Man kann hier nachrechnen: bei 750 kHz beträgt der Blindwiderstand des 860 </a:t>
                </a:r>
                <a:r>
                  <a:rPr lang="de-DE" dirty="0" err="1"/>
                  <a:t>pF</a:t>
                </a:r>
                <a:r>
                  <a:rPr lang="de-DE" dirty="0"/>
                  <a:t>-Kondensators – j </a:t>
                </a:r>
                <a:r>
                  <a:rPr lang="de-DE" i="0" dirty="0"/>
                  <a:t>246 </a:t>
                </a:r>
                <a:r>
                  <a:rPr lang="de-DE" i="0">
                    <a:latin typeface="Cambria Math" panose="02040503050406030204" pitchFamily="18" charset="0"/>
                  </a:rPr>
                  <a:t>Ω</a:t>
                </a:r>
                <a:r>
                  <a:rPr lang="de-DE" i="0" dirty="0"/>
                  <a:t>. Das entspricht</a:t>
                </a:r>
                <a:r>
                  <a:rPr lang="de-DE" i="0" baseline="0" dirty="0"/>
                  <a:t> normiert </a:t>
                </a:r>
                <a:r>
                  <a:rPr lang="de-DE" dirty="0"/>
                  <a:t>–</a:t>
                </a:r>
                <a:r>
                  <a:rPr lang="de-DE" i="0" baseline="0" dirty="0"/>
                  <a:t> j 4,92. Im Bild sieht man dass die Ortskurve etwas unterhalb des Blindwiderstandes – j 5 beginnt. </a:t>
                </a:r>
                <a:endParaRPr lang="de-DE" i="0" dirty="0"/>
              </a:p>
            </p:txBody>
          </p:sp>
        </mc:Fallback>
      </mc:AlternateContent>
      <p:sp>
        <p:nvSpPr>
          <p:cNvPr id="4" name="Foliennummernplatzhalter 3"/>
          <p:cNvSpPr>
            <a:spLocks noGrp="1"/>
          </p:cNvSpPr>
          <p:nvPr>
            <p:ph type="sldNum" sz="quarter" idx="5"/>
          </p:nvPr>
        </p:nvSpPr>
        <p:spPr/>
        <p:txBody>
          <a:bodyPr/>
          <a:lstStyle/>
          <a:p>
            <a:fld id="{5ECB8367-B96F-40F9-B1AD-042717FD0618}" type="slidenum">
              <a:rPr lang="de-DE" smtClean="0"/>
              <a:t>58</a:t>
            </a:fld>
            <a:endParaRPr lang="de-DE"/>
          </a:p>
        </p:txBody>
      </p:sp>
    </p:spTree>
    <p:extLst>
      <p:ext uri="{BB962C8B-B14F-4D97-AF65-F5344CB8AC3E}">
        <p14:creationId xmlns:p14="http://schemas.microsoft.com/office/powerpoint/2010/main" val="5781485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Analyzer beginnt bei 250 kHz. Bei 2 MHz ist der Blindwiderstand 0. D.h., hier liegt die Eigenresonanz des Kondensators. Darüber liegende Frequenzen zeigen für diesen Kondensator induktives Verhalten. </a:t>
            </a:r>
          </a:p>
        </p:txBody>
      </p:sp>
      <p:sp>
        <p:nvSpPr>
          <p:cNvPr id="4" name="Foliennummernplatzhalter 3"/>
          <p:cNvSpPr>
            <a:spLocks noGrp="1"/>
          </p:cNvSpPr>
          <p:nvPr>
            <p:ph type="sldNum" sz="quarter" idx="5"/>
          </p:nvPr>
        </p:nvSpPr>
        <p:spPr/>
        <p:txBody>
          <a:bodyPr/>
          <a:lstStyle/>
          <a:p>
            <a:fld id="{5ECB8367-B96F-40F9-B1AD-042717FD0618}" type="slidenum">
              <a:rPr lang="de-DE" smtClean="0"/>
              <a:t>59</a:t>
            </a:fld>
            <a:endParaRPr lang="de-DE"/>
          </a:p>
        </p:txBody>
      </p:sp>
    </p:spTree>
    <p:extLst>
      <p:ext uri="{BB962C8B-B14F-4D97-AF65-F5344CB8AC3E}">
        <p14:creationId xmlns:p14="http://schemas.microsoft.com/office/powerpoint/2010/main" val="291550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1BCE-AD08-FCD5-ACDA-187AD473DED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E06E50-CBE0-73B3-99B4-F475C1AC68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FA72DF0-2D3F-04A1-8556-8DF79998E24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4779C99-52B1-8B52-F1C8-967931AFD3E5}"/>
              </a:ext>
            </a:extLst>
          </p:cNvPr>
          <p:cNvSpPr>
            <a:spLocks noGrp="1"/>
          </p:cNvSpPr>
          <p:nvPr>
            <p:ph type="sldNum" sz="quarter" idx="5"/>
          </p:nvPr>
        </p:nvSpPr>
        <p:spPr/>
        <p:txBody>
          <a:bodyPr/>
          <a:lstStyle/>
          <a:p>
            <a:fld id="{5ECB8367-B96F-40F9-B1AD-042717FD0618}" type="slidenum">
              <a:rPr lang="de-DE" smtClean="0"/>
              <a:t>6</a:t>
            </a:fld>
            <a:endParaRPr lang="de-DE"/>
          </a:p>
        </p:txBody>
      </p:sp>
    </p:spTree>
    <p:extLst>
      <p:ext uri="{BB962C8B-B14F-4D97-AF65-F5344CB8AC3E}">
        <p14:creationId xmlns:p14="http://schemas.microsoft.com/office/powerpoint/2010/main" val="3485494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Spule hat eine Eigenresonanz bei 22,5 MHz. Bei höheren Frequenzen wirkt sie wie eine Kapazität. Wenn man den Analyzer im R-X-Modus betreibt, sieht man, dass um 22 MHz diese Spule sich wie ein Parallelschwingkreis verhält. Die Abweichung in der Resonanzfrequenz </a:t>
            </a:r>
            <a:r>
              <a:rPr lang="de-DE" dirty="0" err="1"/>
              <a:t>zwíschen</a:t>
            </a:r>
            <a:r>
              <a:rPr lang="de-DE" dirty="0"/>
              <a:t> beiden Messungen liegt an der mit 80 Punkten vorgesehenen Auflösung in der Ortskurvendarstellung. Der R-X-Modus ist wesentlich genauer.    </a:t>
            </a:r>
          </a:p>
        </p:txBody>
      </p:sp>
      <p:sp>
        <p:nvSpPr>
          <p:cNvPr id="4" name="Foliennummernplatzhalter 3"/>
          <p:cNvSpPr>
            <a:spLocks noGrp="1"/>
          </p:cNvSpPr>
          <p:nvPr>
            <p:ph type="sldNum" sz="quarter" idx="5"/>
          </p:nvPr>
        </p:nvSpPr>
        <p:spPr/>
        <p:txBody>
          <a:bodyPr/>
          <a:lstStyle/>
          <a:p>
            <a:fld id="{5ECB8367-B96F-40F9-B1AD-042717FD0618}" type="slidenum">
              <a:rPr lang="de-DE" smtClean="0"/>
              <a:t>60</a:t>
            </a:fld>
            <a:endParaRPr lang="de-DE"/>
          </a:p>
        </p:txBody>
      </p:sp>
    </p:spTree>
    <p:extLst>
      <p:ext uri="{BB962C8B-B14F-4D97-AF65-F5344CB8AC3E}">
        <p14:creationId xmlns:p14="http://schemas.microsoft.com/office/powerpoint/2010/main" val="1955048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Normalerweise müsste bei einer idealen Leitung die Ortskurve immer auf dem äußeren Kreis laufen. Hier sehen wir eine reale Leitung, mit ziemlich viel Dämpfung (enger werdende Spirale). Je schneller die nach innen geht, desto größer ist die Dämpfung. Würde die Messfrequenz weiter erhöht, würde man sehen, dass die Spirale offensichtlich auf den realen Punkt 2 zuläuft (gestrichelte weiße Linie). Das heißt der Wellenwiderstand dieser Leitung beträgt ca. 50 </a:t>
            </a:r>
            <a:r>
              <a:rPr lang="el-GR" dirty="0"/>
              <a:t>Ω</a:t>
            </a:r>
            <a:r>
              <a:rPr lang="de-DE" dirty="0"/>
              <a:t> * 2 = 100 </a:t>
            </a:r>
            <a:r>
              <a:rPr lang="el-GR" dirty="0"/>
              <a:t>Ω</a:t>
            </a:r>
            <a:r>
              <a:rPr lang="de-DE" dirty="0"/>
              <a:t>.   </a:t>
            </a:r>
          </a:p>
        </p:txBody>
      </p:sp>
      <p:sp>
        <p:nvSpPr>
          <p:cNvPr id="4" name="Foliennummernplatzhalter 3"/>
          <p:cNvSpPr>
            <a:spLocks noGrp="1"/>
          </p:cNvSpPr>
          <p:nvPr>
            <p:ph type="sldNum" sz="quarter" idx="5"/>
          </p:nvPr>
        </p:nvSpPr>
        <p:spPr/>
        <p:txBody>
          <a:bodyPr/>
          <a:lstStyle/>
          <a:p>
            <a:fld id="{5ECB8367-B96F-40F9-B1AD-042717FD0618}" type="slidenum">
              <a:rPr lang="de-DE" smtClean="0"/>
              <a:t>61</a:t>
            </a:fld>
            <a:endParaRPr lang="de-DE"/>
          </a:p>
        </p:txBody>
      </p:sp>
    </p:spTree>
    <p:extLst>
      <p:ext uri="{BB962C8B-B14F-4D97-AF65-F5344CB8AC3E}">
        <p14:creationId xmlns:p14="http://schemas.microsoft.com/office/powerpoint/2010/main" val="10584708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Man sieht, dass die 435 MHz außerhalb des SWR 2-Kreises liegen. </a:t>
            </a:r>
          </a:p>
        </p:txBody>
      </p:sp>
      <p:sp>
        <p:nvSpPr>
          <p:cNvPr id="4" name="Foliennummernplatzhalter 3"/>
          <p:cNvSpPr>
            <a:spLocks noGrp="1"/>
          </p:cNvSpPr>
          <p:nvPr>
            <p:ph type="sldNum" sz="quarter" idx="5"/>
          </p:nvPr>
        </p:nvSpPr>
        <p:spPr/>
        <p:txBody>
          <a:bodyPr/>
          <a:lstStyle/>
          <a:p>
            <a:fld id="{5ECB8367-B96F-40F9-B1AD-042717FD0618}" type="slidenum">
              <a:rPr lang="de-DE" smtClean="0"/>
              <a:t>62</a:t>
            </a:fld>
            <a:endParaRPr lang="de-DE"/>
          </a:p>
        </p:txBody>
      </p:sp>
    </p:spTree>
    <p:extLst>
      <p:ext uri="{BB962C8B-B14F-4D97-AF65-F5344CB8AC3E}">
        <p14:creationId xmlns:p14="http://schemas.microsoft.com/office/powerpoint/2010/main" val="2624099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dem unlesbaren Smith-Diagramm war ein Handfunksprechgerät in der Nähe auf Senden. Bei anderen </a:t>
            </a:r>
            <a:r>
              <a:rPr lang="de-DE" dirty="0" err="1"/>
              <a:t>Analyzern</a:t>
            </a:r>
            <a:r>
              <a:rPr lang="de-DE" dirty="0"/>
              <a:t> verlässt die Ortskurve bei Fremdeinfluss den Smith-Diagramm-Bereich. Die Kurve verläuft dann teilweise außerhalb. </a:t>
            </a:r>
          </a:p>
        </p:txBody>
      </p:sp>
      <p:sp>
        <p:nvSpPr>
          <p:cNvPr id="4" name="Foliennummernplatzhalter 3"/>
          <p:cNvSpPr>
            <a:spLocks noGrp="1"/>
          </p:cNvSpPr>
          <p:nvPr>
            <p:ph type="sldNum" sz="quarter" idx="5"/>
          </p:nvPr>
        </p:nvSpPr>
        <p:spPr/>
        <p:txBody>
          <a:bodyPr/>
          <a:lstStyle/>
          <a:p>
            <a:fld id="{5ECB8367-B96F-40F9-B1AD-042717FD0618}" type="slidenum">
              <a:rPr lang="de-DE" smtClean="0"/>
              <a:t>63</a:t>
            </a:fld>
            <a:endParaRPr lang="de-DE"/>
          </a:p>
        </p:txBody>
      </p:sp>
    </p:spTree>
    <p:extLst>
      <p:ext uri="{BB962C8B-B14F-4D97-AF65-F5344CB8AC3E}">
        <p14:creationId xmlns:p14="http://schemas.microsoft.com/office/powerpoint/2010/main" val="2972061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Bazooka-Antenne entspricht einem Faltdipol. Bei Frequenzen gegen 0 bildet sie einen Kurzschluss ist bei zu niedrigen Frequenzen induktiv.  </a:t>
            </a:r>
          </a:p>
        </p:txBody>
      </p:sp>
      <p:sp>
        <p:nvSpPr>
          <p:cNvPr id="4" name="Foliennummernplatzhalter 3"/>
          <p:cNvSpPr>
            <a:spLocks noGrp="1"/>
          </p:cNvSpPr>
          <p:nvPr>
            <p:ph type="sldNum" sz="quarter" idx="5"/>
          </p:nvPr>
        </p:nvSpPr>
        <p:spPr/>
        <p:txBody>
          <a:bodyPr/>
          <a:lstStyle/>
          <a:p>
            <a:fld id="{5ECB8367-B96F-40F9-B1AD-042717FD0618}" type="slidenum">
              <a:rPr lang="de-DE" smtClean="0"/>
              <a:t>64</a:t>
            </a:fld>
            <a:endParaRPr lang="de-DE"/>
          </a:p>
        </p:txBody>
      </p:sp>
    </p:spTree>
    <p:extLst>
      <p:ext uri="{BB962C8B-B14F-4D97-AF65-F5344CB8AC3E}">
        <p14:creationId xmlns:p14="http://schemas.microsoft.com/office/powerpoint/2010/main" val="3831107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im Bild liegt der Dipol auf einer Unterlage. Die Messungen wurden jeweils mit freistehendem Dipol durchgeführt. Man sieht den Einfluss der Leitung. Aber bei der Resonanzfrequenz durchläuft die Kurve wieder 50 </a:t>
            </a:r>
            <a:r>
              <a:rPr lang="el-GR" dirty="0"/>
              <a:t>Ω</a:t>
            </a:r>
            <a:r>
              <a:rPr lang="de-DE" dirty="0"/>
              <a:t>.   </a:t>
            </a:r>
          </a:p>
          <a:p>
            <a:endParaRPr lang="de-DE" dirty="0"/>
          </a:p>
          <a:p>
            <a:r>
              <a:rPr lang="de-DE" dirty="0"/>
              <a:t>Die 2 m lange </a:t>
            </a:r>
            <a:r>
              <a:rPr lang="de-DE" dirty="0" err="1"/>
              <a:t>Koaxleitung</a:t>
            </a:r>
            <a:r>
              <a:rPr lang="de-DE" dirty="0"/>
              <a:t> (</a:t>
            </a:r>
            <a:r>
              <a:rPr lang="de-DE" dirty="0" err="1"/>
              <a:t>Vk</a:t>
            </a:r>
            <a:r>
              <a:rPr lang="de-DE" dirty="0"/>
              <a:t> = 0,67) hat bei 145 MHz eine elektrische Länge von 2 m/0,67 = 2,985 m. Die Wellenlänge bei 145 MHz beträgt 300.000 km/s/145 MHz = 2,0689 m. Also beträgt die Phasenverschiebung 2,985 m/ 2,0689 m x 360° = 519°.</a:t>
            </a:r>
          </a:p>
        </p:txBody>
      </p:sp>
      <p:sp>
        <p:nvSpPr>
          <p:cNvPr id="4" name="Foliennummernplatzhalter 3"/>
          <p:cNvSpPr>
            <a:spLocks noGrp="1"/>
          </p:cNvSpPr>
          <p:nvPr>
            <p:ph type="sldNum" sz="quarter" idx="5"/>
          </p:nvPr>
        </p:nvSpPr>
        <p:spPr/>
        <p:txBody>
          <a:bodyPr/>
          <a:lstStyle/>
          <a:p>
            <a:fld id="{5ECB8367-B96F-40F9-B1AD-042717FD0618}" type="slidenum">
              <a:rPr lang="de-DE" smtClean="0"/>
              <a:t>65</a:t>
            </a:fld>
            <a:endParaRPr lang="de-DE"/>
          </a:p>
        </p:txBody>
      </p:sp>
    </p:spTree>
    <p:extLst>
      <p:ext uri="{BB962C8B-B14F-4D97-AF65-F5344CB8AC3E}">
        <p14:creationId xmlns:p14="http://schemas.microsoft.com/office/powerpoint/2010/main" val="25045417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Antenne hängt ca. in 7 m Höhe. Der oberste SWR-Verlauf ist direkt hinter dem </a:t>
            </a:r>
            <a:r>
              <a:rPr lang="de-DE" dirty="0" err="1"/>
              <a:t>UnUn</a:t>
            </a:r>
            <a:r>
              <a:rPr lang="de-DE" dirty="0"/>
              <a:t> 1:64 gemessen worden. Im dazugehörigen </a:t>
            </a:r>
            <a:r>
              <a:rPr lang="de-DE" dirty="0" err="1"/>
              <a:t>Smithdiagramm</a:t>
            </a:r>
            <a:r>
              <a:rPr lang="de-DE" dirty="0"/>
              <a:t> sieht man, dass 5 Bänder ein nutzbares SWR zeigen. Das darunter liegende SWR ist mit einer dazwischengeschalteten ca. 14 m langen </a:t>
            </a:r>
            <a:r>
              <a:rPr lang="de-DE" dirty="0" err="1"/>
              <a:t>Koaxleitung</a:t>
            </a:r>
            <a:r>
              <a:rPr lang="de-DE" dirty="0"/>
              <a:t>, in die nach 4 m eine Mantelwellensperre eingefügt wurde, gemessen worden. Hier sieht man, dass das Kabel die SWRs der einzelnen Bänder verbessert und sogar unterhalb des 80 m – Bandes noch eine Resonanz auftaucht. Durch die eingefügte Leitung wird die Ortskurve länger und wegen der geringen Auflösung nicht mehr vernünftig lesbar.   </a:t>
            </a:r>
          </a:p>
        </p:txBody>
      </p:sp>
      <p:sp>
        <p:nvSpPr>
          <p:cNvPr id="4" name="Foliennummernplatzhalter 3"/>
          <p:cNvSpPr>
            <a:spLocks noGrp="1"/>
          </p:cNvSpPr>
          <p:nvPr>
            <p:ph type="sldNum" sz="quarter" idx="5"/>
          </p:nvPr>
        </p:nvSpPr>
        <p:spPr/>
        <p:txBody>
          <a:bodyPr/>
          <a:lstStyle/>
          <a:p>
            <a:fld id="{5ECB8367-B96F-40F9-B1AD-042717FD0618}" type="slidenum">
              <a:rPr lang="de-DE" smtClean="0"/>
              <a:t>66</a:t>
            </a:fld>
            <a:endParaRPr lang="de-DE"/>
          </a:p>
        </p:txBody>
      </p:sp>
    </p:spTree>
    <p:extLst>
      <p:ext uri="{BB962C8B-B14F-4D97-AF65-F5344CB8AC3E}">
        <p14:creationId xmlns:p14="http://schemas.microsoft.com/office/powerpoint/2010/main" val="1506724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ECB8367-B96F-40F9-B1AD-042717FD0618}" type="slidenum">
              <a:rPr lang="de-DE" smtClean="0"/>
              <a:t>67</a:t>
            </a:fld>
            <a:endParaRPr lang="de-DE"/>
          </a:p>
        </p:txBody>
      </p:sp>
    </p:spTree>
    <p:extLst>
      <p:ext uri="{BB962C8B-B14F-4D97-AF65-F5344CB8AC3E}">
        <p14:creationId xmlns:p14="http://schemas.microsoft.com/office/powerpoint/2010/main" val="3056707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ECB8367-B96F-40F9-B1AD-042717FD0618}" type="slidenum">
              <a:rPr lang="de-DE" smtClean="0"/>
              <a:t>68</a:t>
            </a:fld>
            <a:endParaRPr lang="de-DE"/>
          </a:p>
        </p:txBody>
      </p:sp>
    </p:spTree>
    <p:extLst>
      <p:ext uri="{BB962C8B-B14F-4D97-AF65-F5344CB8AC3E}">
        <p14:creationId xmlns:p14="http://schemas.microsoft.com/office/powerpoint/2010/main" val="2319048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69</a:t>
            </a:fld>
            <a:endParaRPr lang="de-DE"/>
          </a:p>
        </p:txBody>
      </p:sp>
    </p:spTree>
    <p:extLst>
      <p:ext uri="{BB962C8B-B14F-4D97-AF65-F5344CB8AC3E}">
        <p14:creationId xmlns:p14="http://schemas.microsoft.com/office/powerpoint/2010/main" val="307121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graphische </a:t>
            </a:r>
            <a:r>
              <a:rPr lang="de-DE" b="1" dirty="0"/>
              <a:t>phasenrichtige Addition </a:t>
            </a:r>
            <a:r>
              <a:rPr lang="de-DE" dirty="0"/>
              <a:t>erfolgt dadurch, dass der zu addierende Zeiger parallelverschoben an das Ende des ersten Zeigers verschoben wird. Die Resultierende entspricht dann wieder in der Länge dem Betrag der Gesamtschaltung. Der Winkel zur Waagerechten des Koordinatensystems entspricht dem Winkel der Phasenverschiebung. </a:t>
            </a:r>
            <a:r>
              <a:rPr lang="de-DE" b="1" dirty="0"/>
              <a:t>Phillip Smith (Amerikaner) </a:t>
            </a:r>
            <a:r>
              <a:rPr lang="de-DE" dirty="0"/>
              <a:t>ärgerte, dass man in diesem Diagramm nur begrenzt größere Werte zusammen betrachten konnte und erfand das nach ihm benannte Diagramm. Veröffentlicht hat er es </a:t>
            </a:r>
            <a:r>
              <a:rPr lang="de-DE" b="1" dirty="0"/>
              <a:t>1939</a:t>
            </a:r>
            <a:r>
              <a:rPr lang="de-DE" dirty="0"/>
              <a:t>. Er war auch Funkamateur mit dem </a:t>
            </a:r>
            <a:r>
              <a:rPr lang="de-DE" b="1" dirty="0"/>
              <a:t>Rufzeichen </a:t>
            </a:r>
            <a:r>
              <a:rPr lang="de-DE" b="1" i="0" dirty="0">
                <a:solidFill>
                  <a:srgbClr val="4D5156"/>
                </a:solidFill>
                <a:effectLst/>
                <a:latin typeface="arial" panose="020B0604020202020204" pitchFamily="34" charset="0"/>
              </a:rPr>
              <a:t>1ANB</a:t>
            </a:r>
            <a:r>
              <a:rPr lang="de-DE" b="0" i="0" dirty="0">
                <a:solidFill>
                  <a:srgbClr val="4D5156"/>
                </a:solidFill>
                <a:effectLst/>
                <a:latin typeface="arial" panose="020B0604020202020204" pitchFamily="34" charset="0"/>
              </a:rPr>
              <a:t>.</a:t>
            </a:r>
            <a:endParaRPr lang="de-DE" b="0" i="0" dirty="0">
              <a:solidFill>
                <a:srgbClr val="202122"/>
              </a:solidFill>
              <a:effectLst/>
              <a:latin typeface="Arial" panose="020B0604020202020204" pitchFamily="34" charset="0"/>
            </a:endParaRPr>
          </a:p>
          <a:p>
            <a:endParaRPr lang="de-DE" sz="1200" b="0" i="0" kern="1200" dirty="0">
              <a:solidFill>
                <a:srgbClr val="202122"/>
              </a:solidFill>
              <a:effectLst/>
              <a:latin typeface="Arial" panose="020B0604020202020204" pitchFamily="34" charset="0"/>
              <a:ea typeface="+mn-ea"/>
              <a:cs typeface="+mn-cs"/>
            </a:endParaRPr>
          </a:p>
          <a:p>
            <a:r>
              <a:rPr lang="de-DE" dirty="0"/>
              <a:t>Wie entsteht aus einem </a:t>
            </a:r>
            <a:r>
              <a:rPr lang="de-DE" dirty="0" err="1"/>
              <a:t>karthesischen</a:t>
            </a:r>
            <a:r>
              <a:rPr lang="de-DE" dirty="0"/>
              <a:t> Diagramm ein </a:t>
            </a:r>
            <a:r>
              <a:rPr lang="de-DE" dirty="0" err="1"/>
              <a:t>Smithdiagramm</a:t>
            </a:r>
            <a:r>
              <a:rPr lang="de-DE" dirty="0"/>
              <a:t> und warum ist es sinnvoll so eines zu haben?</a:t>
            </a:r>
          </a:p>
          <a:p>
            <a:endParaRPr lang="de-DE" dirty="0"/>
          </a:p>
          <a:p>
            <a:r>
              <a:rPr lang="de-DE" dirty="0"/>
              <a:t>Smith ist in drei Schritten vorgegangen. Dazu hat er</a:t>
            </a:r>
          </a:p>
          <a:p>
            <a:pPr marL="228600" indent="-228600">
              <a:buAutoNum type="arabicPeriod"/>
            </a:pPr>
            <a:r>
              <a:rPr lang="de-DE" dirty="0"/>
              <a:t>die </a:t>
            </a:r>
            <a:r>
              <a:rPr lang="de-DE" b="1" dirty="0"/>
              <a:t>Achsen logarithmisch </a:t>
            </a:r>
            <a:r>
              <a:rPr lang="de-DE" dirty="0"/>
              <a:t>gestaltet</a:t>
            </a:r>
          </a:p>
          <a:p>
            <a:pPr marL="228600" indent="-228600">
              <a:buAutoNum type="arabicPeriod"/>
            </a:pPr>
            <a:r>
              <a:rPr lang="de-DE" dirty="0"/>
              <a:t>die </a:t>
            </a:r>
            <a:r>
              <a:rPr lang="de-DE" b="1" dirty="0"/>
              <a:t>Blindwiderstandsachsen zum Halbkreis gebogen</a:t>
            </a:r>
            <a:r>
              <a:rPr lang="de-DE" dirty="0"/>
              <a:t>, so dass die Unendlichkeitspunkte mit dem Unendlichkeitspunkt der reellen Achse zusammenfallen</a:t>
            </a:r>
          </a:p>
          <a:p>
            <a:pPr marL="228600" indent="-228600">
              <a:buAutoNum type="arabicPeriod"/>
            </a:pPr>
            <a:r>
              <a:rPr lang="de-DE" dirty="0"/>
              <a:t>die </a:t>
            </a:r>
            <a:r>
              <a:rPr lang="de-DE" b="1" dirty="0"/>
              <a:t>Skalierung auf 1 </a:t>
            </a:r>
            <a:r>
              <a:rPr lang="de-DE" dirty="0"/>
              <a:t>normiert, damit kann das Diagramm für alle </a:t>
            </a:r>
            <a:r>
              <a:rPr lang="de-DE" dirty="0" err="1"/>
              <a:t>Impedanzswerte</a:t>
            </a:r>
            <a:r>
              <a:rPr lang="de-DE" dirty="0"/>
              <a:t> gleichermaßen genutzt werden  </a:t>
            </a:r>
          </a:p>
          <a:p>
            <a:endParaRPr lang="de-DE" dirty="0"/>
          </a:p>
          <a:p>
            <a:r>
              <a:rPr lang="de-DE" dirty="0"/>
              <a:t>Und mit dem so entstandenen Formular kann man auch komplexe Leitwerte (Admittanzen) darstellen.</a:t>
            </a:r>
          </a:p>
          <a:p>
            <a:endParaRPr lang="de-DE" dirty="0"/>
          </a:p>
        </p:txBody>
      </p:sp>
      <p:sp>
        <p:nvSpPr>
          <p:cNvPr id="4" name="Foliennummernplatzhalter 3"/>
          <p:cNvSpPr>
            <a:spLocks noGrp="1"/>
          </p:cNvSpPr>
          <p:nvPr>
            <p:ph type="sldNum" sz="quarter" idx="5"/>
          </p:nvPr>
        </p:nvSpPr>
        <p:spPr/>
        <p:txBody>
          <a:bodyPr/>
          <a:lstStyle/>
          <a:p>
            <a:fld id="{5ECB8367-B96F-40F9-B1AD-042717FD0618}" type="slidenum">
              <a:rPr lang="de-DE" smtClean="0"/>
              <a:t>7</a:t>
            </a:fld>
            <a:endParaRPr lang="de-DE"/>
          </a:p>
        </p:txBody>
      </p:sp>
    </p:spTree>
    <p:extLst>
      <p:ext uri="{BB962C8B-B14F-4D97-AF65-F5344CB8AC3E}">
        <p14:creationId xmlns:p14="http://schemas.microsoft.com/office/powerpoint/2010/main" val="128840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7C0AA-58DA-4A1C-C4A4-08F2D23A73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311A0D-E05A-8A49-6E43-C133F5C012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E967FBF-DCAC-4AB6-1DB9-07DBA211ED9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E6B5912-C8E3-1808-4374-90D0D18A855C}"/>
              </a:ext>
            </a:extLst>
          </p:cNvPr>
          <p:cNvSpPr>
            <a:spLocks noGrp="1"/>
          </p:cNvSpPr>
          <p:nvPr>
            <p:ph type="sldNum" sz="quarter" idx="5"/>
          </p:nvPr>
        </p:nvSpPr>
        <p:spPr/>
        <p:txBody>
          <a:bodyPr/>
          <a:lstStyle/>
          <a:p>
            <a:fld id="{5ECB8367-B96F-40F9-B1AD-042717FD0618}" type="slidenum">
              <a:rPr lang="de-DE" smtClean="0"/>
              <a:t>8</a:t>
            </a:fld>
            <a:endParaRPr lang="de-DE"/>
          </a:p>
        </p:txBody>
      </p:sp>
    </p:spTree>
    <p:extLst>
      <p:ext uri="{BB962C8B-B14F-4D97-AF65-F5344CB8AC3E}">
        <p14:creationId xmlns:p14="http://schemas.microsoft.com/office/powerpoint/2010/main" val="315441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Schritt 1: </a:t>
            </a:r>
            <a:r>
              <a:rPr lang="de-DE" dirty="0"/>
              <a:t>Die </a:t>
            </a:r>
            <a:r>
              <a:rPr lang="de-DE" b="1" dirty="0"/>
              <a:t>Achsen</a:t>
            </a:r>
            <a:r>
              <a:rPr lang="de-DE" dirty="0"/>
              <a:t> werden </a:t>
            </a:r>
            <a:r>
              <a:rPr lang="de-DE" b="1" dirty="0"/>
              <a:t>nichtlinear</a:t>
            </a:r>
            <a:r>
              <a:rPr lang="de-DE" dirty="0"/>
              <a:t> ausgeführt. Sie folgen einer Formel, einer sog. </a:t>
            </a:r>
            <a:r>
              <a:rPr lang="de-DE" dirty="0" err="1"/>
              <a:t>Möbiustransformation</a:t>
            </a:r>
            <a:r>
              <a:rPr lang="de-DE"/>
              <a:t>. Damit </a:t>
            </a:r>
            <a:r>
              <a:rPr lang="de-DE" dirty="0"/>
              <a:t>kann jeder Wert zwischen Null und Unendlich abgebildet werden. In der linearen Abbildung reicht das Blatt dafür nicht aus. </a:t>
            </a:r>
          </a:p>
          <a:p>
            <a:endParaRPr lang="de-DE" dirty="0"/>
          </a:p>
          <a:p>
            <a:r>
              <a:rPr lang="de-DE" u="sng" dirty="0"/>
              <a:t>Schritt 2:</a:t>
            </a:r>
            <a:r>
              <a:rPr lang="de-DE" u="none" dirty="0"/>
              <a:t> </a:t>
            </a:r>
            <a:r>
              <a:rPr lang="de-DE" dirty="0"/>
              <a:t>Die beiden </a:t>
            </a:r>
            <a:r>
              <a:rPr lang="de-DE" b="1" dirty="0"/>
              <a:t>Blindwiderstandsachsen werden zum Halbkreis gebogen</a:t>
            </a:r>
            <a:r>
              <a:rPr lang="de-DE" dirty="0"/>
              <a:t>. Man spricht beim Smith-Diagramm auch von der gebogenen Gaußschen Zahlenebene. Damit liegt der Nullpunkt für alle drei Achsen weiterhin links. Die Unendlichkeitspunkte fallen jetzt am Ende der Wirkwiderstandsachse zusammen.  </a:t>
            </a:r>
          </a:p>
          <a:p>
            <a:r>
              <a:rPr lang="de-DE" dirty="0"/>
              <a:t>Aus der Lage und dem frequenzabhängigen Verlauf der Impedanz-Ortskurve können kapazitives oder induktives Verhalten des Messobjekts, das Stehwellenverhältnis, in Abhängigkeit von der Frequenz und noch mehr abgelesen werden. </a:t>
            </a:r>
          </a:p>
          <a:p>
            <a:endParaRPr lang="de-DE" dirty="0"/>
          </a:p>
          <a:p>
            <a:r>
              <a:rPr lang="de-DE" u="sng" dirty="0"/>
              <a:t>Schritt 3:</a:t>
            </a:r>
            <a:r>
              <a:rPr lang="de-DE" dirty="0"/>
              <a:t> Um das </a:t>
            </a:r>
            <a:r>
              <a:rPr lang="de-DE" dirty="0" err="1"/>
              <a:t>Smithdiagramm</a:t>
            </a:r>
            <a:r>
              <a:rPr lang="de-DE" dirty="0"/>
              <a:t> universell nutzen zu können hat man die 1 in den Mittelpunkt gelegt. Dazu wird einfach die Skala mit 50 Ohm durch 50 Ohm geteilt, dann erhält man die dimensionslose Zahl 1, die aber Impedanz meint. Wenn man z.B. ein 50 Ohm-System betrachten möchte, normiert man die 50 Ohm-Werte auf 1, indem man den komplexen Wert durch 50 Ohm dividiert. Beispiel: Z = 40 Ω + j 20 Ω: geteilt durch 50 Ω, ergibt Z´ = 0,8 + j 0,4. Damit entfällt auch die Einheit Ω. Das Ergebnis aus dem Diagramm wird dann wieder mit 50 Ω multipliziert. Das entspricht dann wieder den realen Werten. </a:t>
            </a:r>
          </a:p>
        </p:txBody>
      </p:sp>
      <p:sp>
        <p:nvSpPr>
          <p:cNvPr id="4" name="Foliennummernplatzhalter 3"/>
          <p:cNvSpPr>
            <a:spLocks noGrp="1"/>
          </p:cNvSpPr>
          <p:nvPr>
            <p:ph type="sldNum" sz="quarter" idx="5"/>
          </p:nvPr>
        </p:nvSpPr>
        <p:spPr/>
        <p:txBody>
          <a:bodyPr/>
          <a:lstStyle/>
          <a:p>
            <a:fld id="{5ECB8367-B96F-40F9-B1AD-042717FD0618}" type="slidenum">
              <a:rPr lang="de-DE" smtClean="0"/>
              <a:t>9</a:t>
            </a:fld>
            <a:endParaRPr lang="de-DE"/>
          </a:p>
        </p:txBody>
      </p:sp>
    </p:spTree>
    <p:extLst>
      <p:ext uri="{BB962C8B-B14F-4D97-AF65-F5344CB8AC3E}">
        <p14:creationId xmlns:p14="http://schemas.microsoft.com/office/powerpoint/2010/main" val="875368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D8A6B6B5-AE33-4540-BA7E-00F7029C32BB}" type="datetime1">
              <a:rPr lang="de-DE" smtClean="0"/>
              <a:t>22.08.2025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384053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AA4737E-6451-40E2-8D18-D95A7231B0BC}" type="datetime1">
              <a:rPr lang="de-DE" smtClean="0"/>
              <a:t>22.08.2025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425060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D98036-5A9E-4F8F-A810-33864BE01927}" type="datetime1">
              <a:rPr lang="de-DE" smtClean="0"/>
              <a:t>22.08.2025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354539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F400049-4F96-4A0B-82B5-22177FE1C24D}" type="datetime1">
              <a:rPr lang="de-DE" smtClean="0"/>
              <a:t>22.08.2025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244203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DC0B395-47D8-41AD-8914-88C781F16CB9}" type="datetime1">
              <a:rPr lang="de-DE" smtClean="0"/>
              <a:t>22.08.2025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3310502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5F3B34D-2304-463A-8A6F-4A199BCABF9C}" type="datetime1">
              <a:rPr lang="de-DE" smtClean="0"/>
              <a:t>22.08.2025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31950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700EC66-51FF-45BE-B746-D8FF8004DDC5}" type="datetime1">
              <a:rPr lang="de-DE" smtClean="0"/>
              <a:t>22.08.2025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390930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558AAA1-43EC-4875-BA0B-0445C55BADF5}" type="datetime1">
              <a:rPr lang="de-DE" smtClean="0"/>
              <a:t>22.08.2025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254730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C386D-2B82-4E84-821F-49B016A0D166}" type="datetime1">
              <a:rPr lang="de-DE" smtClean="0"/>
              <a:t>22.08.2025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389054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643C42C-B46F-4C3D-A2D2-7088490AE783}" type="datetime1">
              <a:rPr lang="de-DE" smtClean="0"/>
              <a:t>22.08.2025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372070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F51E7E9-0E5C-4086-B3F0-90272A996A15}" type="datetime1">
              <a:rPr lang="de-DE" smtClean="0"/>
              <a:t>22.08.2025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2AC68D2-1A84-4503-B18D-7B7812CC9574}" type="slidenum">
              <a:rPr lang="de-DE" smtClean="0"/>
              <a:t>‹Nr.›</a:t>
            </a:fld>
            <a:endParaRPr lang="de-DE"/>
          </a:p>
        </p:txBody>
      </p:sp>
    </p:spTree>
    <p:extLst>
      <p:ext uri="{BB962C8B-B14F-4D97-AF65-F5344CB8AC3E}">
        <p14:creationId xmlns:p14="http://schemas.microsoft.com/office/powerpoint/2010/main" val="178961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37DA4-0A6A-4796-BA25-B2AA0E06A5DE}" type="datetime1">
              <a:rPr lang="de-DE" smtClean="0"/>
              <a:t>22.08.2025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C68D2-1A84-4503-B18D-7B7812CC9574}" type="slidenum">
              <a:rPr lang="de-DE" smtClean="0"/>
              <a:t>‹Nr.›</a:t>
            </a:fld>
            <a:endParaRPr lang="de-DE"/>
          </a:p>
        </p:txBody>
      </p:sp>
    </p:spTree>
    <p:extLst>
      <p:ext uri="{BB962C8B-B14F-4D97-AF65-F5344CB8AC3E}">
        <p14:creationId xmlns:p14="http://schemas.microsoft.com/office/powerpoint/2010/main" val="714927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darc.de/fileadmin/filemounts/distrikte/c/ortsverbaende/19/Smith_Diagramm_Tutorial.pdf"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www.darc.de/fileadmin/filemounts/distrikte/c/ortsverbaende/19/Smith_Diagramm_Tutorial.pdf"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3" Type="http://schemas.openxmlformats.org/officeDocument/2006/relationships/image" Target="../media/image220.png"/><Relationship Id="rId3" Type="http://schemas.openxmlformats.org/officeDocument/2006/relationships/image" Target="../media/image21.png"/><Relationship Id="rId7" Type="http://schemas.openxmlformats.org/officeDocument/2006/relationships/image" Target="../media/image190.png"/><Relationship Id="rId12" Type="http://schemas.openxmlformats.org/officeDocument/2006/relationships/image" Target="../media/image200.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230.png"/><Relationship Id="rId5" Type="http://schemas.openxmlformats.org/officeDocument/2006/relationships/image" Target="../media/image170.png"/><Relationship Id="rId10" Type="http://schemas.openxmlformats.org/officeDocument/2006/relationships/image" Target="../media/image28.png"/><Relationship Id="rId4" Type="http://schemas.openxmlformats.org/officeDocument/2006/relationships/image" Target="../media/image160.png"/><Relationship Id="rId9" Type="http://schemas.openxmlformats.org/officeDocument/2006/relationships/image" Target="../media/image210.pn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2.png"/><Relationship Id="rId12" Type="http://schemas.openxmlformats.org/officeDocument/2006/relationships/image" Target="../media/image180.png"/><Relationship Id="rId17" Type="http://schemas.openxmlformats.org/officeDocument/2006/relationships/image" Target="../media/image31.png"/><Relationship Id="rId2" Type="http://schemas.openxmlformats.org/officeDocument/2006/relationships/notesSlide" Target="../notesSlides/notesSlide15.xml"/><Relationship Id="rId16" Type="http://schemas.openxmlformats.org/officeDocument/2006/relationships/image" Target="../media/image30.png"/><Relationship Id="rId20"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290.png"/><Relationship Id="rId10" Type="http://schemas.openxmlformats.org/officeDocument/2006/relationships/image" Target="../media/image25.png"/><Relationship Id="rId19"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24.png"/><Relationship Id="rId14" Type="http://schemas.openxmlformats.org/officeDocument/2006/relationships/image" Target="../media/image28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30.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www.science4all.nl/?Electronics___Pasa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0.png"/><Relationship Id="rId4" Type="http://schemas.openxmlformats.org/officeDocument/2006/relationships/image" Target="../media/image52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hyperlink" Target="https://www.itwissen.info/Wellenwiderstand-characteristic-impedance.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0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90.png"/><Relationship Id="rId5" Type="http://schemas.openxmlformats.org/officeDocument/2006/relationships/image" Target="../media/image880.png"/><Relationship Id="rId4" Type="http://schemas.openxmlformats.org/officeDocument/2006/relationships/image" Target="../media/image870.pn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92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30.png"/><Relationship Id="rId5" Type="http://schemas.microsoft.com/office/2007/relationships/hdphoto" Target="../media/hdphoto3.wdp"/><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G"/></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6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6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65.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111.png"/><Relationship Id="rId7" Type="http://schemas.openxmlformats.org/officeDocument/2006/relationships/image" Target="../media/image115.JP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png"/><Relationship Id="rId7" Type="http://schemas.openxmlformats.org/officeDocument/2006/relationships/image" Target="../media/image120.JP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microsoft.com/office/2007/relationships/hdphoto" Target="../media/hdphoto4.wdp"/><Relationship Id="rId9" Type="http://schemas.openxmlformats.org/officeDocument/2006/relationships/image" Target="../media/image122.png"/></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JPG"/></Relationships>
</file>

<file path=ppt/slides/_rels/slide68.xml.rels><?xml version="1.0" encoding="UTF-8" standalone="yes"?>
<Relationships xmlns="http://schemas.openxmlformats.org/package/2006/relationships"><Relationship Id="rId3" Type="http://schemas.openxmlformats.org/officeDocument/2006/relationships/hyperlink" Target="mailto:dk2fq@darc.de"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s://dk2fq.jimdofree.com/"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allaboutcircuits.com/technical-articles/using-the-admittance-smith-chart-to-analyze-rlc-circuit-componets-through-examples/"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hyperlink" Target="https://www.ae6ty.com/smith_charts/#downloads" TargetMode="External"/><Relationship Id="rId5" Type="http://schemas.openxmlformats.org/officeDocument/2006/relationships/hyperlink" Target="https://www.darc.de/fileadmin/filemounts/distrikte/c/ortsverbaende/19/Smith_Diagramm_Tutorial.pdf" TargetMode="External"/><Relationship Id="rId4" Type="http://schemas.openxmlformats.org/officeDocument/2006/relationships/hyperlink" Target="https://de.wikipedia.org/wiki/Smith-Diagram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hyperlink" Target="https://www.darc.de/fileadmin/filemounts/distrikte/c/ortsverbaende/19/Smith_Diagramm_Tutorial.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www.darc.de/fileadmin/filemounts/distrikte/c/ortsverbaende/19/Smith_Diagramm_Tutorial.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D5844-63AB-19E9-43A5-5C0785244D46}"/>
              </a:ext>
            </a:extLst>
          </p:cNvPr>
          <p:cNvSpPr>
            <a:spLocks noGrp="1"/>
          </p:cNvSpPr>
          <p:nvPr>
            <p:ph type="ctrTitle"/>
          </p:nvPr>
        </p:nvSpPr>
        <p:spPr>
          <a:xfrm>
            <a:off x="572572" y="1435533"/>
            <a:ext cx="7772400" cy="2387600"/>
          </a:xfrm>
        </p:spPr>
        <p:txBody>
          <a:bodyPr/>
          <a:lstStyle/>
          <a:p>
            <a:r>
              <a:rPr lang="de-DE" b="1" dirty="0">
                <a:solidFill>
                  <a:srgbClr val="002060"/>
                </a:solidFill>
              </a:rPr>
              <a:t>Das Smith-Diagramm </a:t>
            </a:r>
            <a:br>
              <a:rPr lang="de-DE" b="1" dirty="0">
                <a:solidFill>
                  <a:srgbClr val="002060"/>
                </a:solidFill>
              </a:rPr>
            </a:br>
            <a:r>
              <a:rPr lang="de-DE" b="1" dirty="0">
                <a:solidFill>
                  <a:srgbClr val="002060"/>
                </a:solidFill>
              </a:rPr>
              <a:t>mit PASAN simulieren</a:t>
            </a:r>
          </a:p>
        </p:txBody>
      </p:sp>
      <p:sp>
        <p:nvSpPr>
          <p:cNvPr id="3" name="Untertitel 2">
            <a:extLst>
              <a:ext uri="{FF2B5EF4-FFF2-40B4-BE49-F238E27FC236}">
                <a16:creationId xmlns:a16="http://schemas.microsoft.com/office/drawing/2014/main" id="{A4A71CBD-C4E7-5BB9-1A6F-F8587F752785}"/>
              </a:ext>
            </a:extLst>
          </p:cNvPr>
          <p:cNvSpPr>
            <a:spLocks noGrp="1"/>
          </p:cNvSpPr>
          <p:nvPr>
            <p:ph type="subTitle" idx="1"/>
          </p:nvPr>
        </p:nvSpPr>
        <p:spPr>
          <a:xfrm>
            <a:off x="591319" y="4052027"/>
            <a:ext cx="7075504" cy="1655762"/>
          </a:xfrm>
        </p:spPr>
        <p:txBody>
          <a:bodyPr>
            <a:noAutofit/>
          </a:bodyPr>
          <a:lstStyle/>
          <a:p>
            <a:pPr marL="177800" indent="-177800" algn="l">
              <a:buFont typeface="Arial" panose="020B0604020202020204" pitchFamily="34" charset="0"/>
              <a:buChar char="•"/>
            </a:pPr>
            <a:r>
              <a:rPr lang="de-DE" sz="2000" dirty="0">
                <a:solidFill>
                  <a:srgbClr val="002060"/>
                </a:solidFill>
              </a:rPr>
              <a:t>Ohne große Mathematik! </a:t>
            </a:r>
          </a:p>
          <a:p>
            <a:pPr marL="177800" indent="-177800" algn="l">
              <a:buFont typeface="Arial" panose="020B0604020202020204" pitchFamily="34" charset="0"/>
              <a:buChar char="•"/>
            </a:pPr>
            <a:r>
              <a:rPr lang="de-DE" sz="2000" dirty="0">
                <a:solidFill>
                  <a:srgbClr val="002060"/>
                </a:solidFill>
              </a:rPr>
              <a:t>Widerstands-Spulen-Kondensator-Netzwerke graphisch auslegen </a:t>
            </a:r>
          </a:p>
          <a:p>
            <a:pPr marL="177800" indent="-177800" algn="l">
              <a:buFont typeface="Arial" panose="020B0604020202020204" pitchFamily="34" charset="0"/>
              <a:buChar char="•"/>
            </a:pPr>
            <a:r>
              <a:rPr lang="de-DE" sz="2000" dirty="0">
                <a:solidFill>
                  <a:srgbClr val="002060"/>
                </a:solidFill>
              </a:rPr>
              <a:t>z.B. für die Antennenanpassung</a:t>
            </a:r>
          </a:p>
          <a:p>
            <a:pPr marL="177800" indent="-177800" algn="l">
              <a:buFont typeface="Arial" panose="020B0604020202020204" pitchFamily="34" charset="0"/>
              <a:buChar char="•"/>
            </a:pPr>
            <a:r>
              <a:rPr lang="de-DE" sz="2000" dirty="0">
                <a:solidFill>
                  <a:srgbClr val="002060"/>
                </a:solidFill>
              </a:rPr>
              <a:t>SWR ablesen, Einfluss von Leitungen auf Impedanzen </a:t>
            </a:r>
          </a:p>
          <a:p>
            <a:pPr marL="177800" indent="-177800" algn="l">
              <a:buFont typeface="Arial" panose="020B0604020202020204" pitchFamily="34" charset="0"/>
              <a:buChar char="•"/>
            </a:pPr>
            <a:r>
              <a:rPr lang="de-DE" sz="2000" dirty="0">
                <a:solidFill>
                  <a:srgbClr val="002060"/>
                </a:solidFill>
              </a:rPr>
              <a:t>Praktische Software-Vorführung PASAN</a:t>
            </a:r>
          </a:p>
          <a:p>
            <a:endParaRPr lang="de-DE" sz="2000" dirty="0">
              <a:solidFill>
                <a:srgbClr val="002060"/>
              </a:solidFill>
            </a:endParaRPr>
          </a:p>
          <a:p>
            <a:endParaRPr lang="de-DE" sz="2000" dirty="0">
              <a:solidFill>
                <a:srgbClr val="002060"/>
              </a:solidFill>
            </a:endParaRPr>
          </a:p>
        </p:txBody>
      </p:sp>
      <p:pic>
        <p:nvPicPr>
          <p:cNvPr id="4" name="Grafik 3">
            <a:extLst>
              <a:ext uri="{FF2B5EF4-FFF2-40B4-BE49-F238E27FC236}">
                <a16:creationId xmlns:a16="http://schemas.microsoft.com/office/drawing/2014/main" id="{194A8CF9-0573-9C40-5163-FC3CCD3B7F42}"/>
              </a:ext>
            </a:extLst>
          </p:cNvPr>
          <p:cNvPicPr>
            <a:picLocks noChangeAspect="1"/>
          </p:cNvPicPr>
          <p:nvPr/>
        </p:nvPicPr>
        <p:blipFill>
          <a:blip r:embed="rId3"/>
          <a:stretch>
            <a:fillRect/>
          </a:stretch>
        </p:blipFill>
        <p:spPr>
          <a:xfrm>
            <a:off x="7382031" y="4991099"/>
            <a:ext cx="1761969" cy="1733795"/>
          </a:xfrm>
          <a:prstGeom prst="rect">
            <a:avLst/>
          </a:prstGeom>
        </p:spPr>
      </p:pic>
      <p:sp>
        <p:nvSpPr>
          <p:cNvPr id="6" name="Textfeld 5">
            <a:extLst>
              <a:ext uri="{FF2B5EF4-FFF2-40B4-BE49-F238E27FC236}">
                <a16:creationId xmlns:a16="http://schemas.microsoft.com/office/drawing/2014/main" id="{BFD8CF1C-213A-8CCB-F21E-9E8E60BBD733}"/>
              </a:ext>
            </a:extLst>
          </p:cNvPr>
          <p:cNvSpPr txBox="1"/>
          <p:nvPr/>
        </p:nvSpPr>
        <p:spPr>
          <a:xfrm>
            <a:off x="591319" y="6387626"/>
            <a:ext cx="6049626" cy="369332"/>
          </a:xfrm>
          <a:prstGeom prst="rect">
            <a:avLst/>
          </a:prstGeom>
          <a:noFill/>
        </p:spPr>
        <p:txBody>
          <a:bodyPr wrap="square">
            <a:spAutoFit/>
          </a:bodyPr>
          <a:lstStyle/>
          <a:p>
            <a:r>
              <a:rPr lang="de-DE" sz="1800" dirty="0">
                <a:solidFill>
                  <a:srgbClr val="002060"/>
                </a:solidFill>
              </a:rPr>
              <a:t>DK2FQ, Bodenheim-K56, </a:t>
            </a:r>
            <a:r>
              <a:rPr lang="de-DE" dirty="0">
                <a:solidFill>
                  <a:srgbClr val="002060"/>
                </a:solidFill>
              </a:rPr>
              <a:t>2</a:t>
            </a:r>
            <a:r>
              <a:rPr lang="de-DE" sz="1800" dirty="0">
                <a:solidFill>
                  <a:srgbClr val="002060"/>
                </a:solidFill>
              </a:rPr>
              <a:t>.</a:t>
            </a:r>
            <a:r>
              <a:rPr lang="de-DE" dirty="0">
                <a:solidFill>
                  <a:srgbClr val="002060"/>
                </a:solidFill>
              </a:rPr>
              <a:t>9</a:t>
            </a:r>
            <a:r>
              <a:rPr lang="de-DE" sz="1800" dirty="0">
                <a:solidFill>
                  <a:srgbClr val="002060"/>
                </a:solidFill>
              </a:rPr>
              <a:t>.25</a:t>
            </a:r>
          </a:p>
        </p:txBody>
      </p:sp>
      <p:pic>
        <p:nvPicPr>
          <p:cNvPr id="1026" name="Picture 2">
            <a:extLst>
              <a:ext uri="{FF2B5EF4-FFF2-40B4-BE49-F238E27FC236}">
                <a16:creationId xmlns:a16="http://schemas.microsoft.com/office/drawing/2014/main" id="{F8F5E23A-5109-C7C6-6859-704042E92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766" y="162523"/>
            <a:ext cx="2656113" cy="160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5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8C7E97B7-EF8C-588D-735A-6AC2C0842831}"/>
              </a:ext>
            </a:extLst>
          </p:cNvPr>
          <p:cNvPicPr>
            <a:picLocks noChangeAspect="1"/>
          </p:cNvPicPr>
          <p:nvPr/>
        </p:nvPicPr>
        <p:blipFill>
          <a:blip r:embed="rId3"/>
          <a:stretch>
            <a:fillRect/>
          </a:stretch>
        </p:blipFill>
        <p:spPr>
          <a:xfrm>
            <a:off x="877853" y="1198884"/>
            <a:ext cx="8077200" cy="3771900"/>
          </a:xfrm>
          <a:prstGeom prst="rect">
            <a:avLst/>
          </a:prstGeom>
        </p:spPr>
      </p:pic>
      <p:sp>
        <p:nvSpPr>
          <p:cNvPr id="23" name="Textfeld 22">
            <a:extLst>
              <a:ext uri="{FF2B5EF4-FFF2-40B4-BE49-F238E27FC236}">
                <a16:creationId xmlns:a16="http://schemas.microsoft.com/office/drawing/2014/main" id="{BBE87227-C198-6CC3-DA94-FA3E2BFFC39D}"/>
              </a:ext>
            </a:extLst>
          </p:cNvPr>
          <p:cNvSpPr txBox="1"/>
          <p:nvPr/>
        </p:nvSpPr>
        <p:spPr>
          <a:xfrm>
            <a:off x="6580609" y="1058965"/>
            <a:ext cx="1234311" cy="369332"/>
          </a:xfrm>
          <a:prstGeom prst="rect">
            <a:avLst/>
          </a:prstGeom>
          <a:solidFill>
            <a:schemeClr val="bg1"/>
          </a:solidFill>
        </p:spPr>
        <p:txBody>
          <a:bodyPr wrap="square" rtlCol="0">
            <a:spAutoFit/>
          </a:bodyPr>
          <a:lstStyle/>
          <a:p>
            <a:r>
              <a:rPr lang="de-DE" dirty="0"/>
              <a:t>+j 50 </a:t>
            </a:r>
            <a:r>
              <a:rPr lang="el-GR" dirty="0"/>
              <a:t>Ω</a:t>
            </a:r>
            <a:endParaRPr lang="de-DE" dirty="0"/>
          </a:p>
        </p:txBody>
      </p:sp>
      <p:sp>
        <p:nvSpPr>
          <p:cNvPr id="24" name="Textfeld 23">
            <a:extLst>
              <a:ext uri="{FF2B5EF4-FFF2-40B4-BE49-F238E27FC236}">
                <a16:creationId xmlns:a16="http://schemas.microsoft.com/office/drawing/2014/main" id="{9679937F-9D86-8158-289B-D00C1A5A65A7}"/>
              </a:ext>
            </a:extLst>
          </p:cNvPr>
          <p:cNvSpPr txBox="1"/>
          <p:nvPr/>
        </p:nvSpPr>
        <p:spPr>
          <a:xfrm>
            <a:off x="5857475" y="4677029"/>
            <a:ext cx="1670365" cy="400110"/>
          </a:xfrm>
          <a:prstGeom prst="rect">
            <a:avLst/>
          </a:prstGeom>
          <a:solidFill>
            <a:schemeClr val="bg1"/>
          </a:solidFill>
        </p:spPr>
        <p:txBody>
          <a:bodyPr wrap="square" rtlCol="0">
            <a:spAutoFit/>
          </a:bodyPr>
          <a:lstStyle/>
          <a:p>
            <a:pPr algn="r"/>
            <a:r>
              <a:rPr lang="de-DE" sz="2000" dirty="0"/>
              <a:t>-j 50 </a:t>
            </a:r>
            <a:r>
              <a:rPr lang="el-GR" sz="2000" dirty="0"/>
              <a:t>Ω</a:t>
            </a:r>
            <a:endParaRPr lang="de-DE" sz="2000" dirty="0"/>
          </a:p>
        </p:txBody>
      </p:sp>
      <p:pic>
        <p:nvPicPr>
          <p:cNvPr id="22" name="Grafik 21">
            <a:extLst>
              <a:ext uri="{FF2B5EF4-FFF2-40B4-BE49-F238E27FC236}">
                <a16:creationId xmlns:a16="http://schemas.microsoft.com/office/drawing/2014/main" id="{045ED408-35B5-5E05-B7CD-8B9B4DFC23AB}"/>
              </a:ext>
            </a:extLst>
          </p:cNvPr>
          <p:cNvPicPr>
            <a:picLocks noChangeAspect="1"/>
          </p:cNvPicPr>
          <p:nvPr/>
        </p:nvPicPr>
        <p:blipFill>
          <a:blip r:embed="rId4"/>
          <a:stretch>
            <a:fillRect/>
          </a:stretch>
        </p:blipFill>
        <p:spPr>
          <a:xfrm>
            <a:off x="8533558" y="3165259"/>
            <a:ext cx="594312" cy="259174"/>
          </a:xfrm>
          <a:prstGeom prst="rect">
            <a:avLst/>
          </a:prstGeom>
        </p:spPr>
      </p:pic>
      <p:sp>
        <p:nvSpPr>
          <p:cNvPr id="5" name="Textfeld 4">
            <a:extLst>
              <a:ext uri="{FF2B5EF4-FFF2-40B4-BE49-F238E27FC236}">
                <a16:creationId xmlns:a16="http://schemas.microsoft.com/office/drawing/2014/main" id="{EC9A5724-E483-04A8-FB26-2EBB503E6C70}"/>
              </a:ext>
            </a:extLst>
          </p:cNvPr>
          <p:cNvSpPr txBox="1"/>
          <p:nvPr/>
        </p:nvSpPr>
        <p:spPr>
          <a:xfrm>
            <a:off x="952564" y="1119453"/>
            <a:ext cx="834501" cy="369332"/>
          </a:xfrm>
          <a:prstGeom prst="rect">
            <a:avLst/>
          </a:prstGeom>
          <a:noFill/>
        </p:spPr>
        <p:txBody>
          <a:bodyPr wrap="square" rtlCol="0">
            <a:spAutoFit/>
          </a:bodyPr>
          <a:lstStyle/>
          <a:p>
            <a:r>
              <a:rPr lang="de-DE" b="1" dirty="0">
                <a:sym typeface="Symbol" panose="05050102010706020507" pitchFamily="18" charset="2"/>
              </a:rPr>
              <a:t></a:t>
            </a:r>
            <a:endParaRPr lang="de-DE" b="1" dirty="0"/>
          </a:p>
        </p:txBody>
      </p:sp>
      <p:cxnSp>
        <p:nvCxnSpPr>
          <p:cNvPr id="9" name="Gerader Verbinder 8">
            <a:extLst>
              <a:ext uri="{FF2B5EF4-FFF2-40B4-BE49-F238E27FC236}">
                <a16:creationId xmlns:a16="http://schemas.microsoft.com/office/drawing/2014/main" id="{34C3C5BB-B8A7-48D2-F6FB-332BA0F7A6D0}"/>
              </a:ext>
            </a:extLst>
          </p:cNvPr>
          <p:cNvCxnSpPr/>
          <p:nvPr/>
        </p:nvCxnSpPr>
        <p:spPr>
          <a:xfrm>
            <a:off x="1294355" y="1304119"/>
            <a:ext cx="150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F52D333F-AFE2-0802-A67F-589F62F4B992}"/>
              </a:ext>
            </a:extLst>
          </p:cNvPr>
          <p:cNvCxnSpPr/>
          <p:nvPr/>
        </p:nvCxnSpPr>
        <p:spPr>
          <a:xfrm>
            <a:off x="1295836" y="4909938"/>
            <a:ext cx="150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D4B5173F-9419-2A1B-A2B1-1A3728F3F004}"/>
              </a:ext>
            </a:extLst>
          </p:cNvPr>
          <p:cNvSpPr txBox="1"/>
          <p:nvPr/>
        </p:nvSpPr>
        <p:spPr>
          <a:xfrm>
            <a:off x="863785" y="4707516"/>
            <a:ext cx="834501" cy="369332"/>
          </a:xfrm>
          <a:prstGeom prst="rect">
            <a:avLst/>
          </a:prstGeom>
          <a:noFill/>
        </p:spPr>
        <p:txBody>
          <a:bodyPr wrap="square" rtlCol="0">
            <a:spAutoFit/>
          </a:bodyPr>
          <a:lstStyle/>
          <a:p>
            <a:r>
              <a:rPr lang="de-DE" b="1" dirty="0">
                <a:sym typeface="Symbol" panose="05050102010706020507" pitchFamily="18" charset="2"/>
              </a:rPr>
              <a:t>- </a:t>
            </a:r>
            <a:endParaRPr lang="de-DE" b="1" dirty="0"/>
          </a:p>
        </p:txBody>
      </p:sp>
      <p:sp>
        <p:nvSpPr>
          <p:cNvPr id="12" name="Textfeld 11">
            <a:extLst>
              <a:ext uri="{FF2B5EF4-FFF2-40B4-BE49-F238E27FC236}">
                <a16:creationId xmlns:a16="http://schemas.microsoft.com/office/drawing/2014/main" id="{25B6063E-847F-1A25-A2C2-910857952293}"/>
              </a:ext>
            </a:extLst>
          </p:cNvPr>
          <p:cNvSpPr txBox="1"/>
          <p:nvPr/>
        </p:nvSpPr>
        <p:spPr>
          <a:xfrm>
            <a:off x="4255057" y="2563382"/>
            <a:ext cx="834501" cy="369332"/>
          </a:xfrm>
          <a:prstGeom prst="rect">
            <a:avLst/>
          </a:prstGeom>
          <a:noFill/>
        </p:spPr>
        <p:txBody>
          <a:bodyPr wrap="square" rtlCol="0">
            <a:spAutoFit/>
          </a:bodyPr>
          <a:lstStyle/>
          <a:p>
            <a:r>
              <a:rPr lang="de-DE" b="1" dirty="0">
                <a:sym typeface="Symbol" panose="05050102010706020507" pitchFamily="18" charset="2"/>
              </a:rPr>
              <a:t></a:t>
            </a:r>
            <a:endParaRPr lang="de-DE" b="1" dirty="0"/>
          </a:p>
        </p:txBody>
      </p:sp>
      <p:cxnSp>
        <p:nvCxnSpPr>
          <p:cNvPr id="13" name="Gerader Verbinder 12">
            <a:extLst>
              <a:ext uri="{FF2B5EF4-FFF2-40B4-BE49-F238E27FC236}">
                <a16:creationId xmlns:a16="http://schemas.microsoft.com/office/drawing/2014/main" id="{B8B11A68-EA45-7D28-9186-7ADD25EE832D}"/>
              </a:ext>
            </a:extLst>
          </p:cNvPr>
          <p:cNvCxnSpPr>
            <a:cxnSpLocks/>
          </p:cNvCxnSpPr>
          <p:nvPr/>
        </p:nvCxnSpPr>
        <p:spPr>
          <a:xfrm rot="5400000">
            <a:off x="4358640" y="2974600"/>
            <a:ext cx="150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liennummernplatzhalter 1">
            <a:extLst>
              <a:ext uri="{FF2B5EF4-FFF2-40B4-BE49-F238E27FC236}">
                <a16:creationId xmlns:a16="http://schemas.microsoft.com/office/drawing/2014/main" id="{4E2FE3F6-2E69-2D53-EC03-034C78FA7C16}"/>
              </a:ext>
            </a:extLst>
          </p:cNvPr>
          <p:cNvSpPr>
            <a:spLocks noGrp="1"/>
          </p:cNvSpPr>
          <p:nvPr>
            <p:ph type="sldNum" sz="quarter" idx="12"/>
          </p:nvPr>
        </p:nvSpPr>
        <p:spPr/>
        <p:txBody>
          <a:bodyPr/>
          <a:lstStyle/>
          <a:p>
            <a:fld id="{C2AC68D2-1A84-4503-B18D-7B7812CC9574}" type="slidenum">
              <a:rPr lang="de-DE" smtClean="0"/>
              <a:t>10</a:t>
            </a:fld>
            <a:endParaRPr lang="de-DE"/>
          </a:p>
        </p:txBody>
      </p:sp>
      <p:sp>
        <p:nvSpPr>
          <p:cNvPr id="6" name="Textfeld 5">
            <a:extLst>
              <a:ext uri="{FF2B5EF4-FFF2-40B4-BE49-F238E27FC236}">
                <a16:creationId xmlns:a16="http://schemas.microsoft.com/office/drawing/2014/main" id="{2C2160E6-8D5D-973F-4835-3537BA841D48}"/>
              </a:ext>
            </a:extLst>
          </p:cNvPr>
          <p:cNvSpPr txBox="1"/>
          <p:nvPr/>
        </p:nvSpPr>
        <p:spPr>
          <a:xfrm>
            <a:off x="732395" y="6475255"/>
            <a:ext cx="6120599" cy="246221"/>
          </a:xfrm>
          <a:prstGeom prst="rect">
            <a:avLst/>
          </a:prstGeom>
          <a:noFill/>
        </p:spPr>
        <p:txBody>
          <a:bodyPr wrap="square">
            <a:spAutoFit/>
          </a:bodyPr>
          <a:lstStyle/>
          <a:p>
            <a:r>
              <a:rPr lang="de-DE" sz="1000" dirty="0"/>
              <a:t>Quelle: </a:t>
            </a:r>
            <a:r>
              <a:rPr lang="de-DE" sz="1000" dirty="0">
                <a:hlinkClick r:id="rId5"/>
              </a:rPr>
              <a:t>https://www.darc.de/fileadmin/filemounts/distrikte/c/ortsverbaende/19/Smith_Diagramm_Tutorial.pdf</a:t>
            </a:r>
            <a:r>
              <a:rPr lang="de-DE" sz="1000" dirty="0"/>
              <a:t> </a:t>
            </a:r>
          </a:p>
        </p:txBody>
      </p:sp>
      <p:sp>
        <p:nvSpPr>
          <p:cNvPr id="7" name="Textfeld 6">
            <a:extLst>
              <a:ext uri="{FF2B5EF4-FFF2-40B4-BE49-F238E27FC236}">
                <a16:creationId xmlns:a16="http://schemas.microsoft.com/office/drawing/2014/main" id="{29C9B69A-A9DF-FAA2-A77F-922BD10B8977}"/>
              </a:ext>
            </a:extLst>
          </p:cNvPr>
          <p:cNvSpPr txBox="1"/>
          <p:nvPr/>
        </p:nvSpPr>
        <p:spPr>
          <a:xfrm>
            <a:off x="896635" y="436642"/>
            <a:ext cx="4572000" cy="400110"/>
          </a:xfrm>
          <a:prstGeom prst="rect">
            <a:avLst/>
          </a:prstGeom>
          <a:noFill/>
        </p:spPr>
        <p:txBody>
          <a:bodyPr wrap="square">
            <a:spAutoFit/>
          </a:bodyPr>
          <a:lstStyle/>
          <a:p>
            <a:r>
              <a:rPr lang="de-DE" sz="2000" b="1" dirty="0">
                <a:solidFill>
                  <a:srgbClr val="002060"/>
                </a:solidFill>
              </a:rPr>
              <a:t>Linien gleicher Wirkwiderstände</a:t>
            </a:r>
          </a:p>
        </p:txBody>
      </p:sp>
      <p:sp>
        <p:nvSpPr>
          <p:cNvPr id="4" name="Textfeld 3">
            <a:extLst>
              <a:ext uri="{FF2B5EF4-FFF2-40B4-BE49-F238E27FC236}">
                <a16:creationId xmlns:a16="http://schemas.microsoft.com/office/drawing/2014/main" id="{098DB77A-C50B-E3B3-48FE-CBBFED31887A}"/>
              </a:ext>
            </a:extLst>
          </p:cNvPr>
          <p:cNvSpPr txBox="1"/>
          <p:nvPr/>
        </p:nvSpPr>
        <p:spPr>
          <a:xfrm>
            <a:off x="2327564" y="2659947"/>
            <a:ext cx="426025" cy="369332"/>
          </a:xfrm>
          <a:prstGeom prst="rect">
            <a:avLst/>
          </a:prstGeom>
          <a:noFill/>
        </p:spPr>
        <p:txBody>
          <a:bodyPr wrap="square" rtlCol="0">
            <a:spAutoFit/>
          </a:bodyPr>
          <a:lstStyle/>
          <a:p>
            <a:r>
              <a:rPr lang="de-DE" dirty="0"/>
              <a:t>25</a:t>
            </a:r>
          </a:p>
        </p:txBody>
      </p:sp>
      <p:sp>
        <p:nvSpPr>
          <p:cNvPr id="8" name="Textfeld 7">
            <a:extLst>
              <a:ext uri="{FF2B5EF4-FFF2-40B4-BE49-F238E27FC236}">
                <a16:creationId xmlns:a16="http://schemas.microsoft.com/office/drawing/2014/main" id="{E6B52166-ED50-5693-6FF7-1EF13FAA5349}"/>
              </a:ext>
            </a:extLst>
          </p:cNvPr>
          <p:cNvSpPr txBox="1"/>
          <p:nvPr/>
        </p:nvSpPr>
        <p:spPr>
          <a:xfrm>
            <a:off x="3608986" y="2631931"/>
            <a:ext cx="594312" cy="369332"/>
          </a:xfrm>
          <a:prstGeom prst="rect">
            <a:avLst/>
          </a:prstGeom>
          <a:noFill/>
        </p:spPr>
        <p:txBody>
          <a:bodyPr wrap="square" rtlCol="0">
            <a:spAutoFit/>
          </a:bodyPr>
          <a:lstStyle/>
          <a:p>
            <a:r>
              <a:rPr lang="de-DE" dirty="0"/>
              <a:t>100</a:t>
            </a:r>
          </a:p>
        </p:txBody>
      </p:sp>
      <p:sp>
        <p:nvSpPr>
          <p:cNvPr id="14" name="Textfeld 13">
            <a:extLst>
              <a:ext uri="{FF2B5EF4-FFF2-40B4-BE49-F238E27FC236}">
                <a16:creationId xmlns:a16="http://schemas.microsoft.com/office/drawing/2014/main" id="{F1CE3A24-8A95-9043-18F8-243896E6449D}"/>
              </a:ext>
            </a:extLst>
          </p:cNvPr>
          <p:cNvSpPr txBox="1"/>
          <p:nvPr/>
        </p:nvSpPr>
        <p:spPr>
          <a:xfrm>
            <a:off x="6001924" y="2687963"/>
            <a:ext cx="426025" cy="369332"/>
          </a:xfrm>
          <a:prstGeom prst="rect">
            <a:avLst/>
          </a:prstGeom>
          <a:noFill/>
        </p:spPr>
        <p:txBody>
          <a:bodyPr wrap="square" rtlCol="0">
            <a:spAutoFit/>
          </a:bodyPr>
          <a:lstStyle/>
          <a:p>
            <a:r>
              <a:rPr lang="de-DE" dirty="0"/>
              <a:t>25</a:t>
            </a:r>
          </a:p>
        </p:txBody>
      </p:sp>
      <p:sp>
        <p:nvSpPr>
          <p:cNvPr id="16" name="Textfeld 15">
            <a:extLst>
              <a:ext uri="{FF2B5EF4-FFF2-40B4-BE49-F238E27FC236}">
                <a16:creationId xmlns:a16="http://schemas.microsoft.com/office/drawing/2014/main" id="{86DC25B9-F8E3-E056-8DFA-41F6E9686F0F}"/>
              </a:ext>
            </a:extLst>
          </p:cNvPr>
          <p:cNvSpPr txBox="1"/>
          <p:nvPr/>
        </p:nvSpPr>
        <p:spPr>
          <a:xfrm>
            <a:off x="7557256" y="2687963"/>
            <a:ext cx="594312" cy="369332"/>
          </a:xfrm>
          <a:prstGeom prst="rect">
            <a:avLst/>
          </a:prstGeom>
          <a:noFill/>
        </p:spPr>
        <p:txBody>
          <a:bodyPr wrap="square" rtlCol="0">
            <a:spAutoFit/>
          </a:bodyPr>
          <a:lstStyle/>
          <a:p>
            <a:r>
              <a:rPr lang="de-DE" dirty="0"/>
              <a:t>100</a:t>
            </a:r>
          </a:p>
        </p:txBody>
      </p:sp>
      <p:sp>
        <p:nvSpPr>
          <p:cNvPr id="3" name="Rechteck 2">
            <a:extLst>
              <a:ext uri="{FF2B5EF4-FFF2-40B4-BE49-F238E27FC236}">
                <a16:creationId xmlns:a16="http://schemas.microsoft.com/office/drawing/2014/main" id="{AF72BC43-B7A9-D333-4A46-3D5DA46FB4CD}"/>
              </a:ext>
            </a:extLst>
          </p:cNvPr>
          <p:cNvSpPr/>
          <p:nvPr/>
        </p:nvSpPr>
        <p:spPr>
          <a:xfrm>
            <a:off x="4984094" y="882102"/>
            <a:ext cx="4096724" cy="4825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9E057E1-0E20-07BE-A9E2-C920B7D37207}"/>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3899AC80-7EA2-2766-CFBD-A431BFE08A20}"/>
              </a:ext>
            </a:extLst>
          </p:cNvPr>
          <p:cNvPicPr>
            <a:picLocks noChangeAspect="1"/>
          </p:cNvPicPr>
          <p:nvPr/>
        </p:nvPicPr>
        <p:blipFill>
          <a:blip r:embed="rId4"/>
          <a:stretch>
            <a:fillRect/>
          </a:stretch>
        </p:blipFill>
        <p:spPr>
          <a:xfrm>
            <a:off x="3977688" y="3165259"/>
            <a:ext cx="594312" cy="259174"/>
          </a:xfrm>
          <a:prstGeom prst="rect">
            <a:avLst/>
          </a:prstGeom>
        </p:spPr>
      </p:pic>
      <p:pic>
        <p:nvPicPr>
          <p:cNvPr id="20" name="Grafik 19">
            <a:extLst>
              <a:ext uri="{FF2B5EF4-FFF2-40B4-BE49-F238E27FC236}">
                <a16:creationId xmlns:a16="http://schemas.microsoft.com/office/drawing/2014/main" id="{ED9B65C1-7D57-6219-B07F-1C6A2EDBED24}"/>
              </a:ext>
            </a:extLst>
          </p:cNvPr>
          <p:cNvPicPr>
            <a:picLocks noChangeAspect="1"/>
          </p:cNvPicPr>
          <p:nvPr/>
        </p:nvPicPr>
        <p:blipFill>
          <a:blip r:embed="rId6"/>
          <a:stretch>
            <a:fillRect/>
          </a:stretch>
        </p:blipFill>
        <p:spPr>
          <a:xfrm>
            <a:off x="977683" y="860898"/>
            <a:ext cx="633343" cy="318347"/>
          </a:xfrm>
          <a:prstGeom prst="rect">
            <a:avLst/>
          </a:prstGeom>
        </p:spPr>
      </p:pic>
      <p:pic>
        <p:nvPicPr>
          <p:cNvPr id="25" name="Grafik 24">
            <a:extLst>
              <a:ext uri="{FF2B5EF4-FFF2-40B4-BE49-F238E27FC236}">
                <a16:creationId xmlns:a16="http://schemas.microsoft.com/office/drawing/2014/main" id="{9556E5B5-EF0F-009D-247E-EA250EBCCE51}"/>
              </a:ext>
            </a:extLst>
          </p:cNvPr>
          <p:cNvPicPr>
            <a:picLocks noChangeAspect="1"/>
          </p:cNvPicPr>
          <p:nvPr/>
        </p:nvPicPr>
        <p:blipFill>
          <a:blip r:embed="rId7"/>
          <a:stretch>
            <a:fillRect/>
          </a:stretch>
        </p:blipFill>
        <p:spPr>
          <a:xfrm>
            <a:off x="868144" y="5072641"/>
            <a:ext cx="817007" cy="246221"/>
          </a:xfrm>
          <a:prstGeom prst="rect">
            <a:avLst/>
          </a:prstGeom>
        </p:spPr>
      </p:pic>
    </p:spTree>
    <p:extLst>
      <p:ext uri="{BB962C8B-B14F-4D97-AF65-F5344CB8AC3E}">
        <p14:creationId xmlns:p14="http://schemas.microsoft.com/office/powerpoint/2010/main" val="234379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5" grpId="0"/>
      <p:bldP spid="11" grpId="0"/>
      <p:bldP spid="12" grpId="0"/>
      <p:bldP spid="6" grpId="0"/>
      <p:bldP spid="4" grpId="0"/>
      <p:bldP spid="8" grpId="0"/>
      <p:bldP spid="14" grpId="0"/>
      <p:bldP spid="16" grpId="0"/>
      <p:bldP spid="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301661E7-8282-B694-BAE4-5162F184601D}"/>
              </a:ext>
            </a:extLst>
          </p:cNvPr>
          <p:cNvPicPr>
            <a:picLocks noChangeAspect="1"/>
          </p:cNvPicPr>
          <p:nvPr/>
        </p:nvPicPr>
        <p:blipFill>
          <a:blip r:embed="rId3"/>
          <a:stretch>
            <a:fillRect/>
          </a:stretch>
        </p:blipFill>
        <p:spPr>
          <a:xfrm>
            <a:off x="8438473" y="3365341"/>
            <a:ext cx="594312" cy="259174"/>
          </a:xfrm>
          <a:prstGeom prst="rect">
            <a:avLst/>
          </a:prstGeom>
        </p:spPr>
      </p:pic>
      <p:sp>
        <p:nvSpPr>
          <p:cNvPr id="17" name="Textfeld 16">
            <a:extLst>
              <a:ext uri="{FF2B5EF4-FFF2-40B4-BE49-F238E27FC236}">
                <a16:creationId xmlns:a16="http://schemas.microsoft.com/office/drawing/2014/main" id="{549F02C6-E59D-B0D2-BD6E-C98911132C6D}"/>
              </a:ext>
            </a:extLst>
          </p:cNvPr>
          <p:cNvSpPr txBox="1"/>
          <p:nvPr/>
        </p:nvSpPr>
        <p:spPr>
          <a:xfrm>
            <a:off x="6529314" y="868514"/>
            <a:ext cx="904836" cy="369332"/>
          </a:xfrm>
          <a:prstGeom prst="rect">
            <a:avLst/>
          </a:prstGeom>
          <a:noFill/>
        </p:spPr>
        <p:txBody>
          <a:bodyPr wrap="square" rtlCol="0">
            <a:spAutoFit/>
          </a:bodyPr>
          <a:lstStyle/>
          <a:p>
            <a:r>
              <a:rPr lang="de-DE" dirty="0"/>
              <a:t>+j X/ </a:t>
            </a:r>
            <a:r>
              <a:rPr lang="el-GR" dirty="0"/>
              <a:t>Ω</a:t>
            </a:r>
            <a:endParaRPr lang="de-DE" dirty="0"/>
          </a:p>
        </p:txBody>
      </p:sp>
      <p:pic>
        <p:nvPicPr>
          <p:cNvPr id="19" name="Grafik 18">
            <a:extLst>
              <a:ext uri="{FF2B5EF4-FFF2-40B4-BE49-F238E27FC236}">
                <a16:creationId xmlns:a16="http://schemas.microsoft.com/office/drawing/2014/main" id="{A7F95303-AC12-C86A-B318-67D549C02318}"/>
              </a:ext>
            </a:extLst>
          </p:cNvPr>
          <p:cNvPicPr>
            <a:picLocks noChangeAspect="1"/>
          </p:cNvPicPr>
          <p:nvPr/>
        </p:nvPicPr>
        <p:blipFill>
          <a:blip r:embed="rId3"/>
          <a:stretch>
            <a:fillRect/>
          </a:stretch>
        </p:blipFill>
        <p:spPr>
          <a:xfrm>
            <a:off x="8443449" y="3337032"/>
            <a:ext cx="594312" cy="259174"/>
          </a:xfrm>
          <a:prstGeom prst="rect">
            <a:avLst/>
          </a:prstGeom>
        </p:spPr>
      </p:pic>
      <p:pic>
        <p:nvPicPr>
          <p:cNvPr id="9" name="Grafik 8">
            <a:extLst>
              <a:ext uri="{FF2B5EF4-FFF2-40B4-BE49-F238E27FC236}">
                <a16:creationId xmlns:a16="http://schemas.microsoft.com/office/drawing/2014/main" id="{93630981-1879-6BAB-C40C-4C6DC1719ABB}"/>
              </a:ext>
            </a:extLst>
          </p:cNvPr>
          <p:cNvPicPr>
            <a:picLocks noChangeAspect="1"/>
          </p:cNvPicPr>
          <p:nvPr/>
        </p:nvPicPr>
        <p:blipFill>
          <a:blip r:embed="rId4"/>
          <a:stretch>
            <a:fillRect/>
          </a:stretch>
        </p:blipFill>
        <p:spPr>
          <a:xfrm>
            <a:off x="810595" y="1224713"/>
            <a:ext cx="8181975" cy="3943350"/>
          </a:xfrm>
          <a:prstGeom prst="rect">
            <a:avLst/>
          </a:prstGeom>
        </p:spPr>
      </p:pic>
      <p:sp>
        <p:nvSpPr>
          <p:cNvPr id="6" name="Textfeld 5">
            <a:extLst>
              <a:ext uri="{FF2B5EF4-FFF2-40B4-BE49-F238E27FC236}">
                <a16:creationId xmlns:a16="http://schemas.microsoft.com/office/drawing/2014/main" id="{56683758-F3C4-2C35-6170-E2E9AFD7AFF0}"/>
              </a:ext>
            </a:extLst>
          </p:cNvPr>
          <p:cNvSpPr txBox="1"/>
          <p:nvPr/>
        </p:nvSpPr>
        <p:spPr>
          <a:xfrm>
            <a:off x="906631" y="2738280"/>
            <a:ext cx="568171" cy="369332"/>
          </a:xfrm>
          <a:prstGeom prst="rect">
            <a:avLst/>
          </a:prstGeom>
          <a:noFill/>
        </p:spPr>
        <p:txBody>
          <a:bodyPr wrap="square" rtlCol="0">
            <a:spAutoFit/>
          </a:bodyPr>
          <a:lstStyle/>
          <a:p>
            <a:r>
              <a:rPr lang="de-DE" b="1" dirty="0"/>
              <a:t>25</a:t>
            </a:r>
          </a:p>
        </p:txBody>
      </p:sp>
      <p:sp>
        <p:nvSpPr>
          <p:cNvPr id="7" name="Textfeld 6">
            <a:extLst>
              <a:ext uri="{FF2B5EF4-FFF2-40B4-BE49-F238E27FC236}">
                <a16:creationId xmlns:a16="http://schemas.microsoft.com/office/drawing/2014/main" id="{44E4777D-EA6B-4655-65E3-109DF86D3FA4}"/>
              </a:ext>
            </a:extLst>
          </p:cNvPr>
          <p:cNvSpPr txBox="1"/>
          <p:nvPr/>
        </p:nvSpPr>
        <p:spPr>
          <a:xfrm>
            <a:off x="5471233" y="1702551"/>
            <a:ext cx="568171" cy="369332"/>
          </a:xfrm>
          <a:prstGeom prst="rect">
            <a:avLst/>
          </a:prstGeom>
          <a:noFill/>
        </p:spPr>
        <p:txBody>
          <a:bodyPr wrap="square" rtlCol="0">
            <a:spAutoFit/>
          </a:bodyPr>
          <a:lstStyle/>
          <a:p>
            <a:r>
              <a:rPr lang="de-DE" dirty="0"/>
              <a:t>25</a:t>
            </a:r>
          </a:p>
        </p:txBody>
      </p:sp>
      <p:sp>
        <p:nvSpPr>
          <p:cNvPr id="10" name="Textfeld 9">
            <a:extLst>
              <a:ext uri="{FF2B5EF4-FFF2-40B4-BE49-F238E27FC236}">
                <a16:creationId xmlns:a16="http://schemas.microsoft.com/office/drawing/2014/main" id="{8F743D40-53C6-A555-7E41-56C787481DFD}"/>
              </a:ext>
            </a:extLst>
          </p:cNvPr>
          <p:cNvSpPr txBox="1"/>
          <p:nvPr/>
        </p:nvSpPr>
        <p:spPr>
          <a:xfrm>
            <a:off x="7830661" y="1702551"/>
            <a:ext cx="568171" cy="369332"/>
          </a:xfrm>
          <a:prstGeom prst="rect">
            <a:avLst/>
          </a:prstGeom>
          <a:noFill/>
        </p:spPr>
        <p:txBody>
          <a:bodyPr wrap="square" rtlCol="0">
            <a:spAutoFit/>
          </a:bodyPr>
          <a:lstStyle/>
          <a:p>
            <a:r>
              <a:rPr lang="de-DE" dirty="0"/>
              <a:t>100</a:t>
            </a:r>
          </a:p>
        </p:txBody>
      </p:sp>
      <p:sp>
        <p:nvSpPr>
          <p:cNvPr id="2" name="Foliennummernplatzhalter 1">
            <a:extLst>
              <a:ext uri="{FF2B5EF4-FFF2-40B4-BE49-F238E27FC236}">
                <a16:creationId xmlns:a16="http://schemas.microsoft.com/office/drawing/2014/main" id="{F04FBEE7-F5FC-0604-A395-81C9A118D0DB}"/>
              </a:ext>
            </a:extLst>
          </p:cNvPr>
          <p:cNvSpPr>
            <a:spLocks noGrp="1"/>
          </p:cNvSpPr>
          <p:nvPr>
            <p:ph type="sldNum" sz="quarter" idx="12"/>
          </p:nvPr>
        </p:nvSpPr>
        <p:spPr/>
        <p:txBody>
          <a:bodyPr/>
          <a:lstStyle/>
          <a:p>
            <a:fld id="{C2AC68D2-1A84-4503-B18D-7B7812CC9574}" type="slidenum">
              <a:rPr lang="de-DE" smtClean="0"/>
              <a:t>11</a:t>
            </a:fld>
            <a:endParaRPr lang="de-DE"/>
          </a:p>
        </p:txBody>
      </p:sp>
      <p:sp>
        <p:nvSpPr>
          <p:cNvPr id="5" name="Textfeld 4">
            <a:extLst>
              <a:ext uri="{FF2B5EF4-FFF2-40B4-BE49-F238E27FC236}">
                <a16:creationId xmlns:a16="http://schemas.microsoft.com/office/drawing/2014/main" id="{C0DCCE89-AFE1-D3A8-9DAD-0DC053CF68C0}"/>
              </a:ext>
            </a:extLst>
          </p:cNvPr>
          <p:cNvSpPr txBox="1"/>
          <p:nvPr/>
        </p:nvSpPr>
        <p:spPr>
          <a:xfrm>
            <a:off x="861133" y="6428433"/>
            <a:ext cx="6120599" cy="246221"/>
          </a:xfrm>
          <a:prstGeom prst="rect">
            <a:avLst/>
          </a:prstGeom>
          <a:noFill/>
        </p:spPr>
        <p:txBody>
          <a:bodyPr wrap="square">
            <a:spAutoFit/>
          </a:bodyPr>
          <a:lstStyle/>
          <a:p>
            <a:r>
              <a:rPr lang="de-DE" sz="1000" dirty="0"/>
              <a:t>Quelle: </a:t>
            </a:r>
            <a:r>
              <a:rPr lang="de-DE" sz="1000" dirty="0">
                <a:hlinkClick r:id="rId5"/>
              </a:rPr>
              <a:t>https://www.darc.de/fileadmin/filemounts/distrikte/c/ortsverbaende/19/Smith_Diagramm_Tutorial.pdf</a:t>
            </a:r>
            <a:r>
              <a:rPr lang="de-DE" sz="1000" dirty="0"/>
              <a:t> </a:t>
            </a:r>
          </a:p>
        </p:txBody>
      </p:sp>
      <p:sp>
        <p:nvSpPr>
          <p:cNvPr id="8" name="Textfeld 7">
            <a:extLst>
              <a:ext uri="{FF2B5EF4-FFF2-40B4-BE49-F238E27FC236}">
                <a16:creationId xmlns:a16="http://schemas.microsoft.com/office/drawing/2014/main" id="{65549F63-0001-4956-9C43-074E4102C232}"/>
              </a:ext>
            </a:extLst>
          </p:cNvPr>
          <p:cNvSpPr txBox="1"/>
          <p:nvPr/>
        </p:nvSpPr>
        <p:spPr>
          <a:xfrm>
            <a:off x="899233" y="453144"/>
            <a:ext cx="4572000" cy="400110"/>
          </a:xfrm>
          <a:prstGeom prst="rect">
            <a:avLst/>
          </a:prstGeom>
          <a:noFill/>
        </p:spPr>
        <p:txBody>
          <a:bodyPr wrap="square">
            <a:spAutoFit/>
          </a:bodyPr>
          <a:lstStyle/>
          <a:p>
            <a:r>
              <a:rPr lang="de-DE" sz="2000" b="1" dirty="0">
                <a:solidFill>
                  <a:srgbClr val="002060"/>
                </a:solidFill>
              </a:rPr>
              <a:t>Linien gleicher Blindwiderstände</a:t>
            </a:r>
          </a:p>
        </p:txBody>
      </p:sp>
      <p:sp>
        <p:nvSpPr>
          <p:cNvPr id="4" name="Ellipse 3">
            <a:extLst>
              <a:ext uri="{FF2B5EF4-FFF2-40B4-BE49-F238E27FC236}">
                <a16:creationId xmlns:a16="http://schemas.microsoft.com/office/drawing/2014/main" id="{31C90753-98E8-1E31-4553-51C56AA49BBC}"/>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EC3A8F31-7068-0B41-74C7-567CC97D4498}"/>
              </a:ext>
            </a:extLst>
          </p:cNvPr>
          <p:cNvPicPr>
            <a:picLocks noChangeAspect="1"/>
          </p:cNvPicPr>
          <p:nvPr/>
        </p:nvPicPr>
        <p:blipFill>
          <a:blip r:embed="rId3"/>
          <a:stretch>
            <a:fillRect/>
          </a:stretch>
        </p:blipFill>
        <p:spPr>
          <a:xfrm>
            <a:off x="4415445" y="3299413"/>
            <a:ext cx="594312" cy="259174"/>
          </a:xfrm>
          <a:prstGeom prst="rect">
            <a:avLst/>
          </a:prstGeom>
        </p:spPr>
      </p:pic>
      <p:sp>
        <p:nvSpPr>
          <p:cNvPr id="13" name="Textfeld 12">
            <a:extLst>
              <a:ext uri="{FF2B5EF4-FFF2-40B4-BE49-F238E27FC236}">
                <a16:creationId xmlns:a16="http://schemas.microsoft.com/office/drawing/2014/main" id="{B1588B46-336B-E1A3-D06E-5900F45AED7B}"/>
              </a:ext>
            </a:extLst>
          </p:cNvPr>
          <p:cNvSpPr txBox="1"/>
          <p:nvPr/>
        </p:nvSpPr>
        <p:spPr>
          <a:xfrm>
            <a:off x="704040" y="936406"/>
            <a:ext cx="1333104" cy="369332"/>
          </a:xfrm>
          <a:prstGeom prst="rect">
            <a:avLst/>
          </a:prstGeom>
          <a:noFill/>
        </p:spPr>
        <p:txBody>
          <a:bodyPr wrap="square" rtlCol="0">
            <a:spAutoFit/>
          </a:bodyPr>
          <a:lstStyle/>
          <a:p>
            <a:r>
              <a:rPr lang="de-DE" dirty="0"/>
              <a:t>+ j X/ </a:t>
            </a:r>
            <a:r>
              <a:rPr lang="el-GR" dirty="0"/>
              <a:t>Ω</a:t>
            </a:r>
            <a:endParaRPr lang="de-DE" dirty="0"/>
          </a:p>
        </p:txBody>
      </p:sp>
      <p:sp>
        <p:nvSpPr>
          <p:cNvPr id="14" name="Textfeld 13">
            <a:extLst>
              <a:ext uri="{FF2B5EF4-FFF2-40B4-BE49-F238E27FC236}">
                <a16:creationId xmlns:a16="http://schemas.microsoft.com/office/drawing/2014/main" id="{88CA9EA1-5633-0C43-F360-2A6708BF9FD7}"/>
              </a:ext>
            </a:extLst>
          </p:cNvPr>
          <p:cNvSpPr txBox="1"/>
          <p:nvPr/>
        </p:nvSpPr>
        <p:spPr>
          <a:xfrm>
            <a:off x="6648209" y="5139575"/>
            <a:ext cx="904836" cy="369332"/>
          </a:xfrm>
          <a:prstGeom prst="rect">
            <a:avLst/>
          </a:prstGeom>
          <a:noFill/>
        </p:spPr>
        <p:txBody>
          <a:bodyPr wrap="square" rtlCol="0">
            <a:spAutoFit/>
          </a:bodyPr>
          <a:lstStyle/>
          <a:p>
            <a:r>
              <a:rPr lang="de-DE" dirty="0"/>
              <a:t>- j X/ </a:t>
            </a:r>
            <a:r>
              <a:rPr lang="el-GR" dirty="0"/>
              <a:t>Ω</a:t>
            </a:r>
            <a:endParaRPr lang="de-DE" dirty="0"/>
          </a:p>
        </p:txBody>
      </p:sp>
      <p:pic>
        <p:nvPicPr>
          <p:cNvPr id="16" name="Grafik 15">
            <a:extLst>
              <a:ext uri="{FF2B5EF4-FFF2-40B4-BE49-F238E27FC236}">
                <a16:creationId xmlns:a16="http://schemas.microsoft.com/office/drawing/2014/main" id="{1C0DA33B-DAF2-A796-733A-8B35E88CC8C3}"/>
              </a:ext>
            </a:extLst>
          </p:cNvPr>
          <p:cNvPicPr>
            <a:picLocks noChangeAspect="1"/>
          </p:cNvPicPr>
          <p:nvPr/>
        </p:nvPicPr>
        <p:blipFill>
          <a:blip r:embed="rId6"/>
          <a:stretch>
            <a:fillRect/>
          </a:stretch>
        </p:blipFill>
        <p:spPr>
          <a:xfrm rot="10800000">
            <a:off x="1240971" y="4673933"/>
            <a:ext cx="333422" cy="447737"/>
          </a:xfrm>
          <a:prstGeom prst="rect">
            <a:avLst/>
          </a:prstGeom>
        </p:spPr>
      </p:pic>
      <p:sp>
        <p:nvSpPr>
          <p:cNvPr id="18" name="Textfeld 17">
            <a:extLst>
              <a:ext uri="{FF2B5EF4-FFF2-40B4-BE49-F238E27FC236}">
                <a16:creationId xmlns:a16="http://schemas.microsoft.com/office/drawing/2014/main" id="{9F337751-384E-29A5-F483-BEFDA7934509}"/>
              </a:ext>
            </a:extLst>
          </p:cNvPr>
          <p:cNvSpPr txBox="1"/>
          <p:nvPr/>
        </p:nvSpPr>
        <p:spPr>
          <a:xfrm>
            <a:off x="8398832" y="3332052"/>
            <a:ext cx="700293" cy="369332"/>
          </a:xfrm>
          <a:prstGeom prst="rect">
            <a:avLst/>
          </a:prstGeom>
          <a:noFill/>
        </p:spPr>
        <p:txBody>
          <a:bodyPr wrap="square" rtlCol="0">
            <a:spAutoFit/>
          </a:bodyPr>
          <a:lstStyle/>
          <a:p>
            <a:r>
              <a:rPr lang="de-DE" dirty="0"/>
              <a:t>R/-j</a:t>
            </a:r>
            <a:r>
              <a:rPr lang="el-GR" dirty="0"/>
              <a:t>Ω</a:t>
            </a:r>
            <a:endParaRPr lang="de-DE" dirty="0"/>
          </a:p>
        </p:txBody>
      </p:sp>
      <p:sp>
        <p:nvSpPr>
          <p:cNvPr id="3" name="Rechteck 2">
            <a:extLst>
              <a:ext uri="{FF2B5EF4-FFF2-40B4-BE49-F238E27FC236}">
                <a16:creationId xmlns:a16="http://schemas.microsoft.com/office/drawing/2014/main" id="{42CE9678-655A-46D6-F129-52D592B272F6}"/>
              </a:ext>
            </a:extLst>
          </p:cNvPr>
          <p:cNvSpPr/>
          <p:nvPr/>
        </p:nvSpPr>
        <p:spPr>
          <a:xfrm>
            <a:off x="5054374" y="678969"/>
            <a:ext cx="3971637" cy="5019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65CD999C-F5EE-EE37-5041-7622602D5E35}"/>
              </a:ext>
            </a:extLst>
          </p:cNvPr>
          <p:cNvPicPr>
            <a:picLocks noChangeAspect="1"/>
          </p:cNvPicPr>
          <p:nvPr/>
        </p:nvPicPr>
        <p:blipFill>
          <a:blip r:embed="rId7"/>
          <a:stretch>
            <a:fillRect/>
          </a:stretch>
        </p:blipFill>
        <p:spPr>
          <a:xfrm>
            <a:off x="808746" y="5168063"/>
            <a:ext cx="865937" cy="260967"/>
          </a:xfrm>
          <a:prstGeom prst="rect">
            <a:avLst/>
          </a:prstGeom>
        </p:spPr>
      </p:pic>
    </p:spTree>
    <p:extLst>
      <p:ext uri="{BB962C8B-B14F-4D97-AF65-F5344CB8AC3E}">
        <p14:creationId xmlns:p14="http://schemas.microsoft.com/office/powerpoint/2010/main" val="35312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5" grpId="0"/>
      <p:bldP spid="4" grpId="0" animBg="1"/>
      <p:bldP spid="13" grpId="0"/>
      <p:bldP spid="14" grpId="0"/>
      <p:bldP spid="18"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3C8E3E3-E4A3-C974-EBA8-7C597B3805A7}"/>
              </a:ext>
            </a:extLst>
          </p:cNvPr>
          <p:cNvPicPr>
            <a:picLocks noChangeAspect="1"/>
          </p:cNvPicPr>
          <p:nvPr/>
        </p:nvPicPr>
        <p:blipFill>
          <a:blip r:embed="rId3"/>
          <a:stretch>
            <a:fillRect/>
          </a:stretch>
        </p:blipFill>
        <p:spPr>
          <a:xfrm>
            <a:off x="1394757" y="405297"/>
            <a:ext cx="7291754" cy="6452703"/>
          </a:xfrm>
          <a:prstGeom prst="rect">
            <a:avLst/>
          </a:prstGeom>
        </p:spPr>
      </p:pic>
      <p:sp>
        <p:nvSpPr>
          <p:cNvPr id="3" name="Foliennummernplatzhalter 2">
            <a:extLst>
              <a:ext uri="{FF2B5EF4-FFF2-40B4-BE49-F238E27FC236}">
                <a16:creationId xmlns:a16="http://schemas.microsoft.com/office/drawing/2014/main" id="{22DA5B0B-BBA5-DC6E-5A31-D7840E0740E6}"/>
              </a:ext>
            </a:extLst>
          </p:cNvPr>
          <p:cNvSpPr>
            <a:spLocks noGrp="1"/>
          </p:cNvSpPr>
          <p:nvPr>
            <p:ph type="sldNum" sz="quarter" idx="12"/>
          </p:nvPr>
        </p:nvSpPr>
        <p:spPr/>
        <p:txBody>
          <a:bodyPr/>
          <a:lstStyle/>
          <a:p>
            <a:fld id="{C2AC68D2-1A84-4503-B18D-7B7812CC9574}" type="slidenum">
              <a:rPr lang="de-DE" smtClean="0"/>
              <a:t>12</a:t>
            </a:fld>
            <a:endParaRPr lang="de-DE" dirty="0"/>
          </a:p>
        </p:txBody>
      </p:sp>
      <p:sp>
        <p:nvSpPr>
          <p:cNvPr id="5" name="Ellipse 4">
            <a:extLst>
              <a:ext uri="{FF2B5EF4-FFF2-40B4-BE49-F238E27FC236}">
                <a16:creationId xmlns:a16="http://schemas.microsoft.com/office/drawing/2014/main" id="{3BBD6D0B-44E5-606B-3238-89D76E149203}"/>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0E3015C-34BF-C16B-119F-84AB2FE5C2A8}"/>
              </a:ext>
            </a:extLst>
          </p:cNvPr>
          <p:cNvSpPr txBox="1"/>
          <p:nvPr/>
        </p:nvSpPr>
        <p:spPr>
          <a:xfrm>
            <a:off x="457489" y="172861"/>
            <a:ext cx="4572000" cy="464871"/>
          </a:xfrm>
          <a:prstGeom prst="rect">
            <a:avLst/>
          </a:prstGeom>
          <a:noFill/>
        </p:spPr>
        <p:txBody>
          <a:bodyPr wrap="square">
            <a:spAutoFit/>
          </a:bodyPr>
          <a:lstStyle/>
          <a:p>
            <a:pPr>
              <a:lnSpc>
                <a:spcPct val="150000"/>
              </a:lnSpc>
              <a:spcAft>
                <a:spcPts val="600"/>
              </a:spcAft>
            </a:pPr>
            <a:r>
              <a:rPr lang="de-DE" dirty="0">
                <a:solidFill>
                  <a:srgbClr val="0070C0"/>
                </a:solidFill>
              </a:rPr>
              <a:t>Impedanz-Diagramm </a:t>
            </a:r>
          </a:p>
        </p:txBody>
      </p:sp>
    </p:spTree>
    <p:extLst>
      <p:ext uri="{BB962C8B-B14F-4D97-AF65-F5344CB8AC3E}">
        <p14:creationId xmlns:p14="http://schemas.microsoft.com/office/powerpoint/2010/main" val="20881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7AB40-3208-A150-9910-7235EE97FF75}"/>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D2E3950-C9FE-B9D9-C810-E9D1E05549B8}"/>
              </a:ext>
            </a:extLst>
          </p:cNvPr>
          <p:cNvSpPr>
            <a:spLocks noGrp="1"/>
          </p:cNvSpPr>
          <p:nvPr>
            <p:ph type="sldNum" sz="quarter" idx="12"/>
          </p:nvPr>
        </p:nvSpPr>
        <p:spPr/>
        <p:txBody>
          <a:bodyPr/>
          <a:lstStyle/>
          <a:p>
            <a:fld id="{C2AC68D2-1A84-4503-B18D-7B7812CC9574}" type="slidenum">
              <a:rPr lang="de-DE" smtClean="0"/>
              <a:t>13</a:t>
            </a:fld>
            <a:endParaRPr lang="de-DE" dirty="0"/>
          </a:p>
        </p:txBody>
      </p:sp>
      <p:sp>
        <p:nvSpPr>
          <p:cNvPr id="3" name="Textfeld 2">
            <a:extLst>
              <a:ext uri="{FF2B5EF4-FFF2-40B4-BE49-F238E27FC236}">
                <a16:creationId xmlns:a16="http://schemas.microsoft.com/office/drawing/2014/main" id="{707D478D-D422-0830-8C3A-FB15A845EF90}"/>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4ED9C2AE-6B58-C808-0724-2F888A7D157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9255E12-C501-34F1-FC71-D5A3874065A2}"/>
              </a:ext>
            </a:extLst>
          </p:cNvPr>
          <p:cNvSpPr/>
          <p:nvPr/>
        </p:nvSpPr>
        <p:spPr>
          <a:xfrm>
            <a:off x="569940" y="2431915"/>
            <a:ext cx="8574060" cy="3904472"/>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45404086-560D-0B6F-4619-4ECCC022E962}"/>
              </a:ext>
            </a:extLst>
          </p:cNvPr>
          <p:cNvSpPr/>
          <p:nvPr/>
        </p:nvSpPr>
        <p:spPr>
          <a:xfrm>
            <a:off x="628650" y="521613"/>
            <a:ext cx="8574060" cy="1484824"/>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7497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AC24FB7C-160B-5A2B-455C-49A4D51B6679}"/>
              </a:ext>
            </a:extLst>
          </p:cNvPr>
          <p:cNvPicPr>
            <a:picLocks noChangeAspect="1"/>
          </p:cNvPicPr>
          <p:nvPr/>
        </p:nvPicPr>
        <p:blipFill>
          <a:blip r:embed="rId3"/>
          <a:stretch>
            <a:fillRect/>
          </a:stretch>
        </p:blipFill>
        <p:spPr>
          <a:xfrm>
            <a:off x="305311" y="789281"/>
            <a:ext cx="6153150" cy="6105525"/>
          </a:xfrm>
          <a:prstGeom prst="rect">
            <a:avLst/>
          </a:prstGeom>
        </p:spPr>
      </p:pic>
      <p:pic>
        <p:nvPicPr>
          <p:cNvPr id="25" name="Grafik 24">
            <a:extLst>
              <a:ext uri="{FF2B5EF4-FFF2-40B4-BE49-F238E27FC236}">
                <a16:creationId xmlns:a16="http://schemas.microsoft.com/office/drawing/2014/main" id="{40A3153F-927C-E711-E120-AFA1FAF30CA2}"/>
              </a:ext>
            </a:extLst>
          </p:cNvPr>
          <p:cNvPicPr>
            <a:picLocks noChangeAspect="1"/>
          </p:cNvPicPr>
          <p:nvPr/>
        </p:nvPicPr>
        <p:blipFill>
          <a:blip r:embed="rId3"/>
          <a:stretch>
            <a:fillRect/>
          </a:stretch>
        </p:blipFill>
        <p:spPr>
          <a:xfrm>
            <a:off x="305821" y="789281"/>
            <a:ext cx="6153150" cy="6105525"/>
          </a:xfrm>
          <a:prstGeom prst="rect">
            <a:avLst/>
          </a:prstGeom>
          <a:ln>
            <a:noFill/>
            <a:prstDash val="dash"/>
          </a:ln>
        </p:spPr>
      </p:pic>
      <p:sp>
        <p:nvSpPr>
          <p:cNvPr id="2" name="Foliennummernplatzhalter 1">
            <a:extLst>
              <a:ext uri="{FF2B5EF4-FFF2-40B4-BE49-F238E27FC236}">
                <a16:creationId xmlns:a16="http://schemas.microsoft.com/office/drawing/2014/main" id="{806B33BF-616C-7ECE-B435-A09DA8C6C740}"/>
              </a:ext>
            </a:extLst>
          </p:cNvPr>
          <p:cNvSpPr>
            <a:spLocks noGrp="1"/>
          </p:cNvSpPr>
          <p:nvPr>
            <p:ph type="sldNum" sz="quarter" idx="12"/>
          </p:nvPr>
        </p:nvSpPr>
        <p:spPr/>
        <p:txBody>
          <a:bodyPr/>
          <a:lstStyle/>
          <a:p>
            <a:fld id="{C2AC68D2-1A84-4503-B18D-7B7812CC9574}" type="slidenum">
              <a:rPr lang="de-DE" smtClean="0"/>
              <a:t>14</a:t>
            </a:fld>
            <a:endParaRPr lang="de-DE" dirty="0"/>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05E409B3-3BC6-F407-577A-F41A5D88660D}"/>
                  </a:ext>
                </a:extLst>
              </p:cNvPr>
              <p:cNvSpPr txBox="1"/>
              <p:nvPr/>
            </p:nvSpPr>
            <p:spPr>
              <a:xfrm>
                <a:off x="5695197" y="327641"/>
                <a:ext cx="1707199" cy="553998"/>
              </a:xfrm>
              <a:prstGeom prst="rect">
                <a:avLst/>
              </a:prstGeom>
              <a:noFill/>
            </p:spPr>
            <p:txBody>
              <a:bodyPr wrap="none" lIns="0" tIns="0" rIns="0" bIns="0" rtlCol="0">
                <a:spAutoFit/>
              </a:bodyPr>
              <a:lstStyle/>
              <a:p>
                <a14:m>
                  <m:oMath xmlns:m="http://schemas.openxmlformats.org/officeDocument/2006/math">
                    <m:r>
                      <a:rPr lang="de-DE" b="0" i="1" smtClean="0">
                        <a:solidFill>
                          <a:srgbClr val="002060"/>
                        </a:solidFill>
                        <a:latin typeface="Cambria Math" panose="02040503050406030204" pitchFamily="18" charset="0"/>
                      </a:rPr>
                      <m:t>𝑍</m:t>
                    </m:r>
                    <m:r>
                      <a:rPr lang="de-DE" b="0" i="1" baseline="-25000" smtClean="0">
                        <a:solidFill>
                          <a:srgbClr val="002060"/>
                        </a:solidFill>
                        <a:latin typeface="Cambria Math" panose="02040503050406030204" pitchFamily="18" charset="0"/>
                      </a:rPr>
                      <m:t>1</m:t>
                    </m:r>
                    <m:r>
                      <a:rPr lang="de-DE" b="0" i="1" smtClean="0">
                        <a:solidFill>
                          <a:srgbClr val="002060"/>
                        </a:solidFill>
                        <a:latin typeface="Cambria Math" panose="02040503050406030204" pitchFamily="18" charset="0"/>
                      </a:rPr>
                      <m:t>=40 </m:t>
                    </m:r>
                    <m:r>
                      <a:rPr lang="el-GR" i="1">
                        <a:solidFill>
                          <a:srgbClr val="002060"/>
                        </a:solidFill>
                        <a:latin typeface="Cambria Math" panose="02040503050406030204" pitchFamily="18" charset="0"/>
                      </a:rPr>
                      <m:t>Ω</m:t>
                    </m:r>
                  </m:oMath>
                </a14:m>
                <a:r>
                  <a:rPr lang="de-DE" b="0" dirty="0">
                    <a:solidFill>
                      <a:srgbClr val="002060"/>
                    </a:solidFill>
                  </a:rPr>
                  <a:t>+ j20 </a:t>
                </a:r>
                <a14:m>
                  <m:oMath xmlns:m="http://schemas.openxmlformats.org/officeDocument/2006/math">
                    <m:r>
                      <a:rPr lang="el-GR" i="1">
                        <a:solidFill>
                          <a:srgbClr val="002060"/>
                        </a:solidFill>
                        <a:latin typeface="Cambria Math" panose="02040503050406030204" pitchFamily="18" charset="0"/>
                      </a:rPr>
                      <m:t>Ω</m:t>
                    </m:r>
                  </m:oMath>
                </a14:m>
                <a:r>
                  <a:rPr lang="de-DE" b="0" dirty="0">
                    <a:solidFill>
                      <a:srgbClr val="002060"/>
                    </a:solidFill>
                  </a:rPr>
                  <a:t> </a:t>
                </a:r>
              </a:p>
              <a:p>
                <a:endParaRPr lang="de-DE" b="0" dirty="0">
                  <a:solidFill>
                    <a:srgbClr val="002060"/>
                  </a:solidFill>
                </a:endParaRPr>
              </a:p>
            </p:txBody>
          </p:sp>
        </mc:Choice>
        <mc:Fallback xmlns="">
          <p:sp>
            <p:nvSpPr>
              <p:cNvPr id="3" name="Textfeld 2">
                <a:extLst>
                  <a:ext uri="{FF2B5EF4-FFF2-40B4-BE49-F238E27FC236}">
                    <a16:creationId xmlns:a16="http://schemas.microsoft.com/office/drawing/2014/main" id="{05E409B3-3BC6-F407-577A-F41A5D88660D}"/>
                  </a:ext>
                </a:extLst>
              </p:cNvPr>
              <p:cNvSpPr txBox="1">
                <a:spLocks noRot="1" noChangeAspect="1" noMove="1" noResize="1" noEditPoints="1" noAdjustHandles="1" noChangeArrowheads="1" noChangeShapeType="1" noTextEdit="1"/>
              </p:cNvSpPr>
              <p:nvPr/>
            </p:nvSpPr>
            <p:spPr>
              <a:xfrm>
                <a:off x="5695197" y="327641"/>
                <a:ext cx="1707199" cy="553998"/>
              </a:xfrm>
              <a:prstGeom prst="rect">
                <a:avLst/>
              </a:prstGeom>
              <a:blipFill>
                <a:blip r:embed="rId4"/>
                <a:stretch>
                  <a:fillRect l="-4643" t="-14286" r="-107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851B56D7-890B-A151-2E12-9955D3F73469}"/>
                  </a:ext>
                </a:extLst>
              </p:cNvPr>
              <p:cNvSpPr txBox="1"/>
              <p:nvPr/>
            </p:nvSpPr>
            <p:spPr>
              <a:xfrm>
                <a:off x="5695197" y="4188834"/>
                <a:ext cx="17609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solidFill>
                            <a:srgbClr val="002060"/>
                          </a:solidFill>
                          <a:latin typeface="Cambria Math" panose="02040503050406030204" pitchFamily="18" charset="0"/>
                        </a:rPr>
                        <m:t>Z</m:t>
                      </m:r>
                      <m:r>
                        <a:rPr lang="de-DE" b="0" i="0" baseline="-25000" smtClean="0">
                          <a:solidFill>
                            <a:srgbClr val="002060"/>
                          </a:solidFill>
                          <a:latin typeface="Cambria Math" panose="02040503050406030204" pitchFamily="18" charset="0"/>
                        </a:rPr>
                        <m:t>2</m:t>
                      </m:r>
                      <m:r>
                        <a:rPr lang="de-DE" b="0" i="0" smtClean="0">
                          <a:solidFill>
                            <a:srgbClr val="002060"/>
                          </a:solidFill>
                          <a:latin typeface="Cambria Math" panose="02040503050406030204" pitchFamily="18" charset="0"/>
                        </a:rPr>
                        <m:t>=</m:t>
                      </m:r>
                      <m:d>
                        <m:dPr>
                          <m:ctrlPr>
                            <a:rPr lang="de-DE" b="0" i="1" smtClean="0">
                              <a:solidFill>
                                <a:srgbClr val="002060"/>
                              </a:solidFill>
                              <a:latin typeface="Cambria Math" panose="02040503050406030204" pitchFamily="18" charset="0"/>
                            </a:rPr>
                          </m:ctrlPr>
                        </m:dPr>
                        <m:e>
                          <m:r>
                            <a:rPr lang="de-DE" b="0" i="0" smtClean="0">
                              <a:solidFill>
                                <a:srgbClr val="002060"/>
                              </a:solidFill>
                              <a:latin typeface="Cambria Math" panose="02040503050406030204" pitchFamily="18" charset="0"/>
                            </a:rPr>
                            <m:t>10−</m:t>
                          </m:r>
                          <m:r>
                            <m:rPr>
                              <m:sty m:val="p"/>
                            </m:rPr>
                            <a:rPr lang="de-DE" b="0" i="0" smtClean="0">
                              <a:solidFill>
                                <a:srgbClr val="002060"/>
                              </a:solidFill>
                              <a:latin typeface="Cambria Math" panose="02040503050406030204" pitchFamily="18" charset="0"/>
                            </a:rPr>
                            <m:t>j</m:t>
                          </m:r>
                          <m:r>
                            <a:rPr lang="de-DE" b="0" i="0" smtClean="0">
                              <a:solidFill>
                                <a:srgbClr val="002060"/>
                              </a:solidFill>
                              <a:latin typeface="Cambria Math" panose="02040503050406030204" pitchFamily="18" charset="0"/>
                            </a:rPr>
                            <m:t>10</m:t>
                          </m:r>
                        </m:e>
                      </m:d>
                      <m:r>
                        <a:rPr lang="el-GR" b="0" i="0" smtClean="0">
                          <a:solidFill>
                            <a:srgbClr val="002060"/>
                          </a:solidFill>
                          <a:latin typeface="Cambria Math" panose="02040503050406030204" pitchFamily="18" charset="0"/>
                        </a:rPr>
                        <m:t>Ω</m:t>
                      </m:r>
                    </m:oMath>
                  </m:oMathPara>
                </a14:m>
                <a:endParaRPr lang="de-DE" dirty="0">
                  <a:solidFill>
                    <a:srgbClr val="002060"/>
                  </a:solidFill>
                </a:endParaRPr>
              </a:p>
            </p:txBody>
          </p:sp>
        </mc:Choice>
        <mc:Fallback xmlns="">
          <p:sp>
            <p:nvSpPr>
              <p:cNvPr id="5" name="Textfeld 4">
                <a:extLst>
                  <a:ext uri="{FF2B5EF4-FFF2-40B4-BE49-F238E27FC236}">
                    <a16:creationId xmlns:a16="http://schemas.microsoft.com/office/drawing/2014/main" id="{851B56D7-890B-A151-2E12-9955D3F73469}"/>
                  </a:ext>
                </a:extLst>
              </p:cNvPr>
              <p:cNvSpPr txBox="1">
                <a:spLocks noRot="1" noChangeAspect="1" noMove="1" noResize="1" noEditPoints="1" noAdjustHandles="1" noChangeArrowheads="1" noChangeShapeType="1" noTextEdit="1"/>
              </p:cNvSpPr>
              <p:nvPr/>
            </p:nvSpPr>
            <p:spPr>
              <a:xfrm>
                <a:off x="5695197" y="4188834"/>
                <a:ext cx="1760931" cy="276999"/>
              </a:xfrm>
              <a:prstGeom prst="rect">
                <a:avLst/>
              </a:prstGeom>
              <a:blipFill>
                <a:blip r:embed="rId5"/>
                <a:stretch>
                  <a:fillRect l="-2422" r="-3114" b="-32609"/>
                </a:stretch>
              </a:blipFill>
            </p:spPr>
            <p:txBody>
              <a:bodyPr/>
              <a:lstStyle/>
              <a:p>
                <a:r>
                  <a:rPr lang="de-DE">
                    <a:noFill/>
                  </a:rPr>
                  <a:t> </a:t>
                </a:r>
              </a:p>
            </p:txBody>
          </p:sp>
        </mc:Fallback>
      </mc:AlternateContent>
      <p:sp>
        <p:nvSpPr>
          <p:cNvPr id="7" name="Textfeld 6">
            <a:extLst>
              <a:ext uri="{FF2B5EF4-FFF2-40B4-BE49-F238E27FC236}">
                <a16:creationId xmlns:a16="http://schemas.microsoft.com/office/drawing/2014/main" id="{4F2A8F38-905D-CEFA-10A6-B23451EC1582}"/>
              </a:ext>
            </a:extLst>
          </p:cNvPr>
          <p:cNvSpPr txBox="1"/>
          <p:nvPr/>
        </p:nvSpPr>
        <p:spPr>
          <a:xfrm>
            <a:off x="5611545" y="814018"/>
            <a:ext cx="3252034" cy="369332"/>
          </a:xfrm>
          <a:prstGeom prst="rect">
            <a:avLst/>
          </a:prstGeom>
          <a:noFill/>
        </p:spPr>
        <p:txBody>
          <a:bodyPr wrap="square">
            <a:spAutoFit/>
          </a:bodyPr>
          <a:lstStyle/>
          <a:p>
            <a:r>
              <a:rPr lang="de-DE" dirty="0">
                <a:solidFill>
                  <a:srgbClr val="002060"/>
                </a:solidFill>
              </a:rPr>
              <a:t>normieren (geteilt durch </a:t>
            </a:r>
            <a:r>
              <a:rPr lang="de-DE" dirty="0">
                <a:solidFill>
                  <a:srgbClr val="002060"/>
                </a:solidFill>
                <a:latin typeface="Cambria Math" panose="02040503050406030204" pitchFamily="18" charset="0"/>
                <a:ea typeface="Cambria Math" panose="02040503050406030204" pitchFamily="18" charset="0"/>
              </a:rPr>
              <a:t>50 </a:t>
            </a:r>
            <a:r>
              <a:rPr lang="el-GR" dirty="0">
                <a:solidFill>
                  <a:srgbClr val="002060"/>
                </a:solidFill>
                <a:latin typeface="Cambria Math" panose="02040503050406030204" pitchFamily="18" charset="0"/>
                <a:ea typeface="Cambria Math" panose="02040503050406030204" pitchFamily="18" charset="0"/>
              </a:rPr>
              <a:t>Ω</a:t>
            </a:r>
            <a:r>
              <a:rPr lang="de-DE" dirty="0">
                <a:solidFill>
                  <a:srgbClr val="002060"/>
                </a:solidFill>
                <a:latin typeface="Cambria Math" panose="02040503050406030204" pitchFamily="18" charset="0"/>
                <a:ea typeface="Cambria Math" panose="02040503050406030204" pitchFamily="18" charset="0"/>
              </a:rPr>
              <a:t>):</a:t>
            </a:r>
            <a:endParaRPr lang="de-DE" dirty="0">
              <a:solidFill>
                <a:srgbClr val="002060"/>
              </a:solidFill>
            </a:endParaRP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0CB355D7-0153-21B1-8C49-7E1345247FEF}"/>
                  </a:ext>
                </a:extLst>
              </p:cNvPr>
              <p:cNvSpPr txBox="1"/>
              <p:nvPr/>
            </p:nvSpPr>
            <p:spPr>
              <a:xfrm>
                <a:off x="5695197" y="2066203"/>
                <a:ext cx="1747273" cy="276999"/>
              </a:xfrm>
              <a:prstGeom prst="rect">
                <a:avLst/>
              </a:prstGeom>
              <a:noFill/>
            </p:spPr>
            <p:txBody>
              <a:bodyPr wrap="square" lIns="0" tIns="0" rIns="0" bIns="0" rtlCol="0">
                <a:spAutoFit/>
              </a:bodyPr>
              <a:lstStyle/>
              <a:p>
                <a:r>
                  <a:rPr lang="de-DE" dirty="0">
                    <a:solidFill>
                      <a:srgbClr val="002060"/>
                    </a:solidFill>
                    <a:latin typeface="Cambria Math" panose="02040503050406030204" pitchFamily="18" charset="0"/>
                  </a:rPr>
                  <a:t>Z</a:t>
                </a:r>
                <a14:m>
                  <m:oMath xmlns:m="http://schemas.openxmlformats.org/officeDocument/2006/math">
                    <m:r>
                      <a:rPr lang="de-DE" b="0" i="1" smtClean="0">
                        <a:solidFill>
                          <a:srgbClr val="002060"/>
                        </a:solidFill>
                        <a:latin typeface="Cambria Math" panose="02040503050406030204" pitchFamily="18" charset="0"/>
                      </a:rPr>
                      <m:t> </m:t>
                    </m:r>
                    <m:r>
                      <a:rPr lang="de-DE" b="0" i="1" baseline="-25000" smtClean="0">
                        <a:solidFill>
                          <a:srgbClr val="002060"/>
                        </a:solidFill>
                        <a:latin typeface="Cambria Math" panose="02040503050406030204" pitchFamily="18" charset="0"/>
                      </a:rPr>
                      <m:t>1</m:t>
                    </m:r>
                    <m:r>
                      <a:rPr lang="de-DE" i="1">
                        <a:solidFill>
                          <a:srgbClr val="002060"/>
                        </a:solidFill>
                        <a:latin typeface="Cambria Math" panose="02040503050406030204" pitchFamily="18" charset="0"/>
                      </a:rPr>
                      <m:t>=</m:t>
                    </m:r>
                    <m:r>
                      <a:rPr lang="de-DE" b="0" i="1" smtClean="0">
                        <a:solidFill>
                          <a:srgbClr val="002060"/>
                        </a:solidFill>
                        <a:latin typeface="Cambria Math" panose="02040503050406030204" pitchFamily="18" charset="0"/>
                      </a:rPr>
                      <m:t>0,8+</m:t>
                    </m:r>
                    <m:r>
                      <a:rPr lang="de-DE" b="0" i="1" smtClean="0">
                        <a:solidFill>
                          <a:srgbClr val="002060"/>
                        </a:solidFill>
                        <a:latin typeface="Cambria Math" panose="02040503050406030204" pitchFamily="18" charset="0"/>
                      </a:rPr>
                      <m:t>𝑗</m:t>
                    </m:r>
                    <m:r>
                      <a:rPr lang="de-DE" b="0" i="1" smtClean="0">
                        <a:solidFill>
                          <a:srgbClr val="002060"/>
                        </a:solidFill>
                        <a:latin typeface="Cambria Math" panose="02040503050406030204" pitchFamily="18" charset="0"/>
                      </a:rPr>
                      <m:t>0,4</m:t>
                    </m:r>
                  </m:oMath>
                </a14:m>
                <a:endParaRPr lang="de-DE" i="1" dirty="0">
                  <a:solidFill>
                    <a:srgbClr val="002060"/>
                  </a:solidFill>
                  <a:latin typeface="Cambria Math" panose="02040503050406030204" pitchFamily="18" charset="0"/>
                </a:endParaRPr>
              </a:p>
            </p:txBody>
          </p:sp>
        </mc:Choice>
        <mc:Fallback xmlns="">
          <p:sp>
            <p:nvSpPr>
              <p:cNvPr id="8" name="Textfeld 7">
                <a:extLst>
                  <a:ext uri="{FF2B5EF4-FFF2-40B4-BE49-F238E27FC236}">
                    <a16:creationId xmlns:a16="http://schemas.microsoft.com/office/drawing/2014/main" id="{0CB355D7-0153-21B1-8C49-7E1345247FEF}"/>
                  </a:ext>
                </a:extLst>
              </p:cNvPr>
              <p:cNvSpPr txBox="1">
                <a:spLocks noRot="1" noChangeAspect="1" noMove="1" noResize="1" noEditPoints="1" noAdjustHandles="1" noChangeArrowheads="1" noChangeShapeType="1" noTextEdit="1"/>
              </p:cNvSpPr>
              <p:nvPr/>
            </p:nvSpPr>
            <p:spPr>
              <a:xfrm>
                <a:off x="5695197" y="2066203"/>
                <a:ext cx="1747273" cy="276999"/>
              </a:xfrm>
              <a:prstGeom prst="rect">
                <a:avLst/>
              </a:prstGeom>
              <a:blipFill>
                <a:blip r:embed="rId7"/>
                <a:stretch>
                  <a:fillRect l="-8014" t="-31111" b="-48889"/>
                </a:stretch>
              </a:blipFill>
            </p:spPr>
            <p:txBody>
              <a:bodyPr/>
              <a:lstStyle/>
              <a:p>
                <a:r>
                  <a:rPr lang="de-DE">
                    <a:noFill/>
                  </a:rPr>
                  <a:t> </a:t>
                </a:r>
              </a:p>
            </p:txBody>
          </p:sp>
        </mc:Fallback>
      </mc:AlternateContent>
      <p:sp>
        <p:nvSpPr>
          <p:cNvPr id="9" name="Ellipse 8">
            <a:extLst>
              <a:ext uri="{FF2B5EF4-FFF2-40B4-BE49-F238E27FC236}">
                <a16:creationId xmlns:a16="http://schemas.microsoft.com/office/drawing/2014/main" id="{EF429C5D-7358-8B3F-9403-BB5248D0AC78}"/>
              </a:ext>
            </a:extLst>
          </p:cNvPr>
          <p:cNvSpPr/>
          <p:nvPr/>
        </p:nvSpPr>
        <p:spPr>
          <a:xfrm>
            <a:off x="2834070" y="3151578"/>
            <a:ext cx="133162" cy="133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mit Pfeil 10">
            <a:extLst>
              <a:ext uri="{FF2B5EF4-FFF2-40B4-BE49-F238E27FC236}">
                <a16:creationId xmlns:a16="http://schemas.microsoft.com/office/drawing/2014/main" id="{5CE080C0-1297-17D9-AFDD-1F3634726338}"/>
              </a:ext>
            </a:extLst>
          </p:cNvPr>
          <p:cNvCxnSpPr>
            <a:cxnSpLocks/>
          </p:cNvCxnSpPr>
          <p:nvPr/>
        </p:nvCxnSpPr>
        <p:spPr>
          <a:xfrm flipH="1">
            <a:off x="2967232" y="2315242"/>
            <a:ext cx="2614302" cy="858964"/>
          </a:xfrm>
          <a:prstGeom prst="straightConnector1">
            <a:avLst/>
          </a:prstGeom>
          <a:ln w="22225">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B96E363A-6C19-BC5B-01EC-3C4CD093E548}"/>
              </a:ext>
            </a:extLst>
          </p:cNvPr>
          <p:cNvSpPr txBox="1"/>
          <p:nvPr/>
        </p:nvSpPr>
        <p:spPr>
          <a:xfrm>
            <a:off x="5654101" y="4611278"/>
            <a:ext cx="3335787" cy="369332"/>
          </a:xfrm>
          <a:prstGeom prst="rect">
            <a:avLst/>
          </a:prstGeom>
          <a:noFill/>
        </p:spPr>
        <p:txBody>
          <a:bodyPr wrap="square">
            <a:spAutoFit/>
          </a:bodyPr>
          <a:lstStyle/>
          <a:p>
            <a:r>
              <a:rPr lang="de-DE" dirty="0">
                <a:solidFill>
                  <a:srgbClr val="002060"/>
                </a:solidFill>
              </a:rPr>
              <a:t>normieren:</a:t>
            </a: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21B9A56A-5D5F-372B-7467-A6F751E8D32A}"/>
                  </a:ext>
                </a:extLst>
              </p:cNvPr>
              <p:cNvSpPr txBox="1"/>
              <p:nvPr/>
            </p:nvSpPr>
            <p:spPr>
              <a:xfrm>
                <a:off x="5695197" y="5778698"/>
                <a:ext cx="2809531" cy="276999"/>
              </a:xfrm>
              <a:prstGeom prst="rect">
                <a:avLst/>
              </a:prstGeom>
              <a:noFill/>
            </p:spPr>
            <p:txBody>
              <a:bodyPr wrap="square" lIns="0" tIns="0" rIns="0" bIns="0" rtlCol="0">
                <a:spAutoFit/>
              </a:bodyPr>
              <a:lstStyle/>
              <a:p>
                <a:r>
                  <a:rPr lang="de-DE" dirty="0">
                    <a:solidFill>
                      <a:srgbClr val="002060"/>
                    </a:solidFill>
                    <a:latin typeface="Cambria Math" panose="02040503050406030204" pitchFamily="18" charset="0"/>
                  </a:rPr>
                  <a:t>Z</a:t>
                </a:r>
                <a:r>
                  <a:rPr lang="de-DE" baseline="-25000" dirty="0">
                    <a:solidFill>
                      <a:srgbClr val="002060"/>
                    </a:solidFill>
                    <a:latin typeface="Cambria Math" panose="02040503050406030204" pitchFamily="18" charset="0"/>
                  </a:rPr>
                  <a:t>2</a:t>
                </a:r>
                <a:r>
                  <a:rPr lang="de-DE" dirty="0">
                    <a:solidFill>
                      <a:srgbClr val="002060"/>
                    </a:solidFill>
                    <a:latin typeface="Cambria Math" panose="02040503050406030204" pitchFamily="18" charset="0"/>
                  </a:rPr>
                  <a:t> </a:t>
                </a:r>
                <a14:m>
                  <m:oMath xmlns:m="http://schemas.openxmlformats.org/officeDocument/2006/math">
                    <m:r>
                      <a:rPr lang="de-DE" b="0" i="0">
                        <a:solidFill>
                          <a:srgbClr val="002060"/>
                        </a:solidFill>
                        <a:latin typeface="Cambria Math" panose="02040503050406030204" pitchFamily="18" charset="0"/>
                      </a:rPr>
                      <m:t>=</m:t>
                    </m:r>
                  </m:oMath>
                </a14:m>
                <a:r>
                  <a:rPr lang="de-DE" dirty="0">
                    <a:solidFill>
                      <a:srgbClr val="002060"/>
                    </a:solidFill>
                    <a:latin typeface="Cambria Math" panose="02040503050406030204" pitchFamily="18" charset="0"/>
                  </a:rPr>
                  <a:t> 0,2</a:t>
                </a:r>
                <a:r>
                  <a:rPr lang="de-DE" dirty="0">
                    <a:solidFill>
                      <a:srgbClr val="002060"/>
                    </a:solidFill>
                  </a:rPr>
                  <a:t> </a:t>
                </a:r>
                <a14:m>
                  <m:oMath xmlns:m="http://schemas.openxmlformats.org/officeDocument/2006/math">
                    <m:r>
                      <a:rPr lang="de-DE" b="0" i="0">
                        <a:solidFill>
                          <a:srgbClr val="002060"/>
                        </a:solidFill>
                        <a:latin typeface="Cambria Math" panose="02040503050406030204" pitchFamily="18" charset="0"/>
                      </a:rPr>
                      <m:t>− </m:t>
                    </m:r>
                  </m:oMath>
                </a14:m>
                <a:r>
                  <a:rPr lang="de-DE" dirty="0">
                    <a:solidFill>
                      <a:srgbClr val="002060"/>
                    </a:solidFill>
                    <a:latin typeface="Cambria Math" panose="02040503050406030204" pitchFamily="18" charset="0"/>
                  </a:rPr>
                  <a:t>j0,2</a:t>
                </a:r>
              </a:p>
            </p:txBody>
          </p:sp>
        </mc:Choice>
        <mc:Fallback xmlns="">
          <p:sp>
            <p:nvSpPr>
              <p:cNvPr id="14" name="Textfeld 13">
                <a:extLst>
                  <a:ext uri="{FF2B5EF4-FFF2-40B4-BE49-F238E27FC236}">
                    <a16:creationId xmlns:a16="http://schemas.microsoft.com/office/drawing/2014/main" id="{21B9A56A-5D5F-372B-7467-A6F751E8D32A}"/>
                  </a:ext>
                </a:extLst>
              </p:cNvPr>
              <p:cNvSpPr txBox="1">
                <a:spLocks noRot="1" noChangeAspect="1" noMove="1" noResize="1" noEditPoints="1" noAdjustHandles="1" noChangeArrowheads="1" noChangeShapeType="1" noTextEdit="1"/>
              </p:cNvSpPr>
              <p:nvPr/>
            </p:nvSpPr>
            <p:spPr>
              <a:xfrm>
                <a:off x="5695197" y="5778698"/>
                <a:ext cx="2809531" cy="276999"/>
              </a:xfrm>
              <a:prstGeom prst="rect">
                <a:avLst/>
              </a:prstGeom>
              <a:blipFill>
                <a:blip r:embed="rId9"/>
                <a:stretch>
                  <a:fillRect l="-4989" t="-33333" b="-46667"/>
                </a:stretch>
              </a:blipFill>
            </p:spPr>
            <p:txBody>
              <a:bodyPr/>
              <a:lstStyle/>
              <a:p>
                <a:r>
                  <a:rPr lang="de-DE">
                    <a:noFill/>
                  </a:rPr>
                  <a:t> </a:t>
                </a:r>
              </a:p>
            </p:txBody>
          </p:sp>
        </mc:Fallback>
      </mc:AlternateContent>
      <p:cxnSp>
        <p:nvCxnSpPr>
          <p:cNvPr id="17" name="Gerade Verbindung mit Pfeil 16">
            <a:extLst>
              <a:ext uri="{FF2B5EF4-FFF2-40B4-BE49-F238E27FC236}">
                <a16:creationId xmlns:a16="http://schemas.microsoft.com/office/drawing/2014/main" id="{382D70BF-7C8C-4DCE-5D43-D8779B00A8E4}"/>
              </a:ext>
            </a:extLst>
          </p:cNvPr>
          <p:cNvCxnSpPr>
            <a:cxnSpLocks/>
          </p:cNvCxnSpPr>
          <p:nvPr/>
        </p:nvCxnSpPr>
        <p:spPr>
          <a:xfrm flipH="1" flipV="1">
            <a:off x="1619655" y="4506158"/>
            <a:ext cx="3961879" cy="1415248"/>
          </a:xfrm>
          <a:prstGeom prst="straightConnector1">
            <a:avLst/>
          </a:prstGeom>
          <a:ln w="22225">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04308056-3929-AC66-6B26-3E5129CABE3B}"/>
              </a:ext>
            </a:extLst>
          </p:cNvPr>
          <p:cNvSpPr/>
          <p:nvPr/>
        </p:nvSpPr>
        <p:spPr>
          <a:xfrm>
            <a:off x="1411905" y="4372996"/>
            <a:ext cx="133162" cy="133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6" name="Textfeld 25">
                <a:extLst>
                  <a:ext uri="{FF2B5EF4-FFF2-40B4-BE49-F238E27FC236}">
                    <a16:creationId xmlns:a16="http://schemas.microsoft.com/office/drawing/2014/main" id="{002DB8D5-6041-A695-A4C8-46722B38DA4D}"/>
                  </a:ext>
                </a:extLst>
              </p:cNvPr>
              <p:cNvSpPr txBox="1"/>
              <p:nvPr/>
            </p:nvSpPr>
            <p:spPr>
              <a:xfrm>
                <a:off x="5655073" y="6105606"/>
                <a:ext cx="18642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solidFill>
                            <a:srgbClr val="002060"/>
                          </a:solidFill>
                          <a:latin typeface="Cambria Math" panose="02040503050406030204" pitchFamily="18" charset="0"/>
                        </a:rPr>
                        <m:t>Z</m:t>
                      </m:r>
                      <m:r>
                        <a:rPr lang="de-DE" b="0" i="0" baseline="-25000" smtClean="0">
                          <a:solidFill>
                            <a:srgbClr val="002060"/>
                          </a:solidFill>
                          <a:latin typeface="Cambria Math" panose="02040503050406030204" pitchFamily="18" charset="0"/>
                        </a:rPr>
                        <m:t>1</m:t>
                      </m:r>
                      <m:r>
                        <a:rPr lang="de-DE" i="0" smtClean="0">
                          <a:solidFill>
                            <a:srgbClr val="002060"/>
                          </a:solidFill>
                          <a:latin typeface="Cambria Math" panose="02040503050406030204" pitchFamily="18" charset="0"/>
                        </a:rPr>
                        <m:t>+</m:t>
                      </m:r>
                      <m:r>
                        <m:rPr>
                          <m:sty m:val="p"/>
                        </m:rPr>
                        <a:rPr lang="de-DE" b="0" i="0" smtClean="0">
                          <a:solidFill>
                            <a:srgbClr val="002060"/>
                          </a:solidFill>
                          <a:latin typeface="Cambria Math" panose="02040503050406030204" pitchFamily="18" charset="0"/>
                        </a:rPr>
                        <m:t>Z</m:t>
                      </m:r>
                      <m:r>
                        <a:rPr lang="de-DE" b="0" i="0" baseline="-25000" smtClean="0">
                          <a:solidFill>
                            <a:srgbClr val="002060"/>
                          </a:solidFill>
                          <a:latin typeface="Cambria Math" panose="02040503050406030204" pitchFamily="18" charset="0"/>
                        </a:rPr>
                        <m:t>2</m:t>
                      </m:r>
                      <m:r>
                        <a:rPr lang="de-DE" i="0" smtClean="0">
                          <a:solidFill>
                            <a:srgbClr val="002060"/>
                          </a:solidFill>
                          <a:latin typeface="Cambria Math" panose="02040503050406030204" pitchFamily="18" charset="0"/>
                        </a:rPr>
                        <m:t>=1+</m:t>
                      </m:r>
                      <m:r>
                        <m:rPr>
                          <m:sty m:val="p"/>
                        </m:rPr>
                        <a:rPr lang="de-DE" i="0" smtClean="0">
                          <a:solidFill>
                            <a:srgbClr val="002060"/>
                          </a:solidFill>
                          <a:latin typeface="Cambria Math" panose="02040503050406030204" pitchFamily="18" charset="0"/>
                        </a:rPr>
                        <m:t>j</m:t>
                      </m:r>
                      <m:r>
                        <a:rPr lang="de-DE" b="0" i="0" smtClean="0">
                          <a:solidFill>
                            <a:srgbClr val="002060"/>
                          </a:solidFill>
                          <a:latin typeface="Cambria Math" panose="02040503050406030204" pitchFamily="18" charset="0"/>
                        </a:rPr>
                        <m:t>0,</m:t>
                      </m:r>
                      <m:r>
                        <a:rPr lang="de-DE" i="0" smtClean="0">
                          <a:solidFill>
                            <a:srgbClr val="002060"/>
                          </a:solidFill>
                          <a:latin typeface="Cambria Math" panose="02040503050406030204" pitchFamily="18" charset="0"/>
                        </a:rPr>
                        <m:t>2</m:t>
                      </m:r>
                    </m:oMath>
                  </m:oMathPara>
                </a14:m>
                <a:endParaRPr lang="de-DE" dirty="0">
                  <a:solidFill>
                    <a:srgbClr val="002060"/>
                  </a:solidFill>
                </a:endParaRPr>
              </a:p>
            </p:txBody>
          </p:sp>
        </mc:Choice>
        <mc:Fallback xmlns="">
          <p:sp>
            <p:nvSpPr>
              <p:cNvPr id="26" name="Textfeld 25">
                <a:extLst>
                  <a:ext uri="{FF2B5EF4-FFF2-40B4-BE49-F238E27FC236}">
                    <a16:creationId xmlns:a16="http://schemas.microsoft.com/office/drawing/2014/main" id="{002DB8D5-6041-A695-A4C8-46722B38DA4D}"/>
                  </a:ext>
                </a:extLst>
              </p:cNvPr>
              <p:cNvSpPr txBox="1">
                <a:spLocks noRot="1" noChangeAspect="1" noMove="1" noResize="1" noEditPoints="1" noAdjustHandles="1" noChangeArrowheads="1" noChangeShapeType="1" noTextEdit="1"/>
              </p:cNvSpPr>
              <p:nvPr/>
            </p:nvSpPr>
            <p:spPr>
              <a:xfrm>
                <a:off x="5655073" y="6105606"/>
                <a:ext cx="1864292" cy="276999"/>
              </a:xfrm>
              <a:prstGeom prst="rect">
                <a:avLst/>
              </a:prstGeom>
              <a:blipFill>
                <a:blip r:embed="rId10"/>
                <a:stretch>
                  <a:fillRect l="-1311" r="-1639" b="-33333"/>
                </a:stretch>
              </a:blipFill>
            </p:spPr>
            <p:txBody>
              <a:bodyPr/>
              <a:lstStyle/>
              <a:p>
                <a:r>
                  <a:rPr lang="de-DE">
                    <a:noFill/>
                  </a:rPr>
                  <a:t> </a:t>
                </a:r>
              </a:p>
            </p:txBody>
          </p:sp>
        </mc:Fallback>
      </mc:AlternateContent>
      <p:sp>
        <p:nvSpPr>
          <p:cNvPr id="27" name="Ellipse 26">
            <a:extLst>
              <a:ext uri="{FF2B5EF4-FFF2-40B4-BE49-F238E27FC236}">
                <a16:creationId xmlns:a16="http://schemas.microsoft.com/office/drawing/2014/main" id="{BD13561B-4E08-44B9-E930-FA8623E949A2}"/>
              </a:ext>
            </a:extLst>
          </p:cNvPr>
          <p:cNvSpPr/>
          <p:nvPr/>
        </p:nvSpPr>
        <p:spPr>
          <a:xfrm>
            <a:off x="2999462" y="3448587"/>
            <a:ext cx="133162" cy="133162"/>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Bogen 27">
            <a:extLst>
              <a:ext uri="{FF2B5EF4-FFF2-40B4-BE49-F238E27FC236}">
                <a16:creationId xmlns:a16="http://schemas.microsoft.com/office/drawing/2014/main" id="{4442128F-91F4-37C6-A64A-8A02D5D84EE9}"/>
              </a:ext>
            </a:extLst>
          </p:cNvPr>
          <p:cNvSpPr/>
          <p:nvPr/>
        </p:nvSpPr>
        <p:spPr>
          <a:xfrm>
            <a:off x="3049001" y="2520290"/>
            <a:ext cx="2514320" cy="2514320"/>
          </a:xfrm>
          <a:prstGeom prst="arc">
            <a:avLst>
              <a:gd name="adj1" fmla="val 11677140"/>
              <a:gd name="adj2" fmla="val 120570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9" name="Bogen 28">
            <a:extLst>
              <a:ext uri="{FF2B5EF4-FFF2-40B4-BE49-F238E27FC236}">
                <a16:creationId xmlns:a16="http://schemas.microsoft.com/office/drawing/2014/main" id="{B5B73B93-7E3B-0A3D-FB38-00D6CCD93D99}"/>
              </a:ext>
            </a:extLst>
          </p:cNvPr>
          <p:cNvSpPr/>
          <p:nvPr/>
        </p:nvSpPr>
        <p:spPr>
          <a:xfrm>
            <a:off x="-1238472" y="-9803448"/>
            <a:ext cx="13565183" cy="13565183"/>
          </a:xfrm>
          <a:prstGeom prst="arc">
            <a:avLst>
              <a:gd name="adj1" fmla="val 6783632"/>
              <a:gd name="adj2" fmla="val 800487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1" name="Bogen 30">
            <a:extLst>
              <a:ext uri="{FF2B5EF4-FFF2-40B4-BE49-F238E27FC236}">
                <a16:creationId xmlns:a16="http://schemas.microsoft.com/office/drawing/2014/main" id="{9CB43484-28DD-D0AF-E730-CF91B83D701C}"/>
              </a:ext>
            </a:extLst>
          </p:cNvPr>
          <p:cNvSpPr/>
          <p:nvPr/>
        </p:nvSpPr>
        <p:spPr>
          <a:xfrm>
            <a:off x="3048491" y="2520290"/>
            <a:ext cx="2514320" cy="2514320"/>
          </a:xfrm>
          <a:prstGeom prst="arc">
            <a:avLst>
              <a:gd name="adj1" fmla="val 11677140"/>
              <a:gd name="adj2" fmla="val 120570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2" name="Bogen 31">
            <a:extLst>
              <a:ext uri="{FF2B5EF4-FFF2-40B4-BE49-F238E27FC236}">
                <a16:creationId xmlns:a16="http://schemas.microsoft.com/office/drawing/2014/main" id="{024941E8-64F1-95C7-6C81-063B47408A72}"/>
              </a:ext>
            </a:extLst>
          </p:cNvPr>
          <p:cNvSpPr/>
          <p:nvPr/>
        </p:nvSpPr>
        <p:spPr>
          <a:xfrm>
            <a:off x="2774527" y="2379214"/>
            <a:ext cx="2780373" cy="2780373"/>
          </a:xfrm>
          <a:prstGeom prst="arc">
            <a:avLst>
              <a:gd name="adj1" fmla="val 10855026"/>
              <a:gd name="adj2" fmla="val 12187373"/>
            </a:avLst>
          </a:prstGeom>
          <a:ln w="317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3" name="Bogen 32">
            <a:extLst>
              <a:ext uri="{FF2B5EF4-FFF2-40B4-BE49-F238E27FC236}">
                <a16:creationId xmlns:a16="http://schemas.microsoft.com/office/drawing/2014/main" id="{8DCCA34A-E2A3-D0F8-7C06-8A6A3166DFE8}"/>
              </a:ext>
            </a:extLst>
          </p:cNvPr>
          <p:cNvSpPr/>
          <p:nvPr/>
        </p:nvSpPr>
        <p:spPr>
          <a:xfrm>
            <a:off x="-1208668" y="-9793394"/>
            <a:ext cx="13565183" cy="13565183"/>
          </a:xfrm>
          <a:prstGeom prst="arc">
            <a:avLst>
              <a:gd name="adj1" fmla="val 6668071"/>
              <a:gd name="adj2" fmla="val 6795658"/>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4" name="Textfeld 33">
            <a:extLst>
              <a:ext uri="{FF2B5EF4-FFF2-40B4-BE49-F238E27FC236}">
                <a16:creationId xmlns:a16="http://schemas.microsoft.com/office/drawing/2014/main" id="{FDE5C3E3-4D92-D6F0-02A7-631FCE113AE2}"/>
              </a:ext>
            </a:extLst>
          </p:cNvPr>
          <p:cNvSpPr txBox="1"/>
          <p:nvPr/>
        </p:nvSpPr>
        <p:spPr>
          <a:xfrm>
            <a:off x="561975" y="1604400"/>
            <a:ext cx="476412" cy="369332"/>
          </a:xfrm>
          <a:prstGeom prst="rect">
            <a:avLst/>
          </a:prstGeom>
          <a:noFill/>
        </p:spPr>
        <p:txBody>
          <a:bodyPr wrap="none" rtlCol="0">
            <a:spAutoFit/>
          </a:bodyPr>
          <a:lstStyle/>
          <a:p>
            <a:r>
              <a:rPr lang="de-DE" i="1" dirty="0">
                <a:solidFill>
                  <a:srgbClr val="F69073"/>
                </a:solidFill>
              </a:rPr>
              <a:t>0,4</a:t>
            </a:r>
          </a:p>
        </p:txBody>
      </p:sp>
      <p:sp>
        <p:nvSpPr>
          <p:cNvPr id="35" name="Textfeld 34">
            <a:extLst>
              <a:ext uri="{FF2B5EF4-FFF2-40B4-BE49-F238E27FC236}">
                <a16:creationId xmlns:a16="http://schemas.microsoft.com/office/drawing/2014/main" id="{A8442389-129C-644E-AAF6-F463614D3090}"/>
              </a:ext>
            </a:extLst>
          </p:cNvPr>
          <p:cNvSpPr txBox="1"/>
          <p:nvPr/>
        </p:nvSpPr>
        <p:spPr>
          <a:xfrm>
            <a:off x="2510448" y="3721340"/>
            <a:ext cx="412292" cy="307777"/>
          </a:xfrm>
          <a:prstGeom prst="rect">
            <a:avLst/>
          </a:prstGeom>
          <a:noFill/>
        </p:spPr>
        <p:txBody>
          <a:bodyPr wrap="none" rtlCol="0">
            <a:spAutoFit/>
          </a:bodyPr>
          <a:lstStyle/>
          <a:p>
            <a:r>
              <a:rPr lang="de-DE" sz="1400" i="1" dirty="0">
                <a:solidFill>
                  <a:srgbClr val="526170"/>
                </a:solidFill>
              </a:rPr>
              <a:t>0,8</a:t>
            </a:r>
          </a:p>
        </p:txBody>
      </p:sp>
      <p:sp>
        <p:nvSpPr>
          <p:cNvPr id="36" name="Bogen 35">
            <a:extLst>
              <a:ext uri="{FF2B5EF4-FFF2-40B4-BE49-F238E27FC236}">
                <a16:creationId xmlns:a16="http://schemas.microsoft.com/office/drawing/2014/main" id="{CED14CA5-CBF9-E577-27EE-7E3C651A5F5E}"/>
              </a:ext>
            </a:extLst>
          </p:cNvPr>
          <p:cNvSpPr/>
          <p:nvPr/>
        </p:nvSpPr>
        <p:spPr>
          <a:xfrm>
            <a:off x="3044059" y="2519425"/>
            <a:ext cx="2514321" cy="2514321"/>
          </a:xfrm>
          <a:prstGeom prst="arc">
            <a:avLst>
              <a:gd name="adj1" fmla="val 11513772"/>
              <a:gd name="adj2" fmla="val 12058222"/>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BF738848-3380-CA48-C44B-9DD8C5E3A77B}"/>
                  </a:ext>
                </a:extLst>
              </p:cNvPr>
              <p:cNvSpPr txBox="1"/>
              <p:nvPr/>
            </p:nvSpPr>
            <p:spPr>
              <a:xfrm>
                <a:off x="3119455" y="3237495"/>
                <a:ext cx="949911"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de-DE" i="1" smtClean="0">
                              <a:solidFill>
                                <a:srgbClr val="002060"/>
                              </a:solidFill>
                              <a:latin typeface="Cambria Math" panose="02040503050406030204" pitchFamily="18" charset="0"/>
                            </a:rPr>
                          </m:ctrlPr>
                        </m:sSubPr>
                        <m:e>
                          <m:r>
                            <m:rPr>
                              <m:sty m:val="p"/>
                            </m:rPr>
                            <a:rPr lang="de-DE" b="0" i="0" smtClean="0">
                              <a:solidFill>
                                <a:srgbClr val="002060"/>
                              </a:solidFill>
                              <a:latin typeface="Cambria Math" panose="02040503050406030204" pitchFamily="18" charset="0"/>
                            </a:rPr>
                            <m:t>Z</m:t>
                          </m:r>
                        </m:e>
                        <m:sub>
                          <m:r>
                            <a:rPr lang="de-DE" i="0" smtClean="0">
                              <a:solidFill>
                                <a:srgbClr val="002060"/>
                              </a:solidFill>
                              <a:latin typeface="Cambria Math" panose="02040503050406030204" pitchFamily="18" charset="0"/>
                            </a:rPr>
                            <m:t>1</m:t>
                          </m:r>
                        </m:sub>
                      </m:sSub>
                      <m:r>
                        <a:rPr lang="de-DE" i="0" smtClean="0">
                          <a:solidFill>
                            <a:srgbClr val="002060"/>
                          </a:solidFill>
                          <a:latin typeface="Cambria Math" panose="02040503050406030204" pitchFamily="18" charset="0"/>
                        </a:rPr>
                        <m:t>+</m:t>
                      </m:r>
                      <m:sSub>
                        <m:sSubPr>
                          <m:ctrlPr>
                            <a:rPr lang="de-DE" i="1" smtClean="0">
                              <a:solidFill>
                                <a:srgbClr val="002060"/>
                              </a:solidFill>
                              <a:latin typeface="Cambria Math" panose="02040503050406030204" pitchFamily="18" charset="0"/>
                            </a:rPr>
                          </m:ctrlPr>
                        </m:sSubPr>
                        <m:e>
                          <m:r>
                            <m:rPr>
                              <m:sty m:val="p"/>
                            </m:rPr>
                            <a:rPr lang="de-DE" b="0" i="0" smtClean="0">
                              <a:solidFill>
                                <a:srgbClr val="002060"/>
                              </a:solidFill>
                              <a:latin typeface="Cambria Math" panose="02040503050406030204" pitchFamily="18" charset="0"/>
                            </a:rPr>
                            <m:t>Z</m:t>
                          </m:r>
                        </m:e>
                        <m:sub>
                          <m:r>
                            <a:rPr lang="de-DE" i="0" smtClean="0">
                              <a:solidFill>
                                <a:srgbClr val="002060"/>
                              </a:solidFill>
                              <a:latin typeface="Cambria Math" panose="02040503050406030204" pitchFamily="18" charset="0"/>
                            </a:rPr>
                            <m:t>2</m:t>
                          </m:r>
                        </m:sub>
                      </m:sSub>
                    </m:oMath>
                  </m:oMathPara>
                </a14:m>
                <a:endParaRPr lang="de-DE" dirty="0"/>
              </a:p>
            </p:txBody>
          </p:sp>
        </mc:Choice>
        <mc:Fallback xmlns="">
          <p:sp>
            <p:nvSpPr>
              <p:cNvPr id="6" name="Textfeld 5">
                <a:extLst>
                  <a:ext uri="{FF2B5EF4-FFF2-40B4-BE49-F238E27FC236}">
                    <a16:creationId xmlns:a16="http://schemas.microsoft.com/office/drawing/2014/main" id="{BF738848-3380-CA48-C44B-9DD8C5E3A77B}"/>
                  </a:ext>
                </a:extLst>
              </p:cNvPr>
              <p:cNvSpPr txBox="1">
                <a:spLocks noRot="1" noChangeAspect="1" noMove="1" noResize="1" noEditPoints="1" noAdjustHandles="1" noChangeArrowheads="1" noChangeShapeType="1" noTextEdit="1"/>
              </p:cNvSpPr>
              <p:nvPr/>
            </p:nvSpPr>
            <p:spPr>
              <a:xfrm>
                <a:off x="3119455" y="3237495"/>
                <a:ext cx="949911"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0B5798EC-3026-89F7-2F53-4C6D752AC7C5}"/>
                  </a:ext>
                </a:extLst>
              </p:cNvPr>
              <p:cNvSpPr txBox="1"/>
              <p:nvPr/>
            </p:nvSpPr>
            <p:spPr>
              <a:xfrm>
                <a:off x="5463415" y="1238716"/>
                <a:ext cx="2210836" cy="612796"/>
              </a:xfrm>
              <a:prstGeom prst="rect">
                <a:avLst/>
              </a:prstGeom>
              <a:noFill/>
            </p:spPr>
            <p:txBody>
              <a:bodyPr wrap="square">
                <a:spAutoFit/>
              </a:bodyPr>
              <a:lstStyle>
                <a:defPPr>
                  <a:defRPr lang="en-US"/>
                </a:defPPr>
                <a:lvl1pPr>
                  <a:defRPr>
                    <a:solidFill>
                      <a:srgbClr val="002060"/>
                    </a:solidFill>
                  </a:defRPr>
                </a:lvl1p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m:rPr>
                              <m:sty m:val="p"/>
                            </m:rPr>
                            <a:rPr lang="de-DE" b="0" i="0" smtClean="0">
                              <a:latin typeface="Cambria Math" panose="02040503050406030204" pitchFamily="18" charset="0"/>
                            </a:rPr>
                            <m:t>Z</m:t>
                          </m:r>
                        </m:e>
                        <m:sub>
                          <m:r>
                            <a:rPr lang="de-DE">
                              <a:latin typeface="Cambria Math" panose="02040503050406030204" pitchFamily="18" charset="0"/>
                            </a:rPr>
                            <m:t>1</m:t>
                          </m:r>
                        </m:sub>
                      </m:sSub>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40</m:t>
                          </m:r>
                          <m:r>
                            <a:rPr lang="de-DE">
                              <a:latin typeface="Cambria Math" panose="02040503050406030204" pitchFamily="18" charset="0"/>
                            </a:rPr>
                            <m:t>𝛺</m:t>
                          </m:r>
                        </m:num>
                        <m:den>
                          <m:r>
                            <a:rPr lang="de-DE">
                              <a:latin typeface="Cambria Math" panose="02040503050406030204" pitchFamily="18" charset="0"/>
                            </a:rPr>
                            <m:t>50</m:t>
                          </m:r>
                          <m:r>
                            <a:rPr lang="de-DE">
                              <a:latin typeface="Cambria Math" panose="02040503050406030204" pitchFamily="18" charset="0"/>
                            </a:rPr>
                            <m:t>𝛺</m:t>
                          </m:r>
                        </m:den>
                      </m:f>
                      <m:r>
                        <a:rPr lang="de-DE">
                          <a:latin typeface="Cambria Math" panose="02040503050406030204" pitchFamily="18" charset="0"/>
                        </a:rPr>
                        <m:t>+</m:t>
                      </m:r>
                      <m:r>
                        <a:rPr lang="de-DE">
                          <a:latin typeface="Cambria Math" panose="02040503050406030204" pitchFamily="18" charset="0"/>
                        </a:rPr>
                        <m:t>𝑗</m:t>
                      </m:r>
                      <m:f>
                        <m:fPr>
                          <m:ctrlPr>
                            <a:rPr lang="de-DE" i="1">
                              <a:latin typeface="Cambria Math" panose="02040503050406030204" pitchFamily="18" charset="0"/>
                            </a:rPr>
                          </m:ctrlPr>
                        </m:fPr>
                        <m:num>
                          <m:r>
                            <a:rPr lang="de-DE">
                              <a:latin typeface="Cambria Math" panose="02040503050406030204" pitchFamily="18" charset="0"/>
                            </a:rPr>
                            <m:t>20</m:t>
                          </m:r>
                          <m:r>
                            <a:rPr lang="de-DE">
                              <a:latin typeface="Cambria Math" panose="02040503050406030204" pitchFamily="18" charset="0"/>
                            </a:rPr>
                            <m:t>𝛺</m:t>
                          </m:r>
                        </m:num>
                        <m:den>
                          <m:r>
                            <a:rPr lang="de-DE">
                              <a:latin typeface="Cambria Math" panose="02040503050406030204" pitchFamily="18" charset="0"/>
                            </a:rPr>
                            <m:t>50</m:t>
                          </m:r>
                          <m:r>
                            <a:rPr lang="de-DE">
                              <a:latin typeface="Cambria Math" panose="02040503050406030204" pitchFamily="18" charset="0"/>
                            </a:rPr>
                            <m:t>𝛺</m:t>
                          </m:r>
                        </m:den>
                      </m:f>
                    </m:oMath>
                  </m:oMathPara>
                </a14:m>
                <a:endParaRPr lang="de-DE" dirty="0">
                  <a:latin typeface="+mj-lt"/>
                </a:endParaRPr>
              </a:p>
            </p:txBody>
          </p:sp>
        </mc:Choice>
        <mc:Fallback xmlns="">
          <p:sp>
            <p:nvSpPr>
              <p:cNvPr id="4" name="Textfeld 3">
                <a:extLst>
                  <a:ext uri="{FF2B5EF4-FFF2-40B4-BE49-F238E27FC236}">
                    <a16:creationId xmlns:a16="http://schemas.microsoft.com/office/drawing/2014/main" id="{0B5798EC-3026-89F7-2F53-4C6D752AC7C5}"/>
                  </a:ext>
                </a:extLst>
              </p:cNvPr>
              <p:cNvSpPr txBox="1">
                <a:spLocks noRot="1" noChangeAspect="1" noMove="1" noResize="1" noEditPoints="1" noAdjustHandles="1" noChangeArrowheads="1" noChangeShapeType="1" noTextEdit="1"/>
              </p:cNvSpPr>
              <p:nvPr/>
            </p:nvSpPr>
            <p:spPr>
              <a:xfrm>
                <a:off x="5463415" y="1238716"/>
                <a:ext cx="2210836" cy="612796"/>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B8CDAD43-450E-26F1-8ACB-5E473B05E8AE}"/>
                  </a:ext>
                </a:extLst>
              </p:cNvPr>
              <p:cNvSpPr txBox="1"/>
              <p:nvPr/>
            </p:nvSpPr>
            <p:spPr>
              <a:xfrm>
                <a:off x="4301219" y="4980610"/>
                <a:ext cx="4572000" cy="612796"/>
              </a:xfrm>
              <a:prstGeom prst="rect">
                <a:avLst/>
              </a:prstGeom>
              <a:noFill/>
            </p:spPr>
            <p:txBody>
              <a:bodyPr wrap="square">
                <a:spAutoFit/>
              </a:bodyPr>
              <a:lstStyle>
                <a:defPPr>
                  <a:defRPr lang="en-US"/>
                </a:defPPr>
                <a:lvl1pPr>
                  <a:defRPr>
                    <a:solidFill>
                      <a:srgbClr val="002060"/>
                    </a:solidFill>
                    <a:latin typeface="+mj-lt"/>
                  </a:defRPr>
                </a:lvl1p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m:rPr>
                              <m:sty m:val="p"/>
                            </m:rPr>
                            <a:rPr lang="de-DE">
                              <a:latin typeface="Cambria Math" panose="02040503050406030204" pitchFamily="18" charset="0"/>
                            </a:rPr>
                            <m:t>Z</m:t>
                          </m:r>
                        </m:e>
                        <m:sub>
                          <m:r>
                            <a:rPr lang="de-DE">
                              <a:latin typeface="Cambria Math" panose="02040503050406030204" pitchFamily="18" charset="0"/>
                            </a:rPr>
                            <m:t>2</m:t>
                          </m:r>
                        </m:sub>
                      </m:sSub>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10</m:t>
                          </m:r>
                          <m:r>
                            <a:rPr lang="de-DE">
                              <a:latin typeface="Cambria Math" panose="02040503050406030204" pitchFamily="18" charset="0"/>
                            </a:rPr>
                            <m:t>𝛺</m:t>
                          </m:r>
                        </m:num>
                        <m:den>
                          <m:r>
                            <a:rPr lang="de-DE">
                              <a:latin typeface="Cambria Math" panose="02040503050406030204" pitchFamily="18" charset="0"/>
                            </a:rPr>
                            <m:t>50</m:t>
                          </m:r>
                          <m:r>
                            <a:rPr lang="de-DE">
                              <a:latin typeface="Cambria Math" panose="02040503050406030204" pitchFamily="18" charset="0"/>
                            </a:rPr>
                            <m:t>𝛺</m:t>
                          </m:r>
                        </m:den>
                      </m:f>
                      <m:r>
                        <a:rPr lang="de-DE">
                          <a:latin typeface="Cambria Math" panose="02040503050406030204" pitchFamily="18" charset="0"/>
                        </a:rPr>
                        <m:t>−</m:t>
                      </m:r>
                      <m:r>
                        <a:rPr lang="de-DE">
                          <a:latin typeface="Cambria Math" panose="02040503050406030204" pitchFamily="18" charset="0"/>
                        </a:rPr>
                        <m:t>𝑗</m:t>
                      </m:r>
                      <m:f>
                        <m:fPr>
                          <m:ctrlPr>
                            <a:rPr lang="de-DE" i="1">
                              <a:latin typeface="Cambria Math" panose="02040503050406030204" pitchFamily="18" charset="0"/>
                            </a:rPr>
                          </m:ctrlPr>
                        </m:fPr>
                        <m:num>
                          <m:r>
                            <a:rPr lang="de-DE">
                              <a:latin typeface="Cambria Math" panose="02040503050406030204" pitchFamily="18" charset="0"/>
                            </a:rPr>
                            <m:t>10</m:t>
                          </m:r>
                          <m:r>
                            <a:rPr lang="de-DE">
                              <a:latin typeface="Cambria Math" panose="02040503050406030204" pitchFamily="18" charset="0"/>
                            </a:rPr>
                            <m:t>𝛺</m:t>
                          </m:r>
                        </m:num>
                        <m:den>
                          <m:r>
                            <a:rPr lang="de-DE">
                              <a:latin typeface="Cambria Math" panose="02040503050406030204" pitchFamily="18" charset="0"/>
                            </a:rPr>
                            <m:t>50</m:t>
                          </m:r>
                          <m:r>
                            <a:rPr lang="de-DE">
                              <a:latin typeface="Cambria Math" panose="02040503050406030204" pitchFamily="18" charset="0"/>
                            </a:rPr>
                            <m:t>𝛺</m:t>
                          </m:r>
                        </m:den>
                      </m:f>
                    </m:oMath>
                  </m:oMathPara>
                </a14:m>
                <a:endParaRPr lang="de-DE" dirty="0"/>
              </a:p>
            </p:txBody>
          </p:sp>
        </mc:Choice>
        <mc:Fallback xmlns="">
          <p:sp>
            <p:nvSpPr>
              <p:cNvPr id="12" name="Textfeld 11">
                <a:extLst>
                  <a:ext uri="{FF2B5EF4-FFF2-40B4-BE49-F238E27FC236}">
                    <a16:creationId xmlns:a16="http://schemas.microsoft.com/office/drawing/2014/main" id="{B8CDAD43-450E-26F1-8ACB-5E473B05E8AE}"/>
                  </a:ext>
                </a:extLst>
              </p:cNvPr>
              <p:cNvSpPr txBox="1">
                <a:spLocks noRot="1" noChangeAspect="1" noMove="1" noResize="1" noEditPoints="1" noAdjustHandles="1" noChangeArrowheads="1" noChangeShapeType="1" noTextEdit="1"/>
              </p:cNvSpPr>
              <p:nvPr/>
            </p:nvSpPr>
            <p:spPr>
              <a:xfrm>
                <a:off x="4301219" y="4980610"/>
                <a:ext cx="4572000" cy="612796"/>
              </a:xfrm>
              <a:prstGeom prst="rect">
                <a:avLst/>
              </a:prstGeom>
              <a:blipFill>
                <a:blip r:embed="rId13"/>
                <a:stretch>
                  <a:fillRect/>
                </a:stretch>
              </a:blipFill>
            </p:spPr>
            <p:txBody>
              <a:bodyPr/>
              <a:lstStyle/>
              <a:p>
                <a:r>
                  <a:rPr lang="de-DE">
                    <a:noFill/>
                  </a:rPr>
                  <a:t> </a:t>
                </a:r>
              </a:p>
            </p:txBody>
          </p:sp>
        </mc:Fallback>
      </mc:AlternateContent>
      <p:sp>
        <p:nvSpPr>
          <p:cNvPr id="10" name="Ellipse 9">
            <a:extLst>
              <a:ext uri="{FF2B5EF4-FFF2-40B4-BE49-F238E27FC236}">
                <a16:creationId xmlns:a16="http://schemas.microsoft.com/office/drawing/2014/main" id="{A1900657-4491-157E-3274-67A12C39D580}"/>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7A1D949-A6F5-F0E9-FAAF-146142AEEF31}"/>
              </a:ext>
            </a:extLst>
          </p:cNvPr>
          <p:cNvSpPr txBox="1"/>
          <p:nvPr/>
        </p:nvSpPr>
        <p:spPr>
          <a:xfrm>
            <a:off x="7558897" y="6055697"/>
            <a:ext cx="1169467" cy="369332"/>
          </a:xfrm>
          <a:prstGeom prst="rect">
            <a:avLst/>
          </a:prstGeom>
          <a:noFill/>
        </p:spPr>
        <p:txBody>
          <a:bodyPr wrap="square">
            <a:spAutoFit/>
          </a:bodyPr>
          <a:lstStyle/>
          <a:p>
            <a:r>
              <a:rPr lang="de-DE" dirty="0">
                <a:solidFill>
                  <a:srgbClr val="002060"/>
                </a:solidFill>
              </a:rPr>
              <a:t>/ x </a:t>
            </a:r>
            <a:r>
              <a:rPr lang="de-DE" dirty="0">
                <a:solidFill>
                  <a:srgbClr val="002060"/>
                </a:solidFill>
                <a:latin typeface="Cambria Math" panose="02040503050406030204" pitchFamily="18" charset="0"/>
                <a:ea typeface="Cambria Math" panose="02040503050406030204" pitchFamily="18" charset="0"/>
              </a:rPr>
              <a:t>50 </a:t>
            </a:r>
            <a:r>
              <a:rPr lang="el-GR" dirty="0">
                <a:solidFill>
                  <a:srgbClr val="002060"/>
                </a:solidFill>
                <a:latin typeface="Cambria Math" panose="02040503050406030204" pitchFamily="18" charset="0"/>
                <a:ea typeface="Cambria Math" panose="02040503050406030204" pitchFamily="18" charset="0"/>
              </a:rPr>
              <a:t>Ω</a:t>
            </a:r>
            <a:endParaRPr lang="de-DE" dirty="0">
              <a:solidFill>
                <a:srgbClr val="002060"/>
              </a:solidFill>
            </a:endParaRPr>
          </a:p>
        </p:txBody>
      </p:sp>
      <mc:AlternateContent xmlns:mc="http://schemas.openxmlformats.org/markup-compatibility/2006" xmlns:a14="http://schemas.microsoft.com/office/drawing/2010/main">
        <mc:Choice Requires="a14">
          <p:sp>
            <p:nvSpPr>
              <p:cNvPr id="18" name="Textfeld 17">
                <a:extLst>
                  <a:ext uri="{FF2B5EF4-FFF2-40B4-BE49-F238E27FC236}">
                    <a16:creationId xmlns:a16="http://schemas.microsoft.com/office/drawing/2014/main" id="{06065B2E-2E80-C1E3-562F-84783384C314}"/>
                  </a:ext>
                </a:extLst>
              </p:cNvPr>
              <p:cNvSpPr txBox="1"/>
              <p:nvPr/>
            </p:nvSpPr>
            <p:spPr>
              <a:xfrm>
                <a:off x="5655073" y="6413541"/>
                <a:ext cx="24798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0" smtClean="0">
                          <a:solidFill>
                            <a:srgbClr val="002060"/>
                          </a:solidFill>
                          <a:latin typeface="Cambria Math" panose="02040503050406030204" pitchFamily="18" charset="0"/>
                        </a:rPr>
                        <m:t>               </m:t>
                      </m:r>
                      <m:r>
                        <a:rPr lang="de-DE" i="0" smtClean="0">
                          <a:solidFill>
                            <a:srgbClr val="002060"/>
                          </a:solidFill>
                          <a:latin typeface="Cambria Math" panose="02040503050406030204" pitchFamily="18" charset="0"/>
                        </a:rPr>
                        <m:t>=</m:t>
                      </m:r>
                      <m:r>
                        <a:rPr lang="de-DE" b="0" i="0" smtClean="0">
                          <a:solidFill>
                            <a:srgbClr val="002060"/>
                          </a:solidFill>
                          <a:latin typeface="Cambria Math" panose="02040503050406030204" pitchFamily="18" charset="0"/>
                        </a:rPr>
                        <m:t>50 </m:t>
                      </m:r>
                      <m:r>
                        <a:rPr lang="el-GR">
                          <a:solidFill>
                            <a:srgbClr val="002060"/>
                          </a:solidFill>
                          <a:latin typeface="Cambria Math" panose="02040503050406030204" pitchFamily="18" charset="0"/>
                        </a:rPr>
                        <m:t>Ω</m:t>
                      </m:r>
                      <m:r>
                        <a:rPr lang="de-DE" b="0" i="0" smtClean="0">
                          <a:solidFill>
                            <a:srgbClr val="002060"/>
                          </a:solidFill>
                          <a:latin typeface="Cambria Math" panose="02040503050406030204" pitchFamily="18" charset="0"/>
                        </a:rPr>
                        <m:t> </m:t>
                      </m:r>
                      <m:r>
                        <a:rPr lang="de-DE" i="0" smtClean="0">
                          <a:solidFill>
                            <a:srgbClr val="002060"/>
                          </a:solidFill>
                          <a:latin typeface="Cambria Math" panose="02040503050406030204" pitchFamily="18" charset="0"/>
                        </a:rPr>
                        <m:t>+</m:t>
                      </m:r>
                      <m:r>
                        <m:rPr>
                          <m:sty m:val="p"/>
                        </m:rPr>
                        <a:rPr lang="de-DE" i="0" smtClean="0">
                          <a:solidFill>
                            <a:srgbClr val="002060"/>
                          </a:solidFill>
                          <a:latin typeface="Cambria Math" panose="02040503050406030204" pitchFamily="18" charset="0"/>
                        </a:rPr>
                        <m:t>j</m:t>
                      </m:r>
                      <m:r>
                        <a:rPr lang="de-DE" b="0" i="0" smtClean="0">
                          <a:solidFill>
                            <a:srgbClr val="002060"/>
                          </a:solidFill>
                          <a:latin typeface="Cambria Math" panose="02040503050406030204" pitchFamily="18" charset="0"/>
                        </a:rPr>
                        <m:t> 10 </m:t>
                      </m:r>
                      <m:r>
                        <a:rPr lang="el-GR">
                          <a:solidFill>
                            <a:srgbClr val="002060"/>
                          </a:solidFill>
                          <a:latin typeface="Cambria Math" panose="02040503050406030204" pitchFamily="18" charset="0"/>
                        </a:rPr>
                        <m:t>Ω</m:t>
                      </m:r>
                      <m:r>
                        <a:rPr lang="de-DE" b="0" i="0" smtClean="0">
                          <a:solidFill>
                            <a:srgbClr val="002060"/>
                          </a:solidFill>
                          <a:latin typeface="Cambria Math" panose="02040503050406030204" pitchFamily="18" charset="0"/>
                        </a:rPr>
                        <m:t> </m:t>
                      </m:r>
                    </m:oMath>
                  </m:oMathPara>
                </a14:m>
                <a:endParaRPr lang="de-DE" dirty="0">
                  <a:solidFill>
                    <a:srgbClr val="002060"/>
                  </a:solidFill>
                </a:endParaRPr>
              </a:p>
            </p:txBody>
          </p:sp>
        </mc:Choice>
        <mc:Fallback xmlns="">
          <p:sp>
            <p:nvSpPr>
              <p:cNvPr id="18" name="Textfeld 17">
                <a:extLst>
                  <a:ext uri="{FF2B5EF4-FFF2-40B4-BE49-F238E27FC236}">
                    <a16:creationId xmlns:a16="http://schemas.microsoft.com/office/drawing/2014/main" id="{06065B2E-2E80-C1E3-562F-84783384C314}"/>
                  </a:ext>
                </a:extLst>
              </p:cNvPr>
              <p:cNvSpPr txBox="1">
                <a:spLocks noRot="1" noChangeAspect="1" noMove="1" noResize="1" noEditPoints="1" noAdjustHandles="1" noChangeArrowheads="1" noChangeShapeType="1" noTextEdit="1"/>
              </p:cNvSpPr>
              <p:nvPr/>
            </p:nvSpPr>
            <p:spPr>
              <a:xfrm>
                <a:off x="5655073" y="6413541"/>
                <a:ext cx="2479845" cy="276999"/>
              </a:xfrm>
              <a:prstGeom prst="rect">
                <a:avLst/>
              </a:prstGeom>
              <a:blipFill>
                <a:blip r:embed="rId14"/>
                <a:stretch>
                  <a:fillRect b="-32609"/>
                </a:stretch>
              </a:blipFill>
            </p:spPr>
            <p:txBody>
              <a:bodyPr/>
              <a:lstStyle/>
              <a:p>
                <a:r>
                  <a:rPr lang="de-DE">
                    <a:noFill/>
                  </a:rPr>
                  <a:t> </a:t>
                </a:r>
              </a:p>
            </p:txBody>
          </p:sp>
        </mc:Fallback>
      </mc:AlternateContent>
    </p:spTree>
    <p:extLst>
      <p:ext uri="{BB962C8B-B14F-4D97-AF65-F5344CB8AC3E}">
        <p14:creationId xmlns:p14="http://schemas.microsoft.com/office/powerpoint/2010/main" val="233750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animBg="1"/>
      <p:bldP spid="13" grpId="0"/>
      <p:bldP spid="14" grpId="0"/>
      <p:bldP spid="19" grpId="0" animBg="1"/>
      <p:bldP spid="26" grpId="0"/>
      <p:bldP spid="27" grpId="0" animBg="1"/>
      <p:bldP spid="29" grpId="0" animBg="1"/>
      <p:bldP spid="32" grpId="0" animBg="1"/>
      <p:bldP spid="33" grpId="0" animBg="1"/>
      <p:bldP spid="34" grpId="0"/>
      <p:bldP spid="35" grpId="0"/>
      <p:bldP spid="36" grpId="0" animBg="1"/>
      <p:bldP spid="6" grpId="0"/>
      <p:bldP spid="4" grpId="0"/>
      <p:bldP spid="12" grpId="0"/>
      <p:bldP spid="10" grpId="0" animBg="1"/>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Induktor elektronisches Symbol elektromagnetische Spuleninduktivität,  Symbol, Wechselstrom, Winkel, Bereich png | PNGWing">
            <a:extLst>
              <a:ext uri="{FF2B5EF4-FFF2-40B4-BE49-F238E27FC236}">
                <a16:creationId xmlns:a16="http://schemas.microsoft.com/office/drawing/2014/main" id="{0D2D833B-5418-4974-526C-34A69A42CC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1841257" y="1478129"/>
            <a:ext cx="777166" cy="2593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C48AF581-0D43-60AC-64F9-AD0A11248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92" y="1426272"/>
            <a:ext cx="1201445" cy="3998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BCCCCD96-9A82-DC32-5FC1-CE687AF8B8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601324" y="1328374"/>
            <a:ext cx="650081" cy="5943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0E25BB5-DA1F-4307-0169-0F07F87D762E}"/>
                  </a:ext>
                </a:extLst>
              </p:cNvPr>
              <p:cNvSpPr txBox="1"/>
              <p:nvPr/>
            </p:nvSpPr>
            <p:spPr>
              <a:xfrm>
                <a:off x="798980" y="3003220"/>
                <a:ext cx="247871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002060"/>
                          </a:solidFill>
                          <a:latin typeface="Cambria Math" panose="02040503050406030204" pitchFamily="18" charset="0"/>
                        </a:rPr>
                        <m:t>𝑍</m:t>
                      </m:r>
                      <m:r>
                        <a:rPr lang="de-DE" i="1" dirty="0" smtClean="0">
                          <a:solidFill>
                            <a:srgbClr val="002060"/>
                          </a:solidFill>
                          <a:latin typeface="Cambria Math" panose="02040503050406030204" pitchFamily="18" charset="0"/>
                        </a:rPr>
                        <m:t> = </m:t>
                      </m:r>
                      <m:r>
                        <a:rPr lang="de-DE" i="1" dirty="0" smtClean="0">
                          <a:solidFill>
                            <a:srgbClr val="002060"/>
                          </a:solidFill>
                          <a:latin typeface="Cambria Math" panose="02040503050406030204" pitchFamily="18" charset="0"/>
                        </a:rPr>
                        <m:t>𝑅</m:t>
                      </m:r>
                      <m:r>
                        <a:rPr lang="de-DE" i="1" dirty="0" smtClean="0">
                          <a:solidFill>
                            <a:srgbClr val="002060"/>
                          </a:solidFill>
                          <a:latin typeface="Cambria Math" panose="02040503050406030204" pitchFamily="18" charset="0"/>
                        </a:rPr>
                        <m:t> + </m:t>
                      </m:r>
                      <m:r>
                        <a:rPr lang="de-DE" i="1" dirty="0" err="1">
                          <a:solidFill>
                            <a:srgbClr val="002060"/>
                          </a:solidFill>
                          <a:latin typeface="Cambria Math" panose="02040503050406030204" pitchFamily="18" charset="0"/>
                        </a:rPr>
                        <m:t>𝑗𝑋</m:t>
                      </m:r>
                      <m:r>
                        <a:rPr lang="de-DE" i="1" baseline="-25000" dirty="0" err="1">
                          <a:solidFill>
                            <a:srgbClr val="002060"/>
                          </a:solidFill>
                          <a:latin typeface="Cambria Math" panose="02040503050406030204" pitchFamily="18" charset="0"/>
                        </a:rPr>
                        <m:t>𝐿</m:t>
                      </m:r>
                      <m:r>
                        <a:rPr lang="de-DE" i="1" dirty="0">
                          <a:solidFill>
                            <a:srgbClr val="002060"/>
                          </a:solidFill>
                          <a:latin typeface="Cambria Math" panose="02040503050406030204" pitchFamily="18" charset="0"/>
                        </a:rPr>
                        <m:t> </m:t>
                      </m:r>
                      <m:r>
                        <a:rPr lang="de-DE" i="1" dirty="0" smtClean="0">
                          <a:solidFill>
                            <a:srgbClr val="002060"/>
                          </a:solidFill>
                          <a:latin typeface="Cambria Math" panose="02040503050406030204" pitchFamily="18" charset="0"/>
                        </a:rPr>
                        <m:t>−</m:t>
                      </m:r>
                      <m:r>
                        <a:rPr lang="de-DE" i="1" dirty="0">
                          <a:solidFill>
                            <a:srgbClr val="002060"/>
                          </a:solidFill>
                          <a:latin typeface="Cambria Math" panose="02040503050406030204" pitchFamily="18" charset="0"/>
                        </a:rPr>
                        <m:t> </m:t>
                      </m:r>
                      <m:r>
                        <a:rPr lang="de-DE" i="1" dirty="0" err="1">
                          <a:solidFill>
                            <a:srgbClr val="002060"/>
                          </a:solidFill>
                          <a:latin typeface="Cambria Math" panose="02040503050406030204" pitchFamily="18" charset="0"/>
                        </a:rPr>
                        <m:t>𝑗𝑋</m:t>
                      </m:r>
                      <m:r>
                        <a:rPr lang="de-DE" i="1" baseline="-25000" dirty="0" err="1">
                          <a:solidFill>
                            <a:srgbClr val="002060"/>
                          </a:solidFill>
                          <a:latin typeface="Cambria Math" panose="02040503050406030204" pitchFamily="18" charset="0"/>
                        </a:rPr>
                        <m:t>𝐶</m:t>
                      </m:r>
                      <m:r>
                        <a:rPr lang="de-DE" i="1" dirty="0">
                          <a:solidFill>
                            <a:srgbClr val="002060"/>
                          </a:solidFill>
                          <a:latin typeface="Cambria Math" panose="02040503050406030204" pitchFamily="18" charset="0"/>
                        </a:rPr>
                        <m:t> </m:t>
                      </m:r>
                    </m:oMath>
                  </m:oMathPara>
                </a14:m>
                <a:endParaRPr lang="de-DE" dirty="0">
                  <a:solidFill>
                    <a:srgbClr val="002060"/>
                  </a:solidFill>
                </a:endParaRPr>
              </a:p>
            </p:txBody>
          </p:sp>
        </mc:Choice>
        <mc:Fallback xmlns="">
          <p:sp>
            <p:nvSpPr>
              <p:cNvPr id="48" name="Textfeld 47">
                <a:extLst>
                  <a:ext uri="{FF2B5EF4-FFF2-40B4-BE49-F238E27FC236}">
                    <a16:creationId xmlns:a16="http://schemas.microsoft.com/office/drawing/2014/main" id="{F0E25BB5-DA1F-4307-0169-0F07F87D762E}"/>
                  </a:ext>
                </a:extLst>
              </p:cNvPr>
              <p:cNvSpPr txBox="1">
                <a:spLocks noRot="1" noChangeAspect="1" noMove="1" noResize="1" noEditPoints="1" noAdjustHandles="1" noChangeArrowheads="1" noChangeShapeType="1" noTextEdit="1"/>
              </p:cNvSpPr>
              <p:nvPr/>
            </p:nvSpPr>
            <p:spPr>
              <a:xfrm>
                <a:off x="798980" y="3003220"/>
                <a:ext cx="2478714" cy="369332"/>
              </a:xfrm>
              <a:prstGeom prst="rect">
                <a:avLst/>
              </a:prstGeom>
              <a:blipFill>
                <a:blip r:embed="rId7"/>
                <a:stretch>
                  <a:fillRect b="-13333"/>
                </a:stretch>
              </a:blipFill>
            </p:spPr>
            <p:txBody>
              <a:bodyPr/>
              <a:lstStyle/>
              <a:p>
                <a:r>
                  <a:rPr lang="de-DE">
                    <a:noFill/>
                  </a:rPr>
                  <a:t> </a:t>
                </a:r>
              </a:p>
            </p:txBody>
          </p:sp>
        </mc:Fallback>
      </mc:AlternateContent>
      <p:sp>
        <p:nvSpPr>
          <p:cNvPr id="6" name="Textfeld 5">
            <a:extLst>
              <a:ext uri="{FF2B5EF4-FFF2-40B4-BE49-F238E27FC236}">
                <a16:creationId xmlns:a16="http://schemas.microsoft.com/office/drawing/2014/main" id="{26AC5DBE-DB15-3616-68AC-C4356D1E4D19}"/>
              </a:ext>
            </a:extLst>
          </p:cNvPr>
          <p:cNvSpPr txBox="1"/>
          <p:nvPr/>
        </p:nvSpPr>
        <p:spPr>
          <a:xfrm>
            <a:off x="2052270" y="1087001"/>
            <a:ext cx="777166" cy="369332"/>
          </a:xfrm>
          <a:prstGeom prst="rect">
            <a:avLst/>
          </a:prstGeom>
          <a:noFill/>
        </p:spPr>
        <p:txBody>
          <a:bodyPr wrap="square">
            <a:spAutoFit/>
          </a:bodyPr>
          <a:lstStyle/>
          <a:p>
            <a:r>
              <a:rPr lang="de-DE" dirty="0">
                <a:solidFill>
                  <a:srgbClr val="002060"/>
                </a:solidFill>
              </a:rPr>
              <a:t>X</a:t>
            </a:r>
            <a:r>
              <a:rPr lang="de-DE" baseline="-25000" dirty="0">
                <a:solidFill>
                  <a:srgbClr val="002060"/>
                </a:solidFill>
              </a:rPr>
              <a:t>L</a:t>
            </a:r>
            <a:endParaRPr lang="de-DE" dirty="0"/>
          </a:p>
        </p:txBody>
      </p:sp>
      <p:sp>
        <p:nvSpPr>
          <p:cNvPr id="10" name="Textfeld 9">
            <a:extLst>
              <a:ext uri="{FF2B5EF4-FFF2-40B4-BE49-F238E27FC236}">
                <a16:creationId xmlns:a16="http://schemas.microsoft.com/office/drawing/2014/main" id="{6F209DC2-EDA3-E1BE-5D7B-E0A05467F056}"/>
              </a:ext>
            </a:extLst>
          </p:cNvPr>
          <p:cNvSpPr txBox="1"/>
          <p:nvPr/>
        </p:nvSpPr>
        <p:spPr>
          <a:xfrm>
            <a:off x="1229309" y="1088624"/>
            <a:ext cx="809028" cy="369332"/>
          </a:xfrm>
          <a:prstGeom prst="rect">
            <a:avLst/>
          </a:prstGeom>
          <a:noFill/>
        </p:spPr>
        <p:txBody>
          <a:bodyPr wrap="square">
            <a:spAutoFit/>
          </a:bodyPr>
          <a:lstStyle/>
          <a:p>
            <a:r>
              <a:rPr lang="de-DE" dirty="0">
                <a:solidFill>
                  <a:srgbClr val="002060"/>
                </a:solidFill>
              </a:rPr>
              <a:t>R</a:t>
            </a:r>
            <a:endParaRPr lang="de-DE" dirty="0"/>
          </a:p>
        </p:txBody>
      </p:sp>
      <p:sp>
        <p:nvSpPr>
          <p:cNvPr id="12" name="Textfeld 11">
            <a:extLst>
              <a:ext uri="{FF2B5EF4-FFF2-40B4-BE49-F238E27FC236}">
                <a16:creationId xmlns:a16="http://schemas.microsoft.com/office/drawing/2014/main" id="{81ADD4B8-3991-3060-919F-973AFA41BB59}"/>
              </a:ext>
            </a:extLst>
          </p:cNvPr>
          <p:cNvSpPr txBox="1"/>
          <p:nvPr/>
        </p:nvSpPr>
        <p:spPr>
          <a:xfrm>
            <a:off x="2759646" y="1047416"/>
            <a:ext cx="729414" cy="369332"/>
          </a:xfrm>
          <a:prstGeom prst="rect">
            <a:avLst/>
          </a:prstGeom>
          <a:noFill/>
        </p:spPr>
        <p:txBody>
          <a:bodyPr wrap="square">
            <a:spAutoFit/>
          </a:bodyPr>
          <a:lstStyle/>
          <a:p>
            <a:r>
              <a:rPr lang="de-DE" dirty="0">
                <a:solidFill>
                  <a:srgbClr val="002060"/>
                </a:solidFill>
              </a:rPr>
              <a:t>X</a:t>
            </a:r>
            <a:r>
              <a:rPr lang="de-DE" baseline="-25000" dirty="0">
                <a:solidFill>
                  <a:srgbClr val="002060"/>
                </a:solidFill>
              </a:rPr>
              <a:t>C</a:t>
            </a:r>
            <a:endParaRPr lang="de-DE" dirty="0"/>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90645500-469D-B6BD-9160-AE975EDFA192}"/>
                  </a:ext>
                </a:extLst>
              </p:cNvPr>
              <p:cNvSpPr txBox="1"/>
              <p:nvPr/>
            </p:nvSpPr>
            <p:spPr>
              <a:xfrm>
                <a:off x="4367936" y="2863620"/>
                <a:ext cx="2993766" cy="6781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de-DE" i="1" smtClean="0">
                              <a:solidFill>
                                <a:srgbClr val="002060"/>
                              </a:solidFill>
                              <a:latin typeface="Cambria Math" panose="02040503050406030204" pitchFamily="18" charset="0"/>
                            </a:rPr>
                          </m:ctrlPr>
                        </m:fPr>
                        <m:num>
                          <m:r>
                            <a:rPr lang="de-DE" i="1" smtClean="0">
                              <a:solidFill>
                                <a:srgbClr val="002060"/>
                              </a:solidFill>
                              <a:latin typeface="Cambria Math" panose="02040503050406030204" pitchFamily="18" charset="0"/>
                            </a:rPr>
                            <m:t>1</m:t>
                          </m:r>
                        </m:num>
                        <m:den>
                          <m:r>
                            <a:rPr lang="de-DE" b="0" i="1" smtClean="0">
                              <a:solidFill>
                                <a:srgbClr val="002060"/>
                              </a:solidFill>
                              <a:latin typeface="Cambria Math" panose="02040503050406030204" pitchFamily="18" charset="0"/>
                            </a:rPr>
                            <m:t>𝑍</m:t>
                          </m:r>
                        </m:den>
                      </m:f>
                      <m:r>
                        <a:rPr lang="de-DE" i="1" smtClean="0">
                          <a:solidFill>
                            <a:srgbClr val="002060"/>
                          </a:solidFill>
                          <a:latin typeface="Cambria Math" panose="02040503050406030204" pitchFamily="18" charset="0"/>
                        </a:rPr>
                        <m:t>=</m:t>
                      </m:r>
                      <m:f>
                        <m:fPr>
                          <m:ctrlPr>
                            <a:rPr lang="de-DE" i="1" smtClean="0">
                              <a:solidFill>
                                <a:srgbClr val="002060"/>
                              </a:solidFill>
                              <a:latin typeface="Cambria Math" panose="02040503050406030204" pitchFamily="18" charset="0"/>
                            </a:rPr>
                          </m:ctrlPr>
                        </m:fPr>
                        <m:num>
                          <m:r>
                            <a:rPr lang="de-DE" i="1" smtClean="0">
                              <a:solidFill>
                                <a:srgbClr val="002060"/>
                              </a:solidFill>
                              <a:latin typeface="Cambria Math" panose="02040503050406030204" pitchFamily="18" charset="0"/>
                            </a:rPr>
                            <m:t>1</m:t>
                          </m:r>
                        </m:num>
                        <m:den>
                          <m:r>
                            <a:rPr lang="de-DE" i="1" smtClean="0">
                              <a:solidFill>
                                <a:srgbClr val="002060"/>
                              </a:solidFill>
                              <a:latin typeface="Cambria Math" panose="02040503050406030204" pitchFamily="18" charset="0"/>
                            </a:rPr>
                            <m:t>𝑅</m:t>
                          </m:r>
                        </m:den>
                      </m:f>
                      <m:r>
                        <a:rPr lang="de-DE" i="1" smtClean="0">
                          <a:solidFill>
                            <a:srgbClr val="002060"/>
                          </a:solidFill>
                          <a:latin typeface="Cambria Math" panose="02040503050406030204" pitchFamily="18" charset="0"/>
                        </a:rPr>
                        <m:t>+</m:t>
                      </m:r>
                      <m:f>
                        <m:fPr>
                          <m:ctrlPr>
                            <a:rPr lang="de-DE" i="1" smtClean="0">
                              <a:solidFill>
                                <a:srgbClr val="002060"/>
                              </a:solidFill>
                              <a:latin typeface="Cambria Math" panose="02040503050406030204" pitchFamily="18" charset="0"/>
                            </a:rPr>
                          </m:ctrlPr>
                        </m:fPr>
                        <m:num>
                          <m:r>
                            <a:rPr lang="de-DE" i="1" smtClean="0">
                              <a:solidFill>
                                <a:srgbClr val="002060"/>
                              </a:solidFill>
                              <a:latin typeface="Cambria Math" panose="02040503050406030204" pitchFamily="18" charset="0"/>
                            </a:rPr>
                            <m:t>1</m:t>
                          </m:r>
                        </m:num>
                        <m:den>
                          <m:r>
                            <a:rPr lang="de-DE" b="0" i="1" smtClean="0">
                              <a:solidFill>
                                <a:srgbClr val="002060"/>
                              </a:solidFill>
                              <a:latin typeface="Cambria Math" panose="02040503050406030204" pitchFamily="18" charset="0"/>
                            </a:rPr>
                            <m:t>𝑗𝑋</m:t>
                          </m:r>
                          <m:r>
                            <a:rPr lang="de-DE" b="0" i="1" baseline="-25000" smtClean="0">
                              <a:solidFill>
                                <a:srgbClr val="002060"/>
                              </a:solidFill>
                              <a:latin typeface="Cambria Math" panose="02040503050406030204" pitchFamily="18" charset="0"/>
                            </a:rPr>
                            <m:t>𝐿</m:t>
                          </m:r>
                        </m:den>
                      </m:f>
                      <m:r>
                        <a:rPr lang="de-DE" b="0" i="1" smtClean="0">
                          <a:solidFill>
                            <a:srgbClr val="002060"/>
                          </a:solidFill>
                          <a:latin typeface="Cambria Math" panose="02040503050406030204" pitchFamily="18" charset="0"/>
                        </a:rPr>
                        <m:t>−</m:t>
                      </m:r>
                      <m:f>
                        <m:fPr>
                          <m:ctrlPr>
                            <a:rPr lang="de-DE" i="1" smtClean="0">
                              <a:solidFill>
                                <a:srgbClr val="002060"/>
                              </a:solidFill>
                              <a:latin typeface="Cambria Math" panose="02040503050406030204" pitchFamily="18" charset="0"/>
                            </a:rPr>
                          </m:ctrlPr>
                        </m:fPr>
                        <m:num>
                          <m:r>
                            <a:rPr lang="de-DE" i="1" smtClean="0">
                              <a:solidFill>
                                <a:srgbClr val="002060"/>
                              </a:solidFill>
                              <a:latin typeface="Cambria Math" panose="02040503050406030204" pitchFamily="18" charset="0"/>
                            </a:rPr>
                            <m:t>1</m:t>
                          </m:r>
                        </m:num>
                        <m:den>
                          <m:r>
                            <a:rPr lang="de-DE" i="1" smtClean="0">
                              <a:solidFill>
                                <a:srgbClr val="002060"/>
                              </a:solidFill>
                              <a:latin typeface="Cambria Math" panose="02040503050406030204" pitchFamily="18" charset="0"/>
                            </a:rPr>
                            <m:t>𝑗𝑋</m:t>
                          </m:r>
                          <m:r>
                            <a:rPr lang="de-DE" b="0" i="1" baseline="-25000" smtClean="0">
                              <a:solidFill>
                                <a:srgbClr val="002060"/>
                              </a:solidFill>
                              <a:latin typeface="Cambria Math" panose="02040503050406030204" pitchFamily="18" charset="0"/>
                            </a:rPr>
                            <m:t>𝐶</m:t>
                          </m:r>
                        </m:den>
                      </m:f>
                    </m:oMath>
                  </m:oMathPara>
                </a14:m>
                <a:endParaRPr lang="de-DE" baseline="-25000" dirty="0">
                  <a:solidFill>
                    <a:srgbClr val="002060"/>
                  </a:solidFill>
                </a:endParaRPr>
              </a:p>
            </p:txBody>
          </p:sp>
        </mc:Choice>
        <mc:Fallback xmlns="">
          <p:sp>
            <p:nvSpPr>
              <p:cNvPr id="27" name="Textfeld 26">
                <a:extLst>
                  <a:ext uri="{FF2B5EF4-FFF2-40B4-BE49-F238E27FC236}">
                    <a16:creationId xmlns:a16="http://schemas.microsoft.com/office/drawing/2014/main" id="{90645500-469D-B6BD-9160-AE975EDFA192}"/>
                  </a:ext>
                </a:extLst>
              </p:cNvPr>
              <p:cNvSpPr txBox="1">
                <a:spLocks noRot="1" noChangeAspect="1" noMove="1" noResize="1" noEditPoints="1" noAdjustHandles="1" noChangeArrowheads="1" noChangeShapeType="1" noTextEdit="1"/>
              </p:cNvSpPr>
              <p:nvPr/>
            </p:nvSpPr>
            <p:spPr>
              <a:xfrm>
                <a:off x="4367936" y="2863620"/>
                <a:ext cx="2993766" cy="678134"/>
              </a:xfrm>
              <a:prstGeom prst="rect">
                <a:avLst/>
              </a:prstGeom>
              <a:blipFill>
                <a:blip r:embed="rId8"/>
                <a:stretch>
                  <a:fillRect/>
                </a:stretch>
              </a:blipFill>
            </p:spPr>
            <p:txBody>
              <a:bodyPr/>
              <a:lstStyle/>
              <a:p>
                <a:r>
                  <a:rPr lang="de-DE">
                    <a:noFill/>
                  </a:rPr>
                  <a:t> </a:t>
                </a:r>
              </a:p>
            </p:txBody>
          </p:sp>
        </mc:Fallback>
      </mc:AlternateContent>
      <p:sp>
        <p:nvSpPr>
          <p:cNvPr id="30" name="Textfeld 29">
            <a:extLst>
              <a:ext uri="{FF2B5EF4-FFF2-40B4-BE49-F238E27FC236}">
                <a16:creationId xmlns:a16="http://schemas.microsoft.com/office/drawing/2014/main" id="{F33955C9-CACA-69A5-8C46-E77546538C03}"/>
              </a:ext>
            </a:extLst>
          </p:cNvPr>
          <p:cNvSpPr txBox="1"/>
          <p:nvPr/>
        </p:nvSpPr>
        <p:spPr>
          <a:xfrm>
            <a:off x="990483" y="461636"/>
            <a:ext cx="2478714" cy="369332"/>
          </a:xfrm>
          <a:prstGeom prst="rect">
            <a:avLst/>
          </a:prstGeom>
          <a:noFill/>
        </p:spPr>
        <p:txBody>
          <a:bodyPr wrap="square" rtlCol="0">
            <a:spAutoFit/>
          </a:bodyPr>
          <a:lstStyle/>
          <a:p>
            <a:r>
              <a:rPr lang="de-DE" b="1" dirty="0">
                <a:solidFill>
                  <a:srgbClr val="002060"/>
                </a:solidFill>
              </a:rPr>
              <a:t>Impedanz Z</a:t>
            </a:r>
          </a:p>
        </p:txBody>
      </p:sp>
      <p:sp>
        <p:nvSpPr>
          <p:cNvPr id="31" name="Textfeld 30">
            <a:extLst>
              <a:ext uri="{FF2B5EF4-FFF2-40B4-BE49-F238E27FC236}">
                <a16:creationId xmlns:a16="http://schemas.microsoft.com/office/drawing/2014/main" id="{176D4237-8003-F6B3-E709-9FEF63809D9B}"/>
              </a:ext>
            </a:extLst>
          </p:cNvPr>
          <p:cNvSpPr txBox="1"/>
          <p:nvPr/>
        </p:nvSpPr>
        <p:spPr>
          <a:xfrm>
            <a:off x="4267221" y="431110"/>
            <a:ext cx="3995820" cy="369332"/>
          </a:xfrm>
          <a:prstGeom prst="rect">
            <a:avLst/>
          </a:prstGeom>
          <a:noFill/>
        </p:spPr>
        <p:txBody>
          <a:bodyPr wrap="square" rtlCol="0">
            <a:spAutoFit/>
          </a:bodyPr>
          <a:lstStyle/>
          <a:p>
            <a:r>
              <a:rPr lang="de-DE" b="1" dirty="0">
                <a:solidFill>
                  <a:srgbClr val="002060"/>
                </a:solidFill>
              </a:rPr>
              <a:t>Admittanz Y  (komplexer Leitwert)</a:t>
            </a:r>
          </a:p>
        </p:txBody>
      </p:sp>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38B5694F-C430-7248-4D00-F528ED432E02}"/>
                  </a:ext>
                </a:extLst>
              </p:cNvPr>
              <p:cNvSpPr txBox="1"/>
              <p:nvPr/>
            </p:nvSpPr>
            <p:spPr>
              <a:xfrm>
                <a:off x="3614405" y="4231455"/>
                <a:ext cx="4941554" cy="758477"/>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r>
                        <a:rPr lang="de-DE" i="1" smtClean="0">
                          <a:solidFill>
                            <a:srgbClr val="002060"/>
                          </a:solidFill>
                          <a:latin typeface="Cambria Math" panose="02040503050406030204" pitchFamily="18" charset="0"/>
                        </a:rPr>
                        <m:t>𝑌</m:t>
                      </m:r>
                      <m:r>
                        <a:rPr lang="de-DE" i="1" smtClean="0">
                          <a:solidFill>
                            <a:srgbClr val="002060"/>
                          </a:solidFill>
                          <a:latin typeface="Cambria Math" panose="02040503050406030204" pitchFamily="18" charset="0"/>
                        </a:rPr>
                        <m:t>=</m:t>
                      </m:r>
                      <m:f>
                        <m:fPr>
                          <m:ctrlPr>
                            <a:rPr lang="de-DE" i="1" smtClean="0">
                              <a:solidFill>
                                <a:srgbClr val="002060"/>
                              </a:solidFill>
                              <a:latin typeface="Cambria Math" panose="02040503050406030204" pitchFamily="18" charset="0"/>
                            </a:rPr>
                          </m:ctrlPr>
                        </m:fPr>
                        <m:num>
                          <m:r>
                            <a:rPr lang="de-DE" i="1" smtClean="0">
                              <a:solidFill>
                                <a:srgbClr val="002060"/>
                              </a:solidFill>
                              <a:latin typeface="Cambria Math" panose="02040503050406030204" pitchFamily="18" charset="0"/>
                            </a:rPr>
                            <m:t>1</m:t>
                          </m:r>
                        </m:num>
                        <m:den>
                          <m:r>
                            <a:rPr lang="de-DE" i="1" smtClean="0">
                              <a:solidFill>
                                <a:srgbClr val="002060"/>
                              </a:solidFill>
                              <a:latin typeface="Cambria Math" panose="02040503050406030204" pitchFamily="18" charset="0"/>
                            </a:rPr>
                            <m:t>𝑅</m:t>
                          </m:r>
                        </m:den>
                      </m:f>
                      <m:r>
                        <a:rPr lang="de-DE" i="1" smtClean="0">
                          <a:solidFill>
                            <a:srgbClr val="002060"/>
                          </a:solidFill>
                          <a:latin typeface="Cambria Math" panose="02040503050406030204" pitchFamily="18" charset="0"/>
                        </a:rPr>
                        <m:t>+</m:t>
                      </m:r>
                      <m:f>
                        <m:fPr>
                          <m:ctrlPr>
                            <a:rPr lang="de-DE" i="1" smtClean="0">
                              <a:solidFill>
                                <a:srgbClr val="002060"/>
                              </a:solidFill>
                              <a:latin typeface="Cambria Math" panose="02040503050406030204" pitchFamily="18" charset="0"/>
                            </a:rPr>
                          </m:ctrlPr>
                        </m:fPr>
                        <m:num>
                          <m:rad>
                            <m:radPr>
                              <m:degHide m:val="on"/>
                              <m:ctrlPr>
                                <a:rPr lang="de-DE" i="1" smtClean="0">
                                  <a:solidFill>
                                    <a:srgbClr val="00B0F0"/>
                                  </a:solidFill>
                                  <a:latin typeface="Cambria Math" panose="02040503050406030204" pitchFamily="18" charset="0"/>
                                </a:rPr>
                              </m:ctrlPr>
                            </m:radPr>
                            <m:deg/>
                            <m:e>
                              <m:r>
                                <a:rPr lang="de-DE" i="1" smtClean="0">
                                  <a:solidFill>
                                    <a:srgbClr val="00B0F0"/>
                                  </a:solidFill>
                                  <a:latin typeface="Cambria Math" panose="02040503050406030204" pitchFamily="18" charset="0"/>
                                </a:rPr>
                                <m:t>−1</m:t>
                              </m:r>
                            </m:e>
                          </m:rad>
                        </m:num>
                        <m:den>
                          <m:rad>
                            <m:radPr>
                              <m:degHide m:val="on"/>
                              <m:ctrlPr>
                                <a:rPr lang="de-DE" i="1" smtClean="0">
                                  <a:solidFill>
                                    <a:srgbClr val="00B0F0"/>
                                  </a:solidFill>
                                  <a:latin typeface="Cambria Math" panose="02040503050406030204" pitchFamily="18" charset="0"/>
                                </a:rPr>
                              </m:ctrlPr>
                            </m:radPr>
                            <m:deg/>
                            <m:e>
                              <m:r>
                                <a:rPr lang="de-DE" i="1" smtClean="0">
                                  <a:solidFill>
                                    <a:srgbClr val="00B0F0"/>
                                  </a:solidFill>
                                  <a:latin typeface="Cambria Math" panose="02040503050406030204" pitchFamily="18" charset="0"/>
                                </a:rPr>
                                <m:t>−1</m:t>
                              </m:r>
                            </m:e>
                          </m:rad>
                          <m:r>
                            <a:rPr lang="de-DE" i="1" smtClean="0">
                              <a:solidFill>
                                <a:srgbClr val="002060"/>
                              </a:solidFill>
                              <a:latin typeface="Cambria Math" panose="02040503050406030204" pitchFamily="18" charset="0"/>
                            </a:rPr>
                            <m:t>⋅</m:t>
                          </m:r>
                          <m:rad>
                            <m:radPr>
                              <m:degHide m:val="on"/>
                              <m:ctrlPr>
                                <a:rPr lang="de-DE" i="1" smtClean="0">
                                  <a:solidFill>
                                    <a:srgbClr val="00B0F0"/>
                                  </a:solidFill>
                                  <a:latin typeface="Cambria Math" panose="02040503050406030204" pitchFamily="18" charset="0"/>
                                </a:rPr>
                              </m:ctrlPr>
                            </m:radPr>
                            <m:deg/>
                            <m:e>
                              <m:r>
                                <a:rPr lang="de-DE" i="1" smtClean="0">
                                  <a:solidFill>
                                    <a:srgbClr val="00B0F0"/>
                                  </a:solidFill>
                                  <a:latin typeface="Cambria Math" panose="02040503050406030204" pitchFamily="18" charset="0"/>
                                </a:rPr>
                                <m:t>−1</m:t>
                              </m:r>
                            </m:e>
                          </m:rad>
                          <m:r>
                            <a:rPr lang="de-DE" i="1" smtClean="0">
                              <a:solidFill>
                                <a:srgbClr val="002060"/>
                              </a:solidFill>
                              <a:latin typeface="Cambria Math" panose="02040503050406030204" pitchFamily="18" charset="0"/>
                            </a:rPr>
                            <m:t>⋅</m:t>
                          </m:r>
                          <m:sSub>
                            <m:sSubPr>
                              <m:ctrlPr>
                                <a:rPr lang="de-DE" i="1" smtClean="0">
                                  <a:solidFill>
                                    <a:srgbClr val="002060"/>
                                  </a:solidFill>
                                  <a:latin typeface="Cambria Math" panose="02040503050406030204" pitchFamily="18" charset="0"/>
                                </a:rPr>
                              </m:ctrlPr>
                            </m:sSubPr>
                            <m:e>
                              <m:r>
                                <a:rPr lang="de-DE" i="1" smtClean="0">
                                  <a:solidFill>
                                    <a:srgbClr val="002060"/>
                                  </a:solidFill>
                                  <a:latin typeface="Cambria Math" panose="02040503050406030204" pitchFamily="18" charset="0"/>
                                </a:rPr>
                                <m:t>𝑋</m:t>
                              </m:r>
                            </m:e>
                            <m:sub>
                              <m:r>
                                <a:rPr lang="de-DE" i="1" smtClean="0">
                                  <a:solidFill>
                                    <a:srgbClr val="002060"/>
                                  </a:solidFill>
                                  <a:latin typeface="Cambria Math" panose="02040503050406030204" pitchFamily="18" charset="0"/>
                                </a:rPr>
                                <m:t>𝐿</m:t>
                              </m:r>
                            </m:sub>
                          </m:sSub>
                        </m:den>
                      </m:f>
                      <m:r>
                        <a:rPr lang="de-DE" b="0" i="1" smtClean="0">
                          <a:solidFill>
                            <a:srgbClr val="002060"/>
                          </a:solidFill>
                          <a:latin typeface="Cambria Math" panose="02040503050406030204" pitchFamily="18" charset="0"/>
                        </a:rPr>
                        <m:t>−</m:t>
                      </m:r>
                      <m:f>
                        <m:fPr>
                          <m:ctrlPr>
                            <a:rPr lang="de-DE" i="1" smtClean="0">
                              <a:solidFill>
                                <a:srgbClr val="002060"/>
                              </a:solidFill>
                              <a:latin typeface="Cambria Math" panose="02040503050406030204" pitchFamily="18" charset="0"/>
                            </a:rPr>
                          </m:ctrlPr>
                        </m:fPr>
                        <m:num>
                          <m:rad>
                            <m:radPr>
                              <m:degHide m:val="on"/>
                              <m:ctrlPr>
                                <a:rPr lang="de-DE" i="1" smtClean="0">
                                  <a:solidFill>
                                    <a:srgbClr val="00B0F0"/>
                                  </a:solidFill>
                                  <a:latin typeface="Cambria Math" panose="02040503050406030204" pitchFamily="18" charset="0"/>
                                </a:rPr>
                              </m:ctrlPr>
                            </m:radPr>
                            <m:deg/>
                            <m:e>
                              <m:r>
                                <a:rPr lang="de-DE" i="1" smtClean="0">
                                  <a:solidFill>
                                    <a:srgbClr val="00B0F0"/>
                                  </a:solidFill>
                                  <a:latin typeface="Cambria Math" panose="02040503050406030204" pitchFamily="18" charset="0"/>
                                </a:rPr>
                                <m:t>−1</m:t>
                              </m:r>
                            </m:e>
                          </m:rad>
                        </m:num>
                        <m:den>
                          <m:rad>
                            <m:radPr>
                              <m:degHide m:val="on"/>
                              <m:ctrlPr>
                                <a:rPr lang="de-DE" i="1" smtClean="0">
                                  <a:solidFill>
                                    <a:srgbClr val="00B0F0"/>
                                  </a:solidFill>
                                  <a:latin typeface="Cambria Math" panose="02040503050406030204" pitchFamily="18" charset="0"/>
                                </a:rPr>
                              </m:ctrlPr>
                            </m:radPr>
                            <m:deg/>
                            <m:e>
                              <m:r>
                                <a:rPr lang="de-DE" i="1" smtClean="0">
                                  <a:solidFill>
                                    <a:srgbClr val="00B0F0"/>
                                  </a:solidFill>
                                  <a:latin typeface="Cambria Math" panose="02040503050406030204" pitchFamily="18" charset="0"/>
                                </a:rPr>
                                <m:t>−1</m:t>
                              </m:r>
                            </m:e>
                          </m:rad>
                          <m:r>
                            <a:rPr lang="de-DE" i="1" smtClean="0">
                              <a:solidFill>
                                <a:srgbClr val="002060"/>
                              </a:solidFill>
                              <a:latin typeface="Cambria Math" panose="02040503050406030204" pitchFamily="18" charset="0"/>
                            </a:rPr>
                            <m:t>⋅</m:t>
                          </m:r>
                          <m:rad>
                            <m:radPr>
                              <m:degHide m:val="on"/>
                              <m:ctrlPr>
                                <a:rPr lang="de-DE" i="1" smtClean="0">
                                  <a:solidFill>
                                    <a:srgbClr val="00B0F0"/>
                                  </a:solidFill>
                                  <a:latin typeface="Cambria Math" panose="02040503050406030204" pitchFamily="18" charset="0"/>
                                </a:rPr>
                              </m:ctrlPr>
                            </m:radPr>
                            <m:deg/>
                            <m:e>
                              <m:r>
                                <a:rPr lang="de-DE" i="1" smtClean="0">
                                  <a:solidFill>
                                    <a:srgbClr val="00B0F0"/>
                                  </a:solidFill>
                                  <a:latin typeface="Cambria Math" panose="02040503050406030204" pitchFamily="18" charset="0"/>
                                </a:rPr>
                                <m:t>−1</m:t>
                              </m:r>
                            </m:e>
                          </m:rad>
                          <m:r>
                            <a:rPr lang="de-DE" i="1" smtClean="0">
                              <a:solidFill>
                                <a:srgbClr val="002060"/>
                              </a:solidFill>
                              <a:latin typeface="Cambria Math" panose="02040503050406030204" pitchFamily="18" charset="0"/>
                            </a:rPr>
                            <m:t>⋅</m:t>
                          </m:r>
                          <m:sSub>
                            <m:sSubPr>
                              <m:ctrlPr>
                                <a:rPr lang="de-DE" i="1" smtClean="0">
                                  <a:solidFill>
                                    <a:srgbClr val="002060"/>
                                  </a:solidFill>
                                  <a:latin typeface="Cambria Math" panose="02040503050406030204" pitchFamily="18" charset="0"/>
                                </a:rPr>
                              </m:ctrlPr>
                            </m:sSubPr>
                            <m:e>
                              <m:r>
                                <a:rPr lang="de-DE" i="1" smtClean="0">
                                  <a:solidFill>
                                    <a:srgbClr val="002060"/>
                                  </a:solidFill>
                                  <a:latin typeface="Cambria Math" panose="02040503050406030204" pitchFamily="18" charset="0"/>
                                </a:rPr>
                                <m:t>𝑋</m:t>
                              </m:r>
                            </m:e>
                            <m:sub>
                              <m:r>
                                <a:rPr lang="de-DE" i="1" smtClean="0">
                                  <a:solidFill>
                                    <a:srgbClr val="002060"/>
                                  </a:solidFill>
                                  <a:latin typeface="Cambria Math" panose="02040503050406030204" pitchFamily="18" charset="0"/>
                                </a:rPr>
                                <m:t>𝐶</m:t>
                              </m:r>
                            </m:sub>
                          </m:sSub>
                        </m:den>
                      </m:f>
                    </m:oMath>
                  </m:oMathPara>
                </a14:m>
                <a:endParaRPr lang="de-DE" baseline="-25000" dirty="0">
                  <a:solidFill>
                    <a:srgbClr val="002060"/>
                  </a:solidFill>
                </a:endParaRPr>
              </a:p>
            </p:txBody>
          </p:sp>
        </mc:Choice>
        <mc:Fallback xmlns="">
          <p:sp>
            <p:nvSpPr>
              <p:cNvPr id="32" name="Textfeld 31">
                <a:extLst>
                  <a:ext uri="{FF2B5EF4-FFF2-40B4-BE49-F238E27FC236}">
                    <a16:creationId xmlns:a16="http://schemas.microsoft.com/office/drawing/2014/main" id="{38B5694F-C430-7248-4D00-F528ED432E02}"/>
                  </a:ext>
                </a:extLst>
              </p:cNvPr>
              <p:cNvSpPr txBox="1">
                <a:spLocks noRot="1" noChangeAspect="1" noMove="1" noResize="1" noEditPoints="1" noAdjustHandles="1" noChangeArrowheads="1" noChangeShapeType="1" noTextEdit="1"/>
              </p:cNvSpPr>
              <p:nvPr/>
            </p:nvSpPr>
            <p:spPr>
              <a:xfrm>
                <a:off x="3614405" y="4231455"/>
                <a:ext cx="4941554" cy="758477"/>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BA8C82B5-D71E-BC8D-6C2D-01579237F033}"/>
                  </a:ext>
                </a:extLst>
              </p:cNvPr>
              <p:cNvSpPr txBox="1"/>
              <p:nvPr/>
            </p:nvSpPr>
            <p:spPr>
              <a:xfrm>
                <a:off x="3989369" y="3753313"/>
                <a:ext cx="894540"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002060"/>
                          </a:solidFill>
                          <a:latin typeface="Cambria Math" panose="02040503050406030204" pitchFamily="18" charset="0"/>
                        </a:rPr>
                        <m:t>𝑗</m:t>
                      </m:r>
                      <m:r>
                        <a:rPr lang="de-DE" i="1" smtClean="0">
                          <a:solidFill>
                            <a:srgbClr val="002060"/>
                          </a:solidFill>
                          <a:latin typeface="Cambria Math" panose="02040503050406030204" pitchFamily="18" charset="0"/>
                        </a:rPr>
                        <m:t>=</m:t>
                      </m:r>
                      <m:rad>
                        <m:radPr>
                          <m:degHide m:val="on"/>
                          <m:ctrlPr>
                            <a:rPr lang="de-DE" i="1">
                              <a:solidFill>
                                <a:srgbClr val="00B0F0"/>
                              </a:solidFill>
                              <a:latin typeface="Cambria Math" panose="02040503050406030204" pitchFamily="18" charset="0"/>
                            </a:rPr>
                          </m:ctrlPr>
                        </m:radPr>
                        <m:deg/>
                        <m:e>
                          <m:r>
                            <a:rPr lang="de-DE" i="1">
                              <a:solidFill>
                                <a:srgbClr val="00B0F0"/>
                              </a:solidFill>
                              <a:latin typeface="Cambria Math" panose="02040503050406030204" pitchFamily="18" charset="0"/>
                            </a:rPr>
                            <m:t>−1</m:t>
                          </m:r>
                        </m:e>
                      </m:rad>
                    </m:oMath>
                  </m:oMathPara>
                </a14:m>
                <a:endParaRPr lang="de-DE" dirty="0">
                  <a:solidFill>
                    <a:srgbClr val="002060"/>
                  </a:solidFill>
                </a:endParaRPr>
              </a:p>
            </p:txBody>
          </p:sp>
        </mc:Choice>
        <mc:Fallback xmlns="">
          <p:sp>
            <p:nvSpPr>
              <p:cNvPr id="37" name="Textfeld 36">
                <a:extLst>
                  <a:ext uri="{FF2B5EF4-FFF2-40B4-BE49-F238E27FC236}">
                    <a16:creationId xmlns:a16="http://schemas.microsoft.com/office/drawing/2014/main" id="{BA8C82B5-D71E-BC8D-6C2D-01579237F033}"/>
                  </a:ext>
                </a:extLst>
              </p:cNvPr>
              <p:cNvSpPr txBox="1">
                <a:spLocks noRot="1" noChangeAspect="1" noMove="1" noResize="1" noEditPoints="1" noAdjustHandles="1" noChangeArrowheads="1" noChangeShapeType="1" noTextEdit="1"/>
              </p:cNvSpPr>
              <p:nvPr/>
            </p:nvSpPr>
            <p:spPr>
              <a:xfrm>
                <a:off x="3989369" y="3753313"/>
                <a:ext cx="894540" cy="309637"/>
              </a:xfrm>
              <a:prstGeom prst="rect">
                <a:avLst/>
              </a:prstGeom>
              <a:blipFill>
                <a:blip r:embed="rId10"/>
                <a:stretch>
                  <a:fillRect l="-8844" r="-6122" b="-3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DDDDEFB8-CF57-5788-782A-640C3EAD7A91}"/>
                  </a:ext>
                </a:extLst>
              </p:cNvPr>
              <p:cNvSpPr txBox="1"/>
              <p:nvPr/>
            </p:nvSpPr>
            <p:spPr>
              <a:xfrm>
                <a:off x="3570312" y="5100413"/>
                <a:ext cx="4521665" cy="658065"/>
              </a:xfrm>
              <a:prstGeom prst="rect">
                <a:avLst/>
              </a:prstGeom>
              <a:noFill/>
            </p:spPr>
            <p:txBody>
              <a:bodyPr wrap="square" rtlCol="0">
                <a:spAutoFit/>
              </a:bodyPr>
              <a:lstStyle>
                <a:defPPr>
                  <a:defRPr lang="en-US"/>
                </a:defPPr>
                <a:lvl1pPr>
                  <a:defRPr i="1">
                    <a:solidFill>
                      <a:srgbClr val="002060"/>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𝑌</m:t>
                      </m:r>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1</m:t>
                          </m:r>
                        </m:num>
                        <m:den>
                          <m:r>
                            <a:rPr lang="de-DE">
                              <a:latin typeface="Cambria Math" panose="02040503050406030204" pitchFamily="18" charset="0"/>
                            </a:rPr>
                            <m:t>𝑅</m:t>
                          </m:r>
                        </m:den>
                      </m:f>
                      <m:r>
                        <a:rPr lang="de-DE">
                          <a:latin typeface="Cambria Math" panose="02040503050406030204" pitchFamily="18" charset="0"/>
                        </a:rPr>
                        <m:t>+</m:t>
                      </m:r>
                      <m:r>
                        <a:rPr lang="de-DE">
                          <a:latin typeface="Cambria Math" panose="02040503050406030204" pitchFamily="18" charset="0"/>
                        </a:rPr>
                        <m:t>𝑗</m:t>
                      </m:r>
                      <m:f>
                        <m:fPr>
                          <m:ctrlPr>
                            <a:rPr lang="de-DE" i="1">
                              <a:latin typeface="Cambria Math" panose="02040503050406030204" pitchFamily="18" charset="0"/>
                            </a:rPr>
                          </m:ctrlPr>
                        </m:fPr>
                        <m:num>
                          <m:r>
                            <a:rPr lang="de-DE">
                              <a:latin typeface="Cambria Math" panose="02040503050406030204" pitchFamily="18" charset="0"/>
                            </a:rPr>
                            <m:t>1</m:t>
                          </m:r>
                        </m:num>
                        <m:den>
                          <m:r>
                            <a:rPr lang="de-DE" smtClean="0">
                              <a:solidFill>
                                <a:srgbClr val="00B0F0"/>
                              </a:solidFill>
                              <a:latin typeface="Cambria Math" panose="02040503050406030204" pitchFamily="18" charset="0"/>
                            </a:rPr>
                            <m:t>−1</m:t>
                          </m:r>
                          <m:r>
                            <a:rPr lang="de-DE">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𝑋</m:t>
                              </m:r>
                            </m:e>
                            <m:sub>
                              <m:r>
                                <a:rPr lang="de-DE">
                                  <a:latin typeface="Cambria Math" panose="02040503050406030204" pitchFamily="18" charset="0"/>
                                </a:rPr>
                                <m:t>𝐿</m:t>
                              </m:r>
                            </m:sub>
                          </m:sSub>
                        </m:den>
                      </m:f>
                      <m:r>
                        <a:rPr lang="de-DE">
                          <a:latin typeface="Cambria Math" panose="02040503050406030204" pitchFamily="18" charset="0"/>
                        </a:rPr>
                        <m:t>−</m:t>
                      </m:r>
                      <m:r>
                        <a:rPr lang="de-DE">
                          <a:latin typeface="Cambria Math" panose="02040503050406030204" pitchFamily="18" charset="0"/>
                        </a:rPr>
                        <m:t>𝑗</m:t>
                      </m:r>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1</m:t>
                          </m:r>
                        </m:num>
                        <m:den>
                          <m:r>
                            <a:rPr lang="de-DE" smtClean="0">
                              <a:solidFill>
                                <a:srgbClr val="00B0F0"/>
                              </a:solidFill>
                              <a:latin typeface="Cambria Math" panose="02040503050406030204" pitchFamily="18" charset="0"/>
                            </a:rPr>
                            <m:t>−1</m:t>
                          </m:r>
                          <m:r>
                            <a:rPr lang="de-DE">
                              <a:latin typeface="Cambria Math" panose="02040503050406030204" pitchFamily="18" charset="0"/>
                            </a:rPr>
                            <m:t>⋅</m:t>
                          </m:r>
                          <m:r>
                            <a:rPr lang="de-DE" b="0" i="1" smtClean="0">
                              <a:latin typeface="Cambria Math" panose="02040503050406030204" pitchFamily="18" charset="0"/>
                            </a:rPr>
                            <m:t>𝑋</m:t>
                          </m:r>
                          <m:r>
                            <a:rPr lang="de-DE">
                              <a:latin typeface="Cambria Math" panose="02040503050406030204" pitchFamily="18" charset="0"/>
                            </a:rPr>
                            <m:t>𝑐</m:t>
                          </m:r>
                        </m:den>
                      </m:f>
                    </m:oMath>
                  </m:oMathPara>
                </a14:m>
                <a:endParaRPr lang="de-DE" dirty="0"/>
              </a:p>
            </p:txBody>
          </p:sp>
        </mc:Choice>
        <mc:Fallback xmlns="">
          <p:sp>
            <p:nvSpPr>
              <p:cNvPr id="51" name="Textfeld 50">
                <a:extLst>
                  <a:ext uri="{FF2B5EF4-FFF2-40B4-BE49-F238E27FC236}">
                    <a16:creationId xmlns:a16="http://schemas.microsoft.com/office/drawing/2014/main" id="{DDDDEFB8-CF57-5788-782A-640C3EAD7A91}"/>
                  </a:ext>
                </a:extLst>
              </p:cNvPr>
              <p:cNvSpPr txBox="1">
                <a:spLocks noRot="1" noChangeAspect="1" noMove="1" noResize="1" noEditPoints="1" noAdjustHandles="1" noChangeArrowheads="1" noChangeShapeType="1" noTextEdit="1"/>
              </p:cNvSpPr>
              <p:nvPr/>
            </p:nvSpPr>
            <p:spPr>
              <a:xfrm>
                <a:off x="3570312" y="5100413"/>
                <a:ext cx="4521665" cy="658065"/>
              </a:xfrm>
              <a:prstGeom prst="rect">
                <a:avLst/>
              </a:prstGeom>
              <a:blipFill>
                <a:blip r:embed="rId11"/>
                <a:stretch>
                  <a:fillRect/>
                </a:stretch>
              </a:blipFill>
            </p:spPr>
            <p:txBody>
              <a:bodyPr/>
              <a:lstStyle/>
              <a:p>
                <a:r>
                  <a:rPr lang="de-DE">
                    <a:noFill/>
                  </a:rPr>
                  <a:t> </a:t>
                </a:r>
              </a:p>
            </p:txBody>
          </p:sp>
        </mc:Fallback>
      </mc:AlternateContent>
      <p:sp>
        <p:nvSpPr>
          <p:cNvPr id="78" name="Ellipse 77">
            <a:extLst>
              <a:ext uri="{FF2B5EF4-FFF2-40B4-BE49-F238E27FC236}">
                <a16:creationId xmlns:a16="http://schemas.microsoft.com/office/drawing/2014/main" id="{D102034E-21BE-4B96-19CD-FD3173BC80E1}"/>
              </a:ext>
            </a:extLst>
          </p:cNvPr>
          <p:cNvSpPr/>
          <p:nvPr/>
        </p:nvSpPr>
        <p:spPr>
          <a:xfrm>
            <a:off x="991468" y="1593732"/>
            <a:ext cx="45719" cy="45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2B2A32BB-F3C6-6EB8-D1DB-B3DBFBF73F51}"/>
              </a:ext>
            </a:extLst>
          </p:cNvPr>
          <p:cNvSpPr/>
          <p:nvPr/>
        </p:nvSpPr>
        <p:spPr>
          <a:xfrm>
            <a:off x="2724324" y="1602040"/>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80" name="Textfeld 79">
                <a:extLst>
                  <a:ext uri="{FF2B5EF4-FFF2-40B4-BE49-F238E27FC236}">
                    <a16:creationId xmlns:a16="http://schemas.microsoft.com/office/drawing/2014/main" id="{20A47576-A1C7-9351-6F20-72969A2ABE90}"/>
                  </a:ext>
                </a:extLst>
              </p:cNvPr>
              <p:cNvSpPr txBox="1"/>
              <p:nvPr/>
            </p:nvSpPr>
            <p:spPr>
              <a:xfrm>
                <a:off x="2008291" y="1901091"/>
                <a:ext cx="1947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2060"/>
                          </a:solidFill>
                          <a:latin typeface="Cambria Math" panose="02040503050406030204" pitchFamily="18" charset="0"/>
                        </a:rPr>
                        <m:t>𝑍</m:t>
                      </m:r>
                    </m:oMath>
                  </m:oMathPara>
                </a14:m>
                <a:endParaRPr lang="de-DE" dirty="0">
                  <a:solidFill>
                    <a:srgbClr val="002060"/>
                  </a:solidFill>
                </a:endParaRPr>
              </a:p>
            </p:txBody>
          </p:sp>
        </mc:Choice>
        <mc:Fallback xmlns="">
          <p:sp>
            <p:nvSpPr>
              <p:cNvPr id="80" name="Textfeld 79">
                <a:extLst>
                  <a:ext uri="{FF2B5EF4-FFF2-40B4-BE49-F238E27FC236}">
                    <a16:creationId xmlns:a16="http://schemas.microsoft.com/office/drawing/2014/main" id="{20A47576-A1C7-9351-6F20-72969A2ABE90}"/>
                  </a:ext>
                </a:extLst>
              </p:cNvPr>
              <p:cNvSpPr txBox="1">
                <a:spLocks noRot="1" noChangeAspect="1" noMove="1" noResize="1" noEditPoints="1" noAdjustHandles="1" noChangeArrowheads="1" noChangeShapeType="1" noTextEdit="1"/>
              </p:cNvSpPr>
              <p:nvPr/>
            </p:nvSpPr>
            <p:spPr>
              <a:xfrm>
                <a:off x="2008291" y="1901091"/>
                <a:ext cx="194797" cy="276999"/>
              </a:xfrm>
              <a:prstGeom prst="rect">
                <a:avLst/>
              </a:prstGeom>
              <a:blipFill>
                <a:blip r:embed="rId12"/>
                <a:stretch>
                  <a:fillRect l="-28125" r="-28125" b="-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2" name="Textfeld 81">
                <a:extLst>
                  <a:ext uri="{FF2B5EF4-FFF2-40B4-BE49-F238E27FC236}">
                    <a16:creationId xmlns:a16="http://schemas.microsoft.com/office/drawing/2014/main" id="{588DF344-1543-EE46-D3E9-54612921FA3C}"/>
                  </a:ext>
                </a:extLst>
              </p:cNvPr>
              <p:cNvSpPr txBox="1"/>
              <p:nvPr/>
            </p:nvSpPr>
            <p:spPr>
              <a:xfrm>
                <a:off x="3842162" y="6000741"/>
                <a:ext cx="3196138" cy="658065"/>
              </a:xfrm>
              <a:prstGeom prst="rect">
                <a:avLst/>
              </a:prstGeom>
              <a:noFill/>
            </p:spPr>
            <p:txBody>
              <a:bodyPr wrap="square" rtlCol="0">
                <a:spAutoFit/>
              </a:bodyPr>
              <a:lstStyle>
                <a:defPPr>
                  <a:defRPr lang="en-US"/>
                </a:defPPr>
                <a:lvl1pPr>
                  <a:defRPr i="1">
                    <a:solidFill>
                      <a:srgbClr val="002060"/>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𝑌</m:t>
                      </m:r>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1</m:t>
                          </m:r>
                        </m:num>
                        <m:den>
                          <m:r>
                            <a:rPr lang="de-DE">
                              <a:latin typeface="Cambria Math" panose="02040503050406030204" pitchFamily="18" charset="0"/>
                            </a:rPr>
                            <m:t>𝑅</m:t>
                          </m:r>
                        </m:den>
                      </m:f>
                      <m:r>
                        <a:rPr lang="de-DE" b="1" i="1" smtClean="0">
                          <a:solidFill>
                            <a:srgbClr val="FF0000"/>
                          </a:solidFill>
                          <a:latin typeface="Cambria Math" panose="02040503050406030204" pitchFamily="18" charset="0"/>
                        </a:rPr>
                        <m:t>−</m:t>
                      </m:r>
                      <m:r>
                        <a:rPr lang="de-DE">
                          <a:latin typeface="Cambria Math" panose="02040503050406030204" pitchFamily="18" charset="0"/>
                        </a:rPr>
                        <m:t>𝑗</m:t>
                      </m:r>
                      <m:f>
                        <m:fPr>
                          <m:ctrlPr>
                            <a:rPr lang="de-DE" i="1">
                              <a:latin typeface="Cambria Math" panose="02040503050406030204" pitchFamily="18" charset="0"/>
                            </a:rPr>
                          </m:ctrlPr>
                        </m:fPr>
                        <m:num>
                          <m:r>
                            <a:rPr lang="de-DE">
                              <a:latin typeface="Cambria Math" panose="02040503050406030204" pitchFamily="18" charset="0"/>
                            </a:rPr>
                            <m:t>1</m:t>
                          </m:r>
                        </m:num>
                        <m:den>
                          <m:sSub>
                            <m:sSubPr>
                              <m:ctrlPr>
                                <a:rPr lang="de-DE" i="1">
                                  <a:latin typeface="Cambria Math" panose="02040503050406030204" pitchFamily="18" charset="0"/>
                                </a:rPr>
                              </m:ctrlPr>
                            </m:sSubPr>
                            <m:e>
                              <m:r>
                                <a:rPr lang="de-DE" b="0" i="1" smtClean="0">
                                  <a:latin typeface="Cambria Math" panose="02040503050406030204" pitchFamily="18" charset="0"/>
                                </a:rPr>
                                <m:t>𝑋</m:t>
                              </m:r>
                            </m:e>
                            <m:sub>
                              <m:r>
                                <a:rPr lang="de-DE">
                                  <a:latin typeface="Cambria Math" panose="02040503050406030204" pitchFamily="18" charset="0"/>
                                </a:rPr>
                                <m:t>𝐿</m:t>
                              </m:r>
                            </m:sub>
                          </m:sSub>
                        </m:den>
                      </m:f>
                      <m:r>
                        <a:rPr lang="de-DE" b="1" i="1" smtClean="0">
                          <a:solidFill>
                            <a:srgbClr val="FF0000"/>
                          </a:solidFill>
                          <a:latin typeface="Cambria Math" panose="02040503050406030204" pitchFamily="18" charset="0"/>
                        </a:rPr>
                        <m:t>+</m:t>
                      </m:r>
                      <m:r>
                        <a:rPr lang="de-DE">
                          <a:latin typeface="Cambria Math" panose="02040503050406030204" pitchFamily="18" charset="0"/>
                        </a:rPr>
                        <m:t>𝑗</m:t>
                      </m:r>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1</m:t>
                          </m:r>
                        </m:num>
                        <m:den>
                          <m:r>
                            <a:rPr lang="de-DE" b="0" i="1" smtClean="0">
                              <a:latin typeface="Cambria Math" panose="02040503050406030204" pitchFamily="18" charset="0"/>
                            </a:rPr>
                            <m:t>𝑋</m:t>
                          </m:r>
                          <m:r>
                            <a:rPr lang="de-DE">
                              <a:latin typeface="Cambria Math" panose="02040503050406030204" pitchFamily="18" charset="0"/>
                            </a:rPr>
                            <m:t>𝑐</m:t>
                          </m:r>
                        </m:den>
                      </m:f>
                    </m:oMath>
                  </m:oMathPara>
                </a14:m>
                <a:endParaRPr lang="de-DE" dirty="0"/>
              </a:p>
            </p:txBody>
          </p:sp>
        </mc:Choice>
        <mc:Fallback xmlns="">
          <p:sp>
            <p:nvSpPr>
              <p:cNvPr id="82" name="Textfeld 81">
                <a:extLst>
                  <a:ext uri="{FF2B5EF4-FFF2-40B4-BE49-F238E27FC236}">
                    <a16:creationId xmlns:a16="http://schemas.microsoft.com/office/drawing/2014/main" id="{588DF344-1543-EE46-D3E9-54612921FA3C}"/>
                  </a:ext>
                </a:extLst>
              </p:cNvPr>
              <p:cNvSpPr txBox="1">
                <a:spLocks noRot="1" noChangeAspect="1" noMove="1" noResize="1" noEditPoints="1" noAdjustHandles="1" noChangeArrowheads="1" noChangeShapeType="1" noTextEdit="1"/>
              </p:cNvSpPr>
              <p:nvPr/>
            </p:nvSpPr>
            <p:spPr>
              <a:xfrm>
                <a:off x="3842162" y="6000741"/>
                <a:ext cx="3196138" cy="658065"/>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1" name="Textfeld 80">
                <a:extLst>
                  <a:ext uri="{FF2B5EF4-FFF2-40B4-BE49-F238E27FC236}">
                    <a16:creationId xmlns:a16="http://schemas.microsoft.com/office/drawing/2014/main" id="{8A575D62-9CF4-7A31-25F9-56E7244CD9EE}"/>
                  </a:ext>
                </a:extLst>
              </p:cNvPr>
              <p:cNvSpPr txBox="1"/>
              <p:nvPr/>
            </p:nvSpPr>
            <p:spPr>
              <a:xfrm>
                <a:off x="4302340" y="1540306"/>
                <a:ext cx="1980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2060"/>
                          </a:solidFill>
                          <a:latin typeface="Cambria Math" panose="02040503050406030204" pitchFamily="18" charset="0"/>
                        </a:rPr>
                        <m:t>𝑌</m:t>
                      </m:r>
                    </m:oMath>
                  </m:oMathPara>
                </a14:m>
                <a:endParaRPr lang="de-DE" dirty="0">
                  <a:solidFill>
                    <a:srgbClr val="002060"/>
                  </a:solidFill>
                </a:endParaRPr>
              </a:p>
            </p:txBody>
          </p:sp>
        </mc:Choice>
        <mc:Fallback xmlns="">
          <p:sp>
            <p:nvSpPr>
              <p:cNvPr id="81" name="Textfeld 80">
                <a:extLst>
                  <a:ext uri="{FF2B5EF4-FFF2-40B4-BE49-F238E27FC236}">
                    <a16:creationId xmlns:a16="http://schemas.microsoft.com/office/drawing/2014/main" id="{8A575D62-9CF4-7A31-25F9-56E7244CD9EE}"/>
                  </a:ext>
                </a:extLst>
              </p:cNvPr>
              <p:cNvSpPr txBox="1">
                <a:spLocks noRot="1" noChangeAspect="1" noMove="1" noResize="1" noEditPoints="1" noAdjustHandles="1" noChangeArrowheads="1" noChangeShapeType="1" noTextEdit="1"/>
              </p:cNvSpPr>
              <p:nvPr/>
            </p:nvSpPr>
            <p:spPr>
              <a:xfrm>
                <a:off x="4302340" y="1540306"/>
                <a:ext cx="198003" cy="276999"/>
              </a:xfrm>
              <a:prstGeom prst="rect">
                <a:avLst/>
              </a:prstGeom>
              <a:blipFill>
                <a:blip r:embed="rId14"/>
                <a:stretch>
                  <a:fillRect l="-31250" r="-25000" b="-6667"/>
                </a:stretch>
              </a:blipFill>
            </p:spPr>
            <p:txBody>
              <a:bodyPr/>
              <a:lstStyle/>
              <a:p>
                <a:r>
                  <a:rPr lang="de-DE">
                    <a:noFill/>
                  </a:rPr>
                  <a:t> </a:t>
                </a:r>
              </a:p>
            </p:txBody>
          </p:sp>
        </mc:Fallback>
      </mc:AlternateContent>
      <p:grpSp>
        <p:nvGrpSpPr>
          <p:cNvPr id="26" name="Gruppieren 25">
            <a:extLst>
              <a:ext uri="{FF2B5EF4-FFF2-40B4-BE49-F238E27FC236}">
                <a16:creationId xmlns:a16="http://schemas.microsoft.com/office/drawing/2014/main" id="{27A32560-6931-A30A-610D-82EC22A02C5B}"/>
              </a:ext>
            </a:extLst>
          </p:cNvPr>
          <p:cNvGrpSpPr/>
          <p:nvPr/>
        </p:nvGrpSpPr>
        <p:grpSpPr>
          <a:xfrm>
            <a:off x="4510972" y="739569"/>
            <a:ext cx="2856481" cy="1583649"/>
            <a:chOff x="4261683" y="739569"/>
            <a:chExt cx="2856481" cy="1583649"/>
          </a:xfrm>
        </p:grpSpPr>
        <p:sp>
          <p:nvSpPr>
            <p:cNvPr id="77" name="Textfeld 76">
              <a:extLst>
                <a:ext uri="{FF2B5EF4-FFF2-40B4-BE49-F238E27FC236}">
                  <a16:creationId xmlns:a16="http://schemas.microsoft.com/office/drawing/2014/main" id="{384D9D17-F3DB-0CE4-E0AE-E8EC22ED6591}"/>
                </a:ext>
              </a:extLst>
            </p:cNvPr>
            <p:cNvSpPr txBox="1"/>
            <p:nvPr/>
          </p:nvSpPr>
          <p:spPr>
            <a:xfrm>
              <a:off x="5392362" y="800979"/>
              <a:ext cx="777166" cy="369332"/>
            </a:xfrm>
            <a:prstGeom prst="rect">
              <a:avLst/>
            </a:prstGeom>
            <a:noFill/>
          </p:spPr>
          <p:txBody>
            <a:bodyPr wrap="square">
              <a:spAutoFit/>
            </a:bodyPr>
            <a:lstStyle/>
            <a:p>
              <a:r>
                <a:rPr lang="de-DE" dirty="0">
                  <a:solidFill>
                    <a:srgbClr val="002060"/>
                  </a:solidFill>
                </a:rPr>
                <a:t>X</a:t>
              </a:r>
              <a:r>
                <a:rPr lang="de-DE" baseline="-25000" dirty="0">
                  <a:solidFill>
                    <a:srgbClr val="002060"/>
                  </a:solidFill>
                </a:rPr>
                <a:t>L</a:t>
              </a:r>
              <a:endParaRPr lang="de-DE" dirty="0"/>
            </a:p>
          </p:txBody>
        </p:sp>
        <p:sp>
          <p:nvSpPr>
            <p:cNvPr id="3" name="Textfeld 2">
              <a:extLst>
                <a:ext uri="{FF2B5EF4-FFF2-40B4-BE49-F238E27FC236}">
                  <a16:creationId xmlns:a16="http://schemas.microsoft.com/office/drawing/2014/main" id="{C9FABC7E-AF53-823C-58F9-29AC7EA7BE83}"/>
                </a:ext>
              </a:extLst>
            </p:cNvPr>
            <p:cNvSpPr txBox="1"/>
            <p:nvPr/>
          </p:nvSpPr>
          <p:spPr>
            <a:xfrm>
              <a:off x="4809479" y="817937"/>
              <a:ext cx="809028" cy="369332"/>
            </a:xfrm>
            <a:prstGeom prst="rect">
              <a:avLst/>
            </a:prstGeom>
            <a:noFill/>
          </p:spPr>
          <p:txBody>
            <a:bodyPr wrap="square">
              <a:spAutoFit/>
            </a:bodyPr>
            <a:lstStyle/>
            <a:p>
              <a:r>
                <a:rPr lang="de-DE" dirty="0">
                  <a:solidFill>
                    <a:srgbClr val="002060"/>
                  </a:solidFill>
                </a:rPr>
                <a:t>R</a:t>
              </a:r>
              <a:endParaRPr lang="de-DE" dirty="0"/>
            </a:p>
          </p:txBody>
        </p:sp>
        <p:sp>
          <p:nvSpPr>
            <p:cNvPr id="76" name="Textfeld 75">
              <a:extLst>
                <a:ext uri="{FF2B5EF4-FFF2-40B4-BE49-F238E27FC236}">
                  <a16:creationId xmlns:a16="http://schemas.microsoft.com/office/drawing/2014/main" id="{CB41FDAB-EA8C-6FBD-481F-DD4CC2DCE6A9}"/>
                </a:ext>
              </a:extLst>
            </p:cNvPr>
            <p:cNvSpPr txBox="1"/>
            <p:nvPr/>
          </p:nvSpPr>
          <p:spPr>
            <a:xfrm>
              <a:off x="6388750" y="1447973"/>
              <a:ext cx="729414" cy="369332"/>
            </a:xfrm>
            <a:prstGeom prst="rect">
              <a:avLst/>
            </a:prstGeom>
            <a:noFill/>
          </p:spPr>
          <p:txBody>
            <a:bodyPr wrap="square">
              <a:spAutoFit/>
            </a:bodyPr>
            <a:lstStyle/>
            <a:p>
              <a:r>
                <a:rPr lang="de-DE" dirty="0">
                  <a:solidFill>
                    <a:srgbClr val="002060"/>
                  </a:solidFill>
                </a:rPr>
                <a:t>X</a:t>
              </a:r>
              <a:r>
                <a:rPr lang="de-DE" baseline="-25000" dirty="0">
                  <a:solidFill>
                    <a:srgbClr val="002060"/>
                  </a:solidFill>
                </a:rPr>
                <a:t>C</a:t>
              </a:r>
              <a:endParaRPr lang="de-DE" dirty="0"/>
            </a:p>
          </p:txBody>
        </p:sp>
        <p:pic>
          <p:nvPicPr>
            <p:cNvPr id="58" name="Picture 4" descr="Induktor elektronisches Symbol elektromagnetische Spuleninduktivität,  Symbol, Wechselstrom, Winkel, Bereich png | PNGWing">
              <a:extLst>
                <a:ext uri="{FF2B5EF4-FFF2-40B4-BE49-F238E27FC236}">
                  <a16:creationId xmlns:a16="http://schemas.microsoft.com/office/drawing/2014/main" id="{A3DEDFC9-6E4A-6477-E070-D4F2651FA7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rot="16200000">
              <a:off x="5156598" y="1552435"/>
              <a:ext cx="795931" cy="2593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a:extLst>
                <a:ext uri="{FF2B5EF4-FFF2-40B4-BE49-F238E27FC236}">
                  <a16:creationId xmlns:a16="http://schemas.microsoft.com/office/drawing/2014/main" id="{24847D17-84EB-B8FF-15EB-8586768C1B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54506" y="1452724"/>
              <a:ext cx="1201445" cy="39985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a:extLst>
                <a:ext uri="{FF2B5EF4-FFF2-40B4-BE49-F238E27FC236}">
                  <a16:creationId xmlns:a16="http://schemas.microsoft.com/office/drawing/2014/main" id="{D8D6EFB2-DA7D-5285-D165-848213713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H="1">
              <a:off x="5807502" y="1362696"/>
              <a:ext cx="678137" cy="59436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r Verbinder 12">
              <a:extLst>
                <a:ext uri="{FF2B5EF4-FFF2-40B4-BE49-F238E27FC236}">
                  <a16:creationId xmlns:a16="http://schemas.microsoft.com/office/drawing/2014/main" id="{AF5D9DB6-4AD1-5109-8D4F-026D9116D453}"/>
                </a:ext>
              </a:extLst>
            </p:cNvPr>
            <p:cNvCxnSpPr>
              <a:cxnSpLocks/>
            </p:cNvCxnSpPr>
            <p:nvPr/>
          </p:nvCxnSpPr>
          <p:spPr>
            <a:xfrm>
              <a:off x="4325896" y="2081659"/>
              <a:ext cx="182053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BCD51FFC-988D-856E-2553-5702255E0AC4}"/>
                </a:ext>
              </a:extLst>
            </p:cNvPr>
            <p:cNvCxnSpPr>
              <a:cxnSpLocks/>
            </p:cNvCxnSpPr>
            <p:nvPr/>
          </p:nvCxnSpPr>
          <p:spPr>
            <a:xfrm rot="16200000">
              <a:off x="6099340" y="2038736"/>
              <a:ext cx="91573" cy="53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78EDC1B-15B6-3B09-D9BC-B4931AD461AB}"/>
                </a:ext>
              </a:extLst>
            </p:cNvPr>
            <p:cNvCxnSpPr>
              <a:cxnSpLocks/>
            </p:cNvCxnSpPr>
            <p:nvPr/>
          </p:nvCxnSpPr>
          <p:spPr>
            <a:xfrm>
              <a:off x="4312821" y="1277309"/>
              <a:ext cx="1838012" cy="90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C3B72A2-4952-946F-DF80-5CE337F2B85B}"/>
                </a:ext>
              </a:extLst>
            </p:cNvPr>
            <p:cNvCxnSpPr>
              <a:cxnSpLocks/>
            </p:cNvCxnSpPr>
            <p:nvPr/>
          </p:nvCxnSpPr>
          <p:spPr>
            <a:xfrm flipV="1">
              <a:off x="6146427" y="1261022"/>
              <a:ext cx="2" cy="8087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D0BDCF26-5049-7B39-341C-C42A623342EE}"/>
                </a:ext>
              </a:extLst>
            </p:cNvPr>
            <p:cNvSpPr txBox="1"/>
            <p:nvPr/>
          </p:nvSpPr>
          <p:spPr>
            <a:xfrm rot="16200000">
              <a:off x="5367796" y="968025"/>
              <a:ext cx="96170" cy="769441"/>
            </a:xfrm>
            <a:prstGeom prst="rect">
              <a:avLst/>
            </a:prstGeom>
            <a:noFill/>
          </p:spPr>
          <p:txBody>
            <a:bodyPr wrap="square" rtlCol="0">
              <a:spAutoFit/>
            </a:bodyPr>
            <a:lstStyle/>
            <a:p>
              <a:r>
                <a:rPr lang="de-DE" sz="4400" dirty="0"/>
                <a:t>.</a:t>
              </a:r>
            </a:p>
          </p:txBody>
        </p:sp>
        <p:sp>
          <p:nvSpPr>
            <p:cNvPr id="25" name="Textfeld 24">
              <a:extLst>
                <a:ext uri="{FF2B5EF4-FFF2-40B4-BE49-F238E27FC236}">
                  <a16:creationId xmlns:a16="http://schemas.microsoft.com/office/drawing/2014/main" id="{6C72557B-9A69-AE3A-FF56-2FAF5873B9B7}"/>
                </a:ext>
              </a:extLst>
            </p:cNvPr>
            <p:cNvSpPr txBox="1"/>
            <p:nvPr/>
          </p:nvSpPr>
          <p:spPr>
            <a:xfrm rot="16200000">
              <a:off x="5344628" y="1766372"/>
              <a:ext cx="142043" cy="769441"/>
            </a:xfrm>
            <a:prstGeom prst="rect">
              <a:avLst/>
            </a:prstGeom>
            <a:noFill/>
          </p:spPr>
          <p:txBody>
            <a:bodyPr wrap="square" rtlCol="0">
              <a:spAutoFit/>
            </a:bodyPr>
            <a:lstStyle/>
            <a:p>
              <a:r>
                <a:rPr lang="de-DE" sz="4400" dirty="0"/>
                <a:t>.</a:t>
              </a:r>
            </a:p>
          </p:txBody>
        </p:sp>
        <p:sp>
          <p:nvSpPr>
            <p:cNvPr id="65" name="Ellipse 64">
              <a:extLst>
                <a:ext uri="{FF2B5EF4-FFF2-40B4-BE49-F238E27FC236}">
                  <a16:creationId xmlns:a16="http://schemas.microsoft.com/office/drawing/2014/main" id="{9F15FFF3-CB78-32CA-1008-236A7526EAAA}"/>
                </a:ext>
              </a:extLst>
            </p:cNvPr>
            <p:cNvSpPr/>
            <p:nvPr/>
          </p:nvSpPr>
          <p:spPr>
            <a:xfrm>
              <a:off x="4261683" y="1249161"/>
              <a:ext cx="45719" cy="45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9C2524FC-55E9-57A1-BA2B-5D1BDDFD50DD}"/>
                </a:ext>
              </a:extLst>
            </p:cNvPr>
            <p:cNvSpPr/>
            <p:nvPr/>
          </p:nvSpPr>
          <p:spPr>
            <a:xfrm>
              <a:off x="4275323" y="2054472"/>
              <a:ext cx="45719" cy="45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3D9EFF4A-723F-30C0-61A6-48E32F6647AD}"/>
                </a:ext>
              </a:extLst>
            </p:cNvPr>
            <p:cNvSpPr txBox="1"/>
            <p:nvPr/>
          </p:nvSpPr>
          <p:spPr>
            <a:xfrm>
              <a:off x="4788828" y="739569"/>
              <a:ext cx="521336" cy="769441"/>
            </a:xfrm>
            <a:prstGeom prst="rect">
              <a:avLst/>
            </a:prstGeom>
            <a:noFill/>
          </p:spPr>
          <p:txBody>
            <a:bodyPr wrap="square" rtlCol="0">
              <a:spAutoFit/>
            </a:bodyPr>
            <a:lstStyle/>
            <a:p>
              <a:r>
                <a:rPr lang="de-DE" sz="4400" dirty="0"/>
                <a:t>.</a:t>
              </a:r>
            </a:p>
          </p:txBody>
        </p:sp>
        <p:sp>
          <p:nvSpPr>
            <p:cNvPr id="11" name="Textfeld 10">
              <a:extLst>
                <a:ext uri="{FF2B5EF4-FFF2-40B4-BE49-F238E27FC236}">
                  <a16:creationId xmlns:a16="http://schemas.microsoft.com/office/drawing/2014/main" id="{9F2E187D-C270-06A0-0872-22C4122F6F1E}"/>
                </a:ext>
              </a:extLst>
            </p:cNvPr>
            <p:cNvSpPr txBox="1"/>
            <p:nvPr/>
          </p:nvSpPr>
          <p:spPr>
            <a:xfrm>
              <a:off x="4781750" y="1492221"/>
              <a:ext cx="521336" cy="830997"/>
            </a:xfrm>
            <a:prstGeom prst="rect">
              <a:avLst/>
            </a:prstGeom>
            <a:noFill/>
          </p:spPr>
          <p:txBody>
            <a:bodyPr wrap="square" rtlCol="0">
              <a:spAutoFit/>
            </a:bodyPr>
            <a:lstStyle/>
            <a:p>
              <a:r>
                <a:rPr lang="de-DE" sz="4800" dirty="0"/>
                <a:t>.</a:t>
              </a:r>
            </a:p>
          </p:txBody>
        </p:sp>
      </p:gr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23AFAEC2-8322-CCCD-BB70-7AD655CD1D74}"/>
                  </a:ext>
                </a:extLst>
              </p:cNvPr>
              <p:cNvSpPr txBox="1"/>
              <p:nvPr/>
            </p:nvSpPr>
            <p:spPr>
              <a:xfrm>
                <a:off x="4038543" y="3045732"/>
                <a:ext cx="119758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002060"/>
                          </a:solidFill>
                          <a:latin typeface="Cambria Math" panose="02040503050406030204" pitchFamily="18" charset="0"/>
                        </a:rPr>
                        <m:t>𝑌</m:t>
                      </m:r>
                      <m:r>
                        <a:rPr lang="de-DE" i="1" smtClean="0">
                          <a:solidFill>
                            <a:srgbClr val="002060"/>
                          </a:solidFill>
                          <a:latin typeface="Cambria Math" panose="02040503050406030204" pitchFamily="18" charset="0"/>
                        </a:rPr>
                        <m:t>= </m:t>
                      </m:r>
                    </m:oMath>
                  </m:oMathPara>
                </a14:m>
                <a:endParaRPr lang="de-DE" dirty="0"/>
              </a:p>
            </p:txBody>
          </p:sp>
        </mc:Choice>
        <mc:Fallback xmlns="">
          <p:sp>
            <p:nvSpPr>
              <p:cNvPr id="4" name="Textfeld 3">
                <a:extLst>
                  <a:ext uri="{FF2B5EF4-FFF2-40B4-BE49-F238E27FC236}">
                    <a16:creationId xmlns:a16="http://schemas.microsoft.com/office/drawing/2014/main" id="{23AFAEC2-8322-CCCD-BB70-7AD655CD1D74}"/>
                  </a:ext>
                </a:extLst>
              </p:cNvPr>
              <p:cNvSpPr txBox="1">
                <a:spLocks noRot="1" noChangeAspect="1" noMove="1" noResize="1" noEditPoints="1" noAdjustHandles="1" noChangeArrowheads="1" noChangeShapeType="1" noTextEdit="1"/>
              </p:cNvSpPr>
              <p:nvPr/>
            </p:nvSpPr>
            <p:spPr>
              <a:xfrm>
                <a:off x="4038543" y="3045732"/>
                <a:ext cx="1197583" cy="369332"/>
              </a:xfrm>
              <a:prstGeom prst="rect">
                <a:avLst/>
              </a:prstGeom>
              <a:blipFill>
                <a:blip r:embed="rId15"/>
                <a:stretch>
                  <a:fillRect/>
                </a:stretch>
              </a:blipFill>
            </p:spPr>
            <p:txBody>
              <a:bodyPr/>
              <a:lstStyle/>
              <a:p>
                <a:r>
                  <a:rPr lang="de-DE">
                    <a:noFill/>
                  </a:rPr>
                  <a:t> </a:t>
                </a:r>
              </a:p>
            </p:txBody>
          </p:sp>
        </mc:Fallback>
      </mc:AlternateContent>
      <p:sp>
        <p:nvSpPr>
          <p:cNvPr id="18" name="Textfeld 17">
            <a:extLst>
              <a:ext uri="{FF2B5EF4-FFF2-40B4-BE49-F238E27FC236}">
                <a16:creationId xmlns:a16="http://schemas.microsoft.com/office/drawing/2014/main" id="{8483B505-2CFE-01ED-C1A8-D45240E8D4E7}"/>
              </a:ext>
            </a:extLst>
          </p:cNvPr>
          <p:cNvSpPr txBox="1"/>
          <p:nvPr/>
        </p:nvSpPr>
        <p:spPr>
          <a:xfrm>
            <a:off x="827881" y="5379871"/>
            <a:ext cx="3546886" cy="1200329"/>
          </a:xfrm>
          <a:prstGeom prst="rect">
            <a:avLst/>
          </a:prstGeom>
          <a:noFill/>
        </p:spPr>
        <p:txBody>
          <a:bodyPr wrap="square">
            <a:spAutoFit/>
          </a:bodyPr>
          <a:lstStyle/>
          <a:p>
            <a:r>
              <a:rPr lang="de-DE" sz="1800" dirty="0">
                <a:solidFill>
                  <a:srgbClr val="FF0000"/>
                </a:solidFill>
              </a:rPr>
              <a:t>Die Vorzeichen der Blindleitwerte sind </a:t>
            </a:r>
            <a:r>
              <a:rPr lang="de-DE" dirty="0">
                <a:solidFill>
                  <a:srgbClr val="FF0000"/>
                </a:solidFill>
              </a:rPr>
              <a:t>e</a:t>
            </a:r>
            <a:r>
              <a:rPr lang="de-DE" sz="1800" dirty="0">
                <a:solidFill>
                  <a:srgbClr val="FF0000"/>
                </a:solidFill>
              </a:rPr>
              <a:t>ntgegen-</a:t>
            </a:r>
          </a:p>
          <a:p>
            <a:r>
              <a:rPr lang="de-DE" sz="1800" dirty="0">
                <a:solidFill>
                  <a:srgbClr val="FF0000"/>
                </a:solidFill>
              </a:rPr>
              <a:t>gesetzt zu denen der zugehörigen Blindwiderstände!</a:t>
            </a:r>
          </a:p>
        </p:txBody>
      </p:sp>
      <p:sp>
        <p:nvSpPr>
          <p:cNvPr id="2" name="Ellipse 1">
            <a:extLst>
              <a:ext uri="{FF2B5EF4-FFF2-40B4-BE49-F238E27FC236}">
                <a16:creationId xmlns:a16="http://schemas.microsoft.com/office/drawing/2014/main" id="{D2A7A506-29E5-053A-ED2B-1D7F953D8BB8}"/>
              </a:ext>
            </a:extLst>
          </p:cNvPr>
          <p:cNvSpPr/>
          <p:nvPr/>
        </p:nvSpPr>
        <p:spPr>
          <a:xfrm>
            <a:off x="1827235" y="1602040"/>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C0D4A070-C1B7-1A5E-313C-C23C52DA6E63}"/>
                  </a:ext>
                </a:extLst>
              </p:cNvPr>
              <p:cNvSpPr txBox="1"/>
              <p:nvPr/>
            </p:nvSpPr>
            <p:spPr>
              <a:xfrm>
                <a:off x="4920740" y="3709909"/>
                <a:ext cx="20697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b="0" i="1" smtClean="0">
                          <a:solidFill>
                            <a:srgbClr val="002060"/>
                          </a:solidFill>
                          <a:latin typeface="Cambria Math" panose="02040503050406030204" pitchFamily="18" charset="0"/>
                        </a:rPr>
                        <m:t>→</m:t>
                      </m:r>
                      <m:r>
                        <a:rPr lang="de-DE" b="0" i="1" smtClean="0">
                          <a:solidFill>
                            <a:srgbClr val="002060"/>
                          </a:solidFill>
                          <a:latin typeface="Cambria Math" panose="02040503050406030204" pitchFamily="18" charset="0"/>
                        </a:rPr>
                        <m:t>𝑒𝑖𝑛𝑠𝑒𝑡𝑧𝑒𝑛</m:t>
                      </m:r>
                      <m:r>
                        <a:rPr lang="de-DE" b="0" i="1" smtClean="0">
                          <a:solidFill>
                            <a:srgbClr val="002060"/>
                          </a:solidFill>
                          <a:latin typeface="Cambria Math" panose="02040503050406030204" pitchFamily="18" charset="0"/>
                        </a:rPr>
                        <m:t> </m:t>
                      </m:r>
                      <m:r>
                        <a:rPr lang="de-DE" b="0" i="1" smtClean="0">
                          <a:solidFill>
                            <a:srgbClr val="002060"/>
                          </a:solidFill>
                          <a:latin typeface="Cambria Math" panose="02040503050406030204" pitchFamily="18" charset="0"/>
                        </a:rPr>
                        <m:t>𝑢</m:t>
                      </m:r>
                      <m:r>
                        <a:rPr lang="de-DE" b="0" i="1" smtClean="0">
                          <a:solidFill>
                            <a:srgbClr val="002060"/>
                          </a:solidFill>
                          <a:latin typeface="Cambria Math" panose="02040503050406030204" pitchFamily="18" charset="0"/>
                        </a:rPr>
                        <m:t>. </m:t>
                      </m:r>
                      <m:r>
                        <a:rPr lang="de-DE" b="0" i="1" smtClean="0">
                          <a:solidFill>
                            <a:srgbClr val="002060"/>
                          </a:solidFill>
                          <a:latin typeface="Cambria Math" panose="02040503050406030204" pitchFamily="18" charset="0"/>
                        </a:rPr>
                        <m:t>𝑑𝑎𝑚𝑖𝑡</m:t>
                      </m:r>
                      <m:r>
                        <a:rPr lang="de-DE" b="0" i="1" smtClean="0">
                          <a:solidFill>
                            <a:srgbClr val="002060"/>
                          </a:solidFill>
                          <a:latin typeface="Cambria Math" panose="02040503050406030204" pitchFamily="18" charset="0"/>
                        </a:rPr>
                        <m:t> </m:t>
                      </m:r>
                      <m:r>
                        <a:rPr lang="de-DE" b="0" i="1" smtClean="0">
                          <a:solidFill>
                            <a:srgbClr val="002060"/>
                          </a:solidFill>
                          <a:latin typeface="Cambria Math" panose="02040503050406030204" pitchFamily="18" charset="0"/>
                        </a:rPr>
                        <m:t>𝑒𝑟𝑤𝑒𝑖𝑡𝑒𝑟𝑛</m:t>
                      </m:r>
                      <m:r>
                        <a:rPr lang="de-DE" b="0" i="1" smtClean="0">
                          <a:solidFill>
                            <a:srgbClr val="002060"/>
                          </a:solidFill>
                          <a:latin typeface="Cambria Math" panose="02040503050406030204" pitchFamily="18" charset="0"/>
                        </a:rPr>
                        <m:t>:</m:t>
                      </m:r>
                    </m:oMath>
                  </m:oMathPara>
                </a14:m>
                <a:endParaRPr lang="de-DE" dirty="0"/>
              </a:p>
            </p:txBody>
          </p:sp>
        </mc:Choice>
        <mc:Fallback xmlns="">
          <p:sp>
            <p:nvSpPr>
              <p:cNvPr id="14" name="Textfeld 13">
                <a:extLst>
                  <a:ext uri="{FF2B5EF4-FFF2-40B4-BE49-F238E27FC236}">
                    <a16:creationId xmlns:a16="http://schemas.microsoft.com/office/drawing/2014/main" id="{C0D4A070-C1B7-1A5E-313C-C23C52DA6E63}"/>
                  </a:ext>
                </a:extLst>
              </p:cNvPr>
              <p:cNvSpPr txBox="1">
                <a:spLocks noRot="1" noChangeAspect="1" noMove="1" noResize="1" noEditPoints="1" noAdjustHandles="1" noChangeArrowheads="1" noChangeShapeType="1" noTextEdit="1"/>
              </p:cNvSpPr>
              <p:nvPr/>
            </p:nvSpPr>
            <p:spPr>
              <a:xfrm>
                <a:off x="4920740" y="3709909"/>
                <a:ext cx="2069730" cy="369332"/>
              </a:xfrm>
              <a:prstGeom prst="rect">
                <a:avLst/>
              </a:prstGeom>
              <a:blipFill>
                <a:blip r:embed="rId16"/>
                <a:stretch>
                  <a:fillRect r="-65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07D85C13-7656-C2D0-3780-104C5FE35AEA}"/>
                  </a:ext>
                </a:extLst>
              </p:cNvPr>
              <p:cNvSpPr txBox="1"/>
              <p:nvPr/>
            </p:nvSpPr>
            <p:spPr>
              <a:xfrm>
                <a:off x="5053764" y="4296996"/>
                <a:ext cx="600723"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de-DE" smtClean="0">
                          <a:latin typeface="Cambria Math" panose="02040503050406030204" pitchFamily="18" charset="0"/>
                        </a:rPr>
                        <m:t>1</m:t>
                      </m:r>
                    </m:oMath>
                  </m:oMathPara>
                </a14:m>
                <a:endParaRPr lang="de-DE" dirty="0"/>
              </a:p>
            </p:txBody>
          </p:sp>
        </mc:Choice>
        <mc:Fallback xmlns="">
          <p:sp>
            <p:nvSpPr>
              <p:cNvPr id="34" name="Textfeld 33">
                <a:extLst>
                  <a:ext uri="{FF2B5EF4-FFF2-40B4-BE49-F238E27FC236}">
                    <a16:creationId xmlns:a16="http://schemas.microsoft.com/office/drawing/2014/main" id="{07D85C13-7656-C2D0-3780-104C5FE35AEA}"/>
                  </a:ext>
                </a:extLst>
              </p:cNvPr>
              <p:cNvSpPr txBox="1">
                <a:spLocks noRot="1" noChangeAspect="1" noMove="1" noResize="1" noEditPoints="1" noAdjustHandles="1" noChangeArrowheads="1" noChangeShapeType="1" noTextEdit="1"/>
              </p:cNvSpPr>
              <p:nvPr/>
            </p:nvSpPr>
            <p:spPr>
              <a:xfrm>
                <a:off x="5053764" y="4296996"/>
                <a:ext cx="600723" cy="369332"/>
              </a:xfrm>
              <a:prstGeom prst="rect">
                <a:avLst/>
              </a:prstGeom>
              <a:blipFill>
                <a:blip r:embed="rId1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C62B7959-18F0-E876-D3E1-F0CEFDB87185}"/>
                  </a:ext>
                </a:extLst>
              </p:cNvPr>
              <p:cNvSpPr txBox="1"/>
              <p:nvPr/>
            </p:nvSpPr>
            <p:spPr>
              <a:xfrm>
                <a:off x="6756279" y="4279242"/>
                <a:ext cx="600723"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de-DE" smtClean="0">
                          <a:latin typeface="Cambria Math" panose="02040503050406030204" pitchFamily="18" charset="0"/>
                        </a:rPr>
                        <m:t>1</m:t>
                      </m:r>
                    </m:oMath>
                  </m:oMathPara>
                </a14:m>
                <a:endParaRPr lang="de-DE" dirty="0"/>
              </a:p>
            </p:txBody>
          </p:sp>
        </mc:Choice>
        <mc:Fallback xmlns="">
          <p:sp>
            <p:nvSpPr>
              <p:cNvPr id="35" name="Textfeld 34">
                <a:extLst>
                  <a:ext uri="{FF2B5EF4-FFF2-40B4-BE49-F238E27FC236}">
                    <a16:creationId xmlns:a16="http://schemas.microsoft.com/office/drawing/2014/main" id="{C62B7959-18F0-E876-D3E1-F0CEFDB87185}"/>
                  </a:ext>
                </a:extLst>
              </p:cNvPr>
              <p:cNvSpPr txBox="1">
                <a:spLocks noRot="1" noChangeAspect="1" noMove="1" noResize="1" noEditPoints="1" noAdjustHandles="1" noChangeArrowheads="1" noChangeShapeType="1" noTextEdit="1"/>
              </p:cNvSpPr>
              <p:nvPr/>
            </p:nvSpPr>
            <p:spPr>
              <a:xfrm>
                <a:off x="6756279" y="4279242"/>
                <a:ext cx="600723" cy="369332"/>
              </a:xfrm>
              <a:prstGeom prst="rect">
                <a:avLst/>
              </a:prstGeom>
              <a:blipFill>
                <a:blip r:embed="rId18"/>
                <a:stretch>
                  <a:fillRect/>
                </a:stretch>
              </a:blipFill>
            </p:spPr>
            <p:txBody>
              <a:bodyPr/>
              <a:lstStyle/>
              <a:p>
                <a:r>
                  <a:rPr lang="de-DE">
                    <a:noFill/>
                  </a:rPr>
                  <a:t> </a:t>
                </a:r>
              </a:p>
            </p:txBody>
          </p:sp>
        </mc:Fallback>
      </mc:AlternateContent>
      <p:sp>
        <p:nvSpPr>
          <p:cNvPr id="44" name="Rechteck 43">
            <a:extLst>
              <a:ext uri="{FF2B5EF4-FFF2-40B4-BE49-F238E27FC236}">
                <a16:creationId xmlns:a16="http://schemas.microsoft.com/office/drawing/2014/main" id="{F6F6BE6C-341D-BD28-CB23-D3689F9153E1}"/>
              </a:ext>
            </a:extLst>
          </p:cNvPr>
          <p:cNvSpPr/>
          <p:nvPr/>
        </p:nvSpPr>
        <p:spPr>
          <a:xfrm>
            <a:off x="5021131" y="4012631"/>
            <a:ext cx="503787" cy="37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8C34EA6C-7D88-4D6F-3CDE-744440303DB3}"/>
              </a:ext>
            </a:extLst>
          </p:cNvPr>
          <p:cNvSpPr/>
          <p:nvPr/>
        </p:nvSpPr>
        <p:spPr>
          <a:xfrm>
            <a:off x="8986975" y="6548577"/>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0A27B364-1D6B-0217-EA15-F3B42AF7CCE6}"/>
                  </a:ext>
                </a:extLst>
              </p:cNvPr>
              <p:cNvSpPr txBox="1"/>
              <p:nvPr/>
            </p:nvSpPr>
            <p:spPr>
              <a:xfrm>
                <a:off x="4298351" y="2275453"/>
                <a:ext cx="2540696" cy="846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b="0" i="1" smtClean="0">
                              <a:solidFill>
                                <a:srgbClr val="00B0F0"/>
                              </a:solidFill>
                              <a:latin typeface="Cambria Math" panose="02040503050406030204" pitchFamily="18" charset="0"/>
                            </a:rPr>
                          </m:ctrlPr>
                        </m:fPr>
                        <m:num>
                          <m:r>
                            <a:rPr lang="de-DE" b="0" i="1" smtClean="0">
                              <a:solidFill>
                                <a:srgbClr val="00B0F0"/>
                              </a:solidFill>
                              <a:latin typeface="Cambria Math" panose="02040503050406030204" pitchFamily="18" charset="0"/>
                            </a:rPr>
                            <m:t>1</m:t>
                          </m:r>
                        </m:num>
                        <m:den>
                          <m:r>
                            <a:rPr lang="de-DE" b="0" i="1" smtClean="0">
                              <a:solidFill>
                                <a:srgbClr val="00B0F0"/>
                              </a:solidFill>
                              <a:latin typeface="Cambria Math" panose="02040503050406030204" pitchFamily="18" charset="0"/>
                            </a:rPr>
                            <m:t>𝑅𝑔𝑒𝑠</m:t>
                          </m:r>
                        </m:den>
                      </m:f>
                      <m:r>
                        <a:rPr lang="de-DE" b="0" i="1" smtClean="0">
                          <a:solidFill>
                            <a:srgbClr val="00B0F0"/>
                          </a:solidFill>
                          <a:latin typeface="Cambria Math" panose="02040503050406030204" pitchFamily="18" charset="0"/>
                        </a:rPr>
                        <m:t>=</m:t>
                      </m:r>
                      <m:f>
                        <m:fPr>
                          <m:ctrlPr>
                            <a:rPr lang="de-DE" b="0" i="1" smtClean="0">
                              <a:solidFill>
                                <a:srgbClr val="00B0F0"/>
                              </a:solidFill>
                              <a:latin typeface="Cambria Math" panose="02040503050406030204" pitchFamily="18" charset="0"/>
                            </a:rPr>
                          </m:ctrlPr>
                        </m:fPr>
                        <m:num>
                          <m:r>
                            <a:rPr lang="de-DE" b="0" i="1" smtClean="0">
                              <a:solidFill>
                                <a:srgbClr val="00B0F0"/>
                              </a:solidFill>
                              <a:latin typeface="Cambria Math" panose="02040503050406030204" pitchFamily="18" charset="0"/>
                            </a:rPr>
                            <m:t>1</m:t>
                          </m:r>
                        </m:num>
                        <m:den>
                          <m:r>
                            <a:rPr lang="de-DE" b="0" i="1" smtClean="0">
                              <a:solidFill>
                                <a:srgbClr val="00B0F0"/>
                              </a:solidFill>
                              <a:latin typeface="Cambria Math" panose="02040503050406030204" pitchFamily="18" charset="0"/>
                            </a:rPr>
                            <m:t>𝑅</m:t>
                          </m:r>
                          <m:r>
                            <a:rPr lang="de-DE" b="0" i="1" smtClean="0">
                              <a:solidFill>
                                <a:srgbClr val="00B0F0"/>
                              </a:solidFill>
                              <a:latin typeface="Cambria Math" panose="02040503050406030204" pitchFamily="18" charset="0"/>
                            </a:rPr>
                            <m:t>1</m:t>
                          </m:r>
                        </m:den>
                      </m:f>
                      <m:r>
                        <a:rPr lang="de-DE" b="0" i="1" smtClean="0">
                          <a:solidFill>
                            <a:srgbClr val="00B0F0"/>
                          </a:solidFill>
                          <a:latin typeface="Cambria Math" panose="02040503050406030204" pitchFamily="18" charset="0"/>
                        </a:rPr>
                        <m:t>+</m:t>
                      </m:r>
                      <m:f>
                        <m:fPr>
                          <m:ctrlPr>
                            <a:rPr lang="de-DE" b="0" i="1" smtClean="0">
                              <a:solidFill>
                                <a:srgbClr val="00B0F0"/>
                              </a:solidFill>
                              <a:latin typeface="Cambria Math" panose="02040503050406030204" pitchFamily="18" charset="0"/>
                            </a:rPr>
                          </m:ctrlPr>
                        </m:fPr>
                        <m:num>
                          <m:r>
                            <a:rPr lang="de-DE" b="0" i="1" smtClean="0">
                              <a:solidFill>
                                <a:srgbClr val="00B0F0"/>
                              </a:solidFill>
                              <a:latin typeface="Cambria Math" panose="02040503050406030204" pitchFamily="18" charset="0"/>
                            </a:rPr>
                            <m:t>1</m:t>
                          </m:r>
                        </m:num>
                        <m:den>
                          <m:r>
                            <a:rPr lang="de-DE" b="0" i="1" smtClean="0">
                              <a:solidFill>
                                <a:srgbClr val="00B0F0"/>
                              </a:solidFill>
                              <a:latin typeface="Cambria Math" panose="02040503050406030204" pitchFamily="18" charset="0"/>
                            </a:rPr>
                            <m:t>𝑅</m:t>
                          </m:r>
                          <m:r>
                            <a:rPr lang="de-DE" b="0" i="1" smtClean="0">
                              <a:solidFill>
                                <a:srgbClr val="00B0F0"/>
                              </a:solidFill>
                              <a:latin typeface="Cambria Math" panose="02040503050406030204" pitchFamily="18" charset="0"/>
                            </a:rPr>
                            <m:t>2</m:t>
                          </m:r>
                        </m:den>
                      </m:f>
                      <m:r>
                        <a:rPr lang="de-DE" b="0" i="1" smtClean="0">
                          <a:solidFill>
                            <a:srgbClr val="00B0F0"/>
                          </a:solidFill>
                          <a:latin typeface="Cambria Math" panose="02040503050406030204" pitchFamily="18" charset="0"/>
                        </a:rPr>
                        <m:t>+</m:t>
                      </m:r>
                      <m:f>
                        <m:fPr>
                          <m:ctrlPr>
                            <a:rPr lang="de-DE" i="1">
                              <a:solidFill>
                                <a:srgbClr val="00B0F0"/>
                              </a:solidFill>
                              <a:latin typeface="Cambria Math" panose="02040503050406030204" pitchFamily="18" charset="0"/>
                            </a:rPr>
                          </m:ctrlPr>
                        </m:fPr>
                        <m:num>
                          <m:r>
                            <a:rPr lang="de-DE" i="1">
                              <a:solidFill>
                                <a:srgbClr val="00B0F0"/>
                              </a:solidFill>
                              <a:latin typeface="Cambria Math" panose="02040503050406030204" pitchFamily="18" charset="0"/>
                            </a:rPr>
                            <m:t>1</m:t>
                          </m:r>
                        </m:num>
                        <m:den>
                          <m:r>
                            <a:rPr lang="de-DE" i="1">
                              <a:solidFill>
                                <a:srgbClr val="00B0F0"/>
                              </a:solidFill>
                              <a:latin typeface="Cambria Math" panose="02040503050406030204" pitchFamily="18" charset="0"/>
                            </a:rPr>
                            <m:t>𝑅</m:t>
                          </m:r>
                          <m:r>
                            <a:rPr lang="de-DE" b="0" i="1" smtClean="0">
                              <a:solidFill>
                                <a:srgbClr val="00B0F0"/>
                              </a:solidFill>
                              <a:latin typeface="Cambria Math" panose="02040503050406030204" pitchFamily="18" charset="0"/>
                            </a:rPr>
                            <m:t>3</m:t>
                          </m:r>
                        </m:den>
                      </m:f>
                      <m:r>
                        <a:rPr lang="de-DE" b="0" i="1" smtClean="0">
                          <a:solidFill>
                            <a:srgbClr val="00B0F0"/>
                          </a:solidFill>
                          <a:latin typeface="Cambria Math" panose="02040503050406030204" pitchFamily="18" charset="0"/>
                        </a:rPr>
                        <m:t> …</m:t>
                      </m:r>
                    </m:oMath>
                  </m:oMathPara>
                </a14:m>
                <a:endParaRPr lang="de-DE" b="0" dirty="0">
                  <a:solidFill>
                    <a:srgbClr val="00B0F0"/>
                  </a:solidFill>
                </a:endParaRPr>
              </a:p>
              <a:p>
                <a:endParaRPr lang="de-DE" dirty="0">
                  <a:solidFill>
                    <a:srgbClr val="00B0F0"/>
                  </a:solidFill>
                </a:endParaRPr>
              </a:p>
            </p:txBody>
          </p:sp>
        </mc:Choice>
        <mc:Fallback xmlns="">
          <p:sp>
            <p:nvSpPr>
              <p:cNvPr id="17" name="Textfeld 16">
                <a:extLst>
                  <a:ext uri="{FF2B5EF4-FFF2-40B4-BE49-F238E27FC236}">
                    <a16:creationId xmlns:a16="http://schemas.microsoft.com/office/drawing/2014/main" id="{0A27B364-1D6B-0217-EA15-F3B42AF7CCE6}"/>
                  </a:ext>
                </a:extLst>
              </p:cNvPr>
              <p:cNvSpPr txBox="1">
                <a:spLocks noRot="1" noChangeAspect="1" noMove="1" noResize="1" noEditPoints="1" noAdjustHandles="1" noChangeArrowheads="1" noChangeShapeType="1" noTextEdit="1"/>
              </p:cNvSpPr>
              <p:nvPr/>
            </p:nvSpPr>
            <p:spPr>
              <a:xfrm>
                <a:off x="4298351" y="2275453"/>
                <a:ext cx="2540696" cy="846001"/>
              </a:xfrm>
              <a:prstGeom prst="rect">
                <a:avLst/>
              </a:prstGeom>
              <a:blipFill>
                <a:blip r:embed="rId1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044139FD-6C85-A05F-5DD1-2837FB694201}"/>
                  </a:ext>
                </a:extLst>
              </p:cNvPr>
              <p:cNvSpPr txBox="1"/>
              <p:nvPr/>
            </p:nvSpPr>
            <p:spPr>
              <a:xfrm>
                <a:off x="873280" y="2421363"/>
                <a:ext cx="27474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B0F0"/>
                          </a:solidFill>
                          <a:latin typeface="Cambria Math" panose="02040503050406030204" pitchFamily="18" charset="0"/>
                        </a:rPr>
                        <m:t>𝑅𝑔𝑒𝑠</m:t>
                      </m:r>
                      <m:r>
                        <a:rPr lang="de-DE" b="0" i="1" smtClean="0">
                          <a:solidFill>
                            <a:srgbClr val="00B0F0"/>
                          </a:solidFill>
                          <a:latin typeface="Cambria Math" panose="02040503050406030204" pitchFamily="18" charset="0"/>
                        </a:rPr>
                        <m:t>=</m:t>
                      </m:r>
                      <m:r>
                        <a:rPr lang="de-DE" b="0" i="1" smtClean="0">
                          <a:solidFill>
                            <a:srgbClr val="00B0F0"/>
                          </a:solidFill>
                          <a:latin typeface="Cambria Math" panose="02040503050406030204" pitchFamily="18" charset="0"/>
                        </a:rPr>
                        <m:t>𝑅</m:t>
                      </m:r>
                      <m:r>
                        <a:rPr lang="de-DE" b="0" i="1" smtClean="0">
                          <a:solidFill>
                            <a:srgbClr val="00B0F0"/>
                          </a:solidFill>
                          <a:latin typeface="Cambria Math" panose="02040503050406030204" pitchFamily="18" charset="0"/>
                        </a:rPr>
                        <m:t>1+</m:t>
                      </m:r>
                      <m:r>
                        <a:rPr lang="de-DE" b="0" i="1" smtClean="0">
                          <a:solidFill>
                            <a:srgbClr val="00B0F0"/>
                          </a:solidFill>
                          <a:latin typeface="Cambria Math" panose="02040503050406030204" pitchFamily="18" charset="0"/>
                        </a:rPr>
                        <m:t>𝑅</m:t>
                      </m:r>
                      <m:r>
                        <a:rPr lang="de-DE" b="0" i="1" smtClean="0">
                          <a:solidFill>
                            <a:srgbClr val="00B0F0"/>
                          </a:solidFill>
                          <a:latin typeface="Cambria Math" panose="02040503050406030204" pitchFamily="18" charset="0"/>
                        </a:rPr>
                        <m:t>2+</m:t>
                      </m:r>
                      <m:r>
                        <a:rPr lang="de-DE" b="0" i="1" smtClean="0">
                          <a:solidFill>
                            <a:srgbClr val="00B0F0"/>
                          </a:solidFill>
                          <a:latin typeface="Cambria Math" panose="02040503050406030204" pitchFamily="18" charset="0"/>
                        </a:rPr>
                        <m:t>𝑅</m:t>
                      </m:r>
                      <m:r>
                        <a:rPr lang="de-DE" b="0" i="1" smtClean="0">
                          <a:solidFill>
                            <a:srgbClr val="00B0F0"/>
                          </a:solidFill>
                          <a:latin typeface="Cambria Math" panose="02040503050406030204" pitchFamily="18" charset="0"/>
                        </a:rPr>
                        <m:t>3+ …</m:t>
                      </m:r>
                    </m:oMath>
                  </m:oMathPara>
                </a14:m>
                <a:endParaRPr lang="de-DE" dirty="0">
                  <a:solidFill>
                    <a:srgbClr val="00B0F0"/>
                  </a:solidFill>
                </a:endParaRPr>
              </a:p>
            </p:txBody>
          </p:sp>
        </mc:Choice>
        <mc:Fallback xmlns="">
          <p:sp>
            <p:nvSpPr>
              <p:cNvPr id="21" name="Textfeld 20">
                <a:extLst>
                  <a:ext uri="{FF2B5EF4-FFF2-40B4-BE49-F238E27FC236}">
                    <a16:creationId xmlns:a16="http://schemas.microsoft.com/office/drawing/2014/main" id="{044139FD-6C85-A05F-5DD1-2837FB694201}"/>
                  </a:ext>
                </a:extLst>
              </p:cNvPr>
              <p:cNvSpPr txBox="1">
                <a:spLocks noRot="1" noChangeAspect="1" noMove="1" noResize="1" noEditPoints="1" noAdjustHandles="1" noChangeArrowheads="1" noChangeShapeType="1" noTextEdit="1"/>
              </p:cNvSpPr>
              <p:nvPr/>
            </p:nvSpPr>
            <p:spPr>
              <a:xfrm>
                <a:off x="873280" y="2421363"/>
                <a:ext cx="2747483" cy="276999"/>
              </a:xfrm>
              <a:prstGeom prst="rect">
                <a:avLst/>
              </a:prstGeom>
              <a:blipFill>
                <a:blip r:embed="rId20"/>
                <a:stretch>
                  <a:fillRect l="-2439" b="-32609"/>
                </a:stretch>
              </a:blipFill>
            </p:spPr>
            <p:txBody>
              <a:bodyPr/>
              <a:lstStyle/>
              <a:p>
                <a:r>
                  <a:rPr lang="de-DE">
                    <a:noFill/>
                  </a:rPr>
                  <a:t> </a:t>
                </a:r>
              </a:p>
            </p:txBody>
          </p:sp>
        </mc:Fallback>
      </mc:AlternateContent>
    </p:spTree>
    <p:extLst>
      <p:ext uri="{BB962C8B-B14F-4D97-AF65-F5344CB8AC3E}">
        <p14:creationId xmlns:p14="http://schemas.microsoft.com/office/powerpoint/2010/main" val="9297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7" grpId="0"/>
      <p:bldP spid="31" grpId="0"/>
      <p:bldP spid="32" grpId="0"/>
      <p:bldP spid="37" grpId="0"/>
      <p:bldP spid="51" grpId="0"/>
      <p:bldP spid="82" grpId="0"/>
      <p:bldP spid="81" grpId="0"/>
      <p:bldP spid="4" grpId="0"/>
      <p:bldP spid="18" grpId="0"/>
      <p:bldP spid="14" grpId="0"/>
      <p:bldP spid="34" grpId="0"/>
      <p:bldP spid="35" grpId="0"/>
      <p:bldP spid="44" grpId="0" animBg="1"/>
      <p:bldP spid="8" grpId="0" animBg="1"/>
      <p:bldP spid="17"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C467045-94AF-9B9F-2CC0-4EB9D7E8148F}"/>
              </a:ext>
            </a:extLst>
          </p:cNvPr>
          <p:cNvPicPr>
            <a:picLocks noChangeAspect="1"/>
          </p:cNvPicPr>
          <p:nvPr/>
        </p:nvPicPr>
        <p:blipFill>
          <a:blip r:embed="rId3"/>
          <a:stretch>
            <a:fillRect/>
          </a:stretch>
        </p:blipFill>
        <p:spPr>
          <a:xfrm>
            <a:off x="1897230" y="269876"/>
            <a:ext cx="6877050" cy="6086475"/>
          </a:xfrm>
          <a:prstGeom prst="rect">
            <a:avLst/>
          </a:prstGeom>
        </p:spPr>
      </p:pic>
      <p:sp>
        <p:nvSpPr>
          <p:cNvPr id="3" name="Textfeld 2">
            <a:extLst>
              <a:ext uri="{FF2B5EF4-FFF2-40B4-BE49-F238E27FC236}">
                <a16:creationId xmlns:a16="http://schemas.microsoft.com/office/drawing/2014/main" id="{DF2C7331-FCD6-5F2B-7547-ADCAFC9080F1}"/>
              </a:ext>
            </a:extLst>
          </p:cNvPr>
          <p:cNvSpPr txBox="1"/>
          <p:nvPr/>
        </p:nvSpPr>
        <p:spPr>
          <a:xfrm>
            <a:off x="2484605" y="3000932"/>
            <a:ext cx="330200" cy="323165"/>
          </a:xfrm>
          <a:prstGeom prst="rect">
            <a:avLst/>
          </a:prstGeom>
          <a:noFill/>
        </p:spPr>
        <p:txBody>
          <a:bodyPr wrap="square" rtlCol="0">
            <a:spAutoFit/>
          </a:bodyPr>
          <a:lstStyle/>
          <a:p>
            <a:r>
              <a:rPr lang="de-DE" sz="1500" b="1" i="1" dirty="0">
                <a:solidFill>
                  <a:srgbClr val="002060"/>
                </a:solidFill>
              </a:rPr>
              <a:t>0</a:t>
            </a:r>
          </a:p>
        </p:txBody>
      </p:sp>
      <p:sp>
        <p:nvSpPr>
          <p:cNvPr id="4" name="Textfeld 3">
            <a:extLst>
              <a:ext uri="{FF2B5EF4-FFF2-40B4-BE49-F238E27FC236}">
                <a16:creationId xmlns:a16="http://schemas.microsoft.com/office/drawing/2014/main" id="{EC8543A9-B480-9FEF-B01C-792072D369F1}"/>
              </a:ext>
            </a:extLst>
          </p:cNvPr>
          <p:cNvSpPr txBox="1"/>
          <p:nvPr/>
        </p:nvSpPr>
        <p:spPr>
          <a:xfrm>
            <a:off x="7674830" y="2974628"/>
            <a:ext cx="330200" cy="369332"/>
          </a:xfrm>
          <a:prstGeom prst="rect">
            <a:avLst/>
          </a:prstGeom>
          <a:noFill/>
        </p:spPr>
        <p:txBody>
          <a:bodyPr wrap="square" rtlCol="0">
            <a:spAutoFit/>
          </a:bodyPr>
          <a:lstStyle/>
          <a:p>
            <a:r>
              <a:rPr lang="de-DE" b="1" i="1" dirty="0">
                <a:solidFill>
                  <a:srgbClr val="002060"/>
                </a:solidFill>
                <a:sym typeface="Symbol" panose="05050102010706020507" pitchFamily="18" charset="2"/>
              </a:rPr>
              <a:t></a:t>
            </a:r>
            <a:endParaRPr lang="de-DE" b="1" i="1" dirty="0">
              <a:solidFill>
                <a:srgbClr val="002060"/>
              </a:solidFill>
            </a:endParaRPr>
          </a:p>
        </p:txBody>
      </p:sp>
      <p:cxnSp>
        <p:nvCxnSpPr>
          <p:cNvPr id="5" name="Gerade Verbindung mit Pfeil 4">
            <a:extLst>
              <a:ext uri="{FF2B5EF4-FFF2-40B4-BE49-F238E27FC236}">
                <a16:creationId xmlns:a16="http://schemas.microsoft.com/office/drawing/2014/main" id="{3F64F7EC-F879-67E6-1E97-DDE87E511A10}"/>
              </a:ext>
            </a:extLst>
          </p:cNvPr>
          <p:cNvCxnSpPr>
            <a:cxnSpLocks/>
          </p:cNvCxnSpPr>
          <p:nvPr/>
        </p:nvCxnSpPr>
        <p:spPr>
          <a:xfrm flipH="1">
            <a:off x="4464551" y="3257327"/>
            <a:ext cx="1640462" cy="103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DA09676E-45D2-409D-B512-46F3223B29CA}"/>
              </a:ext>
            </a:extLst>
          </p:cNvPr>
          <p:cNvCxnSpPr>
            <a:cxnSpLocks/>
          </p:cNvCxnSpPr>
          <p:nvPr/>
        </p:nvCxnSpPr>
        <p:spPr>
          <a:xfrm flipH="1">
            <a:off x="4740669" y="2232191"/>
            <a:ext cx="1001486" cy="20174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DC655ECB-DBD2-97D0-A3BE-F1ACE6648F33}"/>
              </a:ext>
            </a:extLst>
          </p:cNvPr>
          <p:cNvSpPr txBox="1"/>
          <p:nvPr/>
        </p:nvSpPr>
        <p:spPr>
          <a:xfrm>
            <a:off x="5646904" y="1803182"/>
            <a:ext cx="417513" cy="369332"/>
          </a:xfrm>
          <a:prstGeom prst="rect">
            <a:avLst/>
          </a:prstGeom>
          <a:noFill/>
        </p:spPr>
        <p:txBody>
          <a:bodyPr wrap="square" rtlCol="0">
            <a:spAutoFit/>
          </a:bodyPr>
          <a:lstStyle/>
          <a:p>
            <a:r>
              <a:rPr lang="de-DE" b="1" dirty="0">
                <a:solidFill>
                  <a:srgbClr val="0070C0"/>
                </a:solidFill>
              </a:rPr>
              <a:t>Z</a:t>
            </a:r>
            <a:r>
              <a:rPr lang="de-DE" b="1" baseline="-25000" dirty="0">
                <a:solidFill>
                  <a:srgbClr val="0070C0"/>
                </a:solidFill>
              </a:rPr>
              <a:t>2</a:t>
            </a:r>
          </a:p>
        </p:txBody>
      </p:sp>
      <p:sp>
        <p:nvSpPr>
          <p:cNvPr id="10" name="Textfeld 9">
            <a:extLst>
              <a:ext uri="{FF2B5EF4-FFF2-40B4-BE49-F238E27FC236}">
                <a16:creationId xmlns:a16="http://schemas.microsoft.com/office/drawing/2014/main" id="{EAB5369F-70DF-9790-EFCE-E3D4EA4B6610}"/>
              </a:ext>
            </a:extLst>
          </p:cNvPr>
          <p:cNvSpPr txBox="1"/>
          <p:nvPr/>
        </p:nvSpPr>
        <p:spPr>
          <a:xfrm>
            <a:off x="4527951" y="4266501"/>
            <a:ext cx="467634" cy="369332"/>
          </a:xfrm>
          <a:prstGeom prst="rect">
            <a:avLst/>
          </a:prstGeom>
          <a:noFill/>
        </p:spPr>
        <p:txBody>
          <a:bodyPr wrap="square" rtlCol="0">
            <a:spAutoFit/>
          </a:bodyPr>
          <a:lstStyle/>
          <a:p>
            <a:r>
              <a:rPr lang="de-DE" b="1" dirty="0">
                <a:solidFill>
                  <a:srgbClr val="00B050"/>
                </a:solidFill>
              </a:rPr>
              <a:t>Y</a:t>
            </a:r>
            <a:r>
              <a:rPr lang="de-DE" b="1" baseline="-25000" dirty="0">
                <a:solidFill>
                  <a:srgbClr val="00B050"/>
                </a:solidFill>
              </a:rPr>
              <a:t>2</a:t>
            </a:r>
          </a:p>
        </p:txBody>
      </p:sp>
      <p:sp>
        <p:nvSpPr>
          <p:cNvPr id="21" name="Textfeld 20">
            <a:extLst>
              <a:ext uri="{FF2B5EF4-FFF2-40B4-BE49-F238E27FC236}">
                <a16:creationId xmlns:a16="http://schemas.microsoft.com/office/drawing/2014/main" id="{0ECCD3EA-F59F-77E2-82C4-79DDBCE8CC40}"/>
              </a:ext>
            </a:extLst>
          </p:cNvPr>
          <p:cNvSpPr txBox="1"/>
          <p:nvPr/>
        </p:nvSpPr>
        <p:spPr>
          <a:xfrm>
            <a:off x="6096162" y="3198829"/>
            <a:ext cx="417513" cy="369332"/>
          </a:xfrm>
          <a:prstGeom prst="rect">
            <a:avLst/>
          </a:prstGeom>
          <a:noFill/>
        </p:spPr>
        <p:txBody>
          <a:bodyPr wrap="square" rtlCol="0">
            <a:spAutoFit/>
          </a:bodyPr>
          <a:lstStyle/>
          <a:p>
            <a:r>
              <a:rPr lang="de-DE" b="1" dirty="0">
                <a:solidFill>
                  <a:srgbClr val="0070C0"/>
                </a:solidFill>
              </a:rPr>
              <a:t>Z</a:t>
            </a:r>
            <a:r>
              <a:rPr lang="de-DE" b="1" baseline="-25000" dirty="0">
                <a:solidFill>
                  <a:srgbClr val="0070C0"/>
                </a:solidFill>
              </a:rPr>
              <a:t>1</a:t>
            </a:r>
          </a:p>
        </p:txBody>
      </p:sp>
      <p:sp>
        <p:nvSpPr>
          <p:cNvPr id="22" name="Textfeld 21">
            <a:extLst>
              <a:ext uri="{FF2B5EF4-FFF2-40B4-BE49-F238E27FC236}">
                <a16:creationId xmlns:a16="http://schemas.microsoft.com/office/drawing/2014/main" id="{0B52E9FE-94CD-A14B-0C95-789995C8CCEB}"/>
              </a:ext>
            </a:extLst>
          </p:cNvPr>
          <p:cNvSpPr txBox="1"/>
          <p:nvPr/>
        </p:nvSpPr>
        <p:spPr>
          <a:xfrm>
            <a:off x="4060317" y="3247803"/>
            <a:ext cx="467634" cy="369332"/>
          </a:xfrm>
          <a:prstGeom prst="rect">
            <a:avLst/>
          </a:prstGeom>
          <a:noFill/>
        </p:spPr>
        <p:txBody>
          <a:bodyPr wrap="square" rtlCol="0">
            <a:spAutoFit/>
          </a:bodyPr>
          <a:lstStyle/>
          <a:p>
            <a:r>
              <a:rPr lang="de-DE" b="1" dirty="0">
                <a:solidFill>
                  <a:srgbClr val="00B050"/>
                </a:solidFill>
              </a:rPr>
              <a:t>Y</a:t>
            </a:r>
            <a:r>
              <a:rPr lang="de-DE" b="1" baseline="-25000" dirty="0">
                <a:solidFill>
                  <a:srgbClr val="00B050"/>
                </a:solidFill>
              </a:rPr>
              <a:t>1</a:t>
            </a:r>
          </a:p>
        </p:txBody>
      </p:sp>
      <p:sp>
        <p:nvSpPr>
          <p:cNvPr id="28" name="Textfeld 27">
            <a:extLst>
              <a:ext uri="{FF2B5EF4-FFF2-40B4-BE49-F238E27FC236}">
                <a16:creationId xmlns:a16="http://schemas.microsoft.com/office/drawing/2014/main" id="{C97AD1A1-116E-52B4-CF53-2A7BDECC2EC1}"/>
              </a:ext>
            </a:extLst>
          </p:cNvPr>
          <p:cNvSpPr txBox="1"/>
          <p:nvPr/>
        </p:nvSpPr>
        <p:spPr>
          <a:xfrm>
            <a:off x="4889666" y="5769121"/>
            <a:ext cx="467633" cy="307777"/>
          </a:xfrm>
          <a:prstGeom prst="rect">
            <a:avLst/>
          </a:prstGeom>
          <a:noFill/>
        </p:spPr>
        <p:txBody>
          <a:bodyPr wrap="square" rtlCol="0">
            <a:spAutoFit/>
          </a:bodyPr>
          <a:lstStyle/>
          <a:p>
            <a:r>
              <a:rPr lang="de-DE" sz="1400" b="1" dirty="0">
                <a:solidFill>
                  <a:srgbClr val="00B050"/>
                </a:solidFill>
              </a:rPr>
              <a:t>+</a:t>
            </a:r>
          </a:p>
        </p:txBody>
      </p:sp>
      <p:sp>
        <p:nvSpPr>
          <p:cNvPr id="2" name="Ellipse 1">
            <a:extLst>
              <a:ext uri="{FF2B5EF4-FFF2-40B4-BE49-F238E27FC236}">
                <a16:creationId xmlns:a16="http://schemas.microsoft.com/office/drawing/2014/main" id="{5F340612-2818-8C79-B5D2-4140A7462DD3}"/>
              </a:ext>
            </a:extLst>
          </p:cNvPr>
          <p:cNvSpPr/>
          <p:nvPr/>
        </p:nvSpPr>
        <p:spPr>
          <a:xfrm>
            <a:off x="5681224" y="2193353"/>
            <a:ext cx="118720" cy="118720"/>
          </a:xfrm>
          <a:prstGeom prst="ellipse">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BBC73CA7-5CCA-843B-14D8-111562D93CC1}"/>
              </a:ext>
            </a:extLst>
          </p:cNvPr>
          <p:cNvSpPr/>
          <p:nvPr/>
        </p:nvSpPr>
        <p:spPr>
          <a:xfrm>
            <a:off x="6024618" y="3201426"/>
            <a:ext cx="118720" cy="118720"/>
          </a:xfrm>
          <a:prstGeom prst="ellipse">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89BB8A1-D812-9E18-A54D-227F6B667012}"/>
              </a:ext>
            </a:extLst>
          </p:cNvPr>
          <p:cNvSpPr/>
          <p:nvPr/>
        </p:nvSpPr>
        <p:spPr>
          <a:xfrm>
            <a:off x="4345831" y="3198829"/>
            <a:ext cx="118720" cy="118720"/>
          </a:xfrm>
          <a:prstGeom prst="ellipse">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A8E5AFF6-C8D1-3A47-8551-ECA37A88FD47}"/>
              </a:ext>
            </a:extLst>
          </p:cNvPr>
          <p:cNvSpPr/>
          <p:nvPr/>
        </p:nvSpPr>
        <p:spPr>
          <a:xfrm>
            <a:off x="4677059" y="4198729"/>
            <a:ext cx="118720" cy="118720"/>
          </a:xfrm>
          <a:prstGeom prst="ellipse">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4DCCB746-12A0-06B6-FEC3-5086F177BE8D}"/>
              </a:ext>
            </a:extLst>
          </p:cNvPr>
          <p:cNvSpPr txBox="1"/>
          <p:nvPr/>
        </p:nvSpPr>
        <p:spPr>
          <a:xfrm>
            <a:off x="355524" y="5887859"/>
            <a:ext cx="2140829" cy="369332"/>
          </a:xfrm>
          <a:prstGeom prst="rect">
            <a:avLst/>
          </a:prstGeom>
          <a:noFill/>
        </p:spPr>
        <p:txBody>
          <a:bodyPr wrap="square" rtlCol="0">
            <a:spAutoFit/>
          </a:bodyPr>
          <a:lstStyle/>
          <a:p>
            <a:r>
              <a:rPr lang="de-DE" b="1" dirty="0">
                <a:solidFill>
                  <a:srgbClr val="0070C0"/>
                </a:solidFill>
              </a:rPr>
              <a:t>Z </a:t>
            </a:r>
            <a:r>
              <a:rPr lang="de-DE" dirty="0">
                <a:solidFill>
                  <a:srgbClr val="0070C0"/>
                </a:solidFill>
              </a:rPr>
              <a:t>in Ohm (</a:t>
            </a:r>
            <a:r>
              <a:rPr lang="el-GR" dirty="0">
                <a:solidFill>
                  <a:srgbClr val="0070C0"/>
                </a:solidFill>
              </a:rPr>
              <a:t>Ω</a:t>
            </a:r>
            <a:r>
              <a:rPr lang="de-DE" dirty="0">
                <a:solidFill>
                  <a:srgbClr val="0070C0"/>
                </a:solidFill>
              </a:rPr>
              <a:t>)</a:t>
            </a:r>
            <a:endParaRPr lang="de-DE" baseline="-25000" dirty="0">
              <a:solidFill>
                <a:srgbClr val="0070C0"/>
              </a:solidFill>
            </a:endParaRPr>
          </a:p>
        </p:txBody>
      </p:sp>
      <p:sp>
        <p:nvSpPr>
          <p:cNvPr id="40" name="Textfeld 39">
            <a:extLst>
              <a:ext uri="{FF2B5EF4-FFF2-40B4-BE49-F238E27FC236}">
                <a16:creationId xmlns:a16="http://schemas.microsoft.com/office/drawing/2014/main" id="{85E79EAD-176D-6ED7-B664-B9C1FB559AA9}"/>
              </a:ext>
            </a:extLst>
          </p:cNvPr>
          <p:cNvSpPr txBox="1"/>
          <p:nvPr/>
        </p:nvSpPr>
        <p:spPr>
          <a:xfrm>
            <a:off x="6297279" y="3112052"/>
            <a:ext cx="65" cy="276999"/>
          </a:xfrm>
          <a:prstGeom prst="rect">
            <a:avLst/>
          </a:prstGeom>
          <a:noFill/>
        </p:spPr>
        <p:txBody>
          <a:bodyPr wrap="none" lIns="0" tIns="0" rIns="0" bIns="0" rtlCol="0">
            <a:spAutoFit/>
          </a:bodyPr>
          <a:lstStyle/>
          <a:p>
            <a:endParaRPr lang="de-DE" dirty="0"/>
          </a:p>
        </p:txBody>
      </p:sp>
      <p:sp>
        <p:nvSpPr>
          <p:cNvPr id="37" name="Bogen 36">
            <a:extLst>
              <a:ext uri="{FF2B5EF4-FFF2-40B4-BE49-F238E27FC236}">
                <a16:creationId xmlns:a16="http://schemas.microsoft.com/office/drawing/2014/main" id="{2418AB5C-C290-4E11-7755-AA46EAF71DC7}"/>
              </a:ext>
            </a:extLst>
          </p:cNvPr>
          <p:cNvSpPr/>
          <p:nvPr/>
        </p:nvSpPr>
        <p:spPr>
          <a:xfrm>
            <a:off x="4412410" y="2370453"/>
            <a:ext cx="1670497" cy="1670497"/>
          </a:xfrm>
          <a:prstGeom prst="arc">
            <a:avLst>
              <a:gd name="adj1" fmla="val 10954339"/>
              <a:gd name="adj2" fmla="val 0"/>
            </a:avLst>
          </a:prstGeom>
          <a:ln w="15875">
            <a:solidFill>
              <a:schemeClr val="bg2">
                <a:lumMod val="50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8" name="Bogen 37">
            <a:extLst>
              <a:ext uri="{FF2B5EF4-FFF2-40B4-BE49-F238E27FC236}">
                <a16:creationId xmlns:a16="http://schemas.microsoft.com/office/drawing/2014/main" id="{0B2C2BCC-6ECA-A997-9BCE-0D5361C21821}"/>
              </a:ext>
            </a:extLst>
          </p:cNvPr>
          <p:cNvSpPr/>
          <p:nvPr/>
        </p:nvSpPr>
        <p:spPr>
          <a:xfrm>
            <a:off x="4266469" y="2189338"/>
            <a:ext cx="2311641" cy="2311641"/>
          </a:xfrm>
          <a:prstGeom prst="arc">
            <a:avLst>
              <a:gd name="adj1" fmla="val 7607796"/>
              <a:gd name="adj2" fmla="val 16945180"/>
            </a:avLst>
          </a:prstGeom>
          <a:ln w="15875">
            <a:solidFill>
              <a:schemeClr val="bg2">
                <a:lumMod val="50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9" name="Ellipse 38">
            <a:extLst>
              <a:ext uri="{FF2B5EF4-FFF2-40B4-BE49-F238E27FC236}">
                <a16:creationId xmlns:a16="http://schemas.microsoft.com/office/drawing/2014/main" id="{6A6E1EC3-0780-4D0C-AA1A-BF8D7AC7C13B}"/>
              </a:ext>
            </a:extLst>
          </p:cNvPr>
          <p:cNvSpPr/>
          <p:nvPr/>
        </p:nvSpPr>
        <p:spPr>
          <a:xfrm>
            <a:off x="5202594" y="3213774"/>
            <a:ext cx="67908" cy="67908"/>
          </a:xfrm>
          <a:prstGeom prst="ellipse">
            <a:avLst/>
          </a:prstGeom>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B181453D-E4D5-4E0E-6F44-6E5040B11A11}"/>
                  </a:ext>
                </a:extLst>
              </p:cNvPr>
              <p:cNvSpPr txBox="1"/>
              <p:nvPr/>
            </p:nvSpPr>
            <p:spPr>
              <a:xfrm>
                <a:off x="359932" y="4697709"/>
                <a:ext cx="2374390" cy="508537"/>
              </a:xfrm>
              <a:prstGeom prst="rect">
                <a:avLst/>
              </a:prstGeom>
              <a:noFill/>
            </p:spPr>
            <p:txBody>
              <a:bodyPr wrap="square" rtlCol="0">
                <a:spAutoFit/>
              </a:bodyPr>
              <a:lstStyle/>
              <a:p>
                <a:r>
                  <a:rPr lang="de-DE" b="1" dirty="0">
                    <a:solidFill>
                      <a:srgbClr val="00B050"/>
                    </a:solidFill>
                  </a:rPr>
                  <a:t>Y</a:t>
                </a:r>
                <a:r>
                  <a:rPr lang="de-DE" b="1" baseline="-25000" dirty="0">
                    <a:solidFill>
                      <a:srgbClr val="00B050"/>
                    </a:solidFill>
                  </a:rPr>
                  <a:t>1</a:t>
                </a:r>
                <a:r>
                  <a:rPr lang="de-DE" b="1" dirty="0">
                    <a:solidFill>
                      <a:srgbClr val="00B050"/>
                    </a:solidFill>
                  </a:rPr>
                  <a:t> = 0,5 </a:t>
                </a:r>
                <a14:m>
                  <m:oMath xmlns:m="http://schemas.openxmlformats.org/officeDocument/2006/math">
                    <m:f>
                      <m:fPr>
                        <m:ctrlPr>
                          <a:rPr lang="de-DE" b="1" i="1" smtClean="0">
                            <a:solidFill>
                              <a:srgbClr val="00B050"/>
                            </a:solidFill>
                            <a:latin typeface="Cambria Math" panose="02040503050406030204" pitchFamily="18" charset="0"/>
                          </a:rPr>
                        </m:ctrlPr>
                      </m:fPr>
                      <m:num>
                        <m:r>
                          <a:rPr lang="de-DE" b="1" i="1" smtClean="0">
                            <a:solidFill>
                              <a:srgbClr val="00B050"/>
                            </a:solidFill>
                            <a:latin typeface="Cambria Math" panose="02040503050406030204" pitchFamily="18" charset="0"/>
                          </a:rPr>
                          <m:t>𝟏</m:t>
                        </m:r>
                      </m:num>
                      <m:den>
                        <m:r>
                          <a:rPr lang="el-GR" b="1" i="1" smtClean="0">
                            <a:solidFill>
                              <a:srgbClr val="00B050"/>
                            </a:solidFill>
                            <a:latin typeface="Cambria Math" panose="02040503050406030204" pitchFamily="18" charset="0"/>
                          </a:rPr>
                          <m:t>Ω</m:t>
                        </m:r>
                      </m:den>
                    </m:f>
                    <m:r>
                      <a:rPr lang="de-DE" b="1" i="1" smtClean="0">
                        <a:solidFill>
                          <a:srgbClr val="00B050"/>
                        </a:solidFill>
                        <a:latin typeface="Cambria Math" panose="02040503050406030204" pitchFamily="18" charset="0"/>
                      </a:rPr>
                      <m:t>=</m:t>
                    </m:r>
                    <m:r>
                      <m:rPr>
                        <m:nor/>
                      </m:rPr>
                      <a:rPr lang="de-DE" b="1" dirty="0">
                        <a:solidFill>
                          <a:srgbClr val="00B050"/>
                        </a:solidFill>
                      </a:rPr>
                      <m:t>0,5</m:t>
                    </m:r>
                  </m:oMath>
                </a14:m>
                <a:r>
                  <a:rPr lang="de-DE" b="1" dirty="0">
                    <a:solidFill>
                      <a:srgbClr val="00B050"/>
                    </a:solidFill>
                  </a:rPr>
                  <a:t> S </a:t>
                </a:r>
                <a:endParaRPr lang="de-DE" b="1" dirty="0">
                  <a:solidFill>
                    <a:srgbClr val="0070C0"/>
                  </a:solidFill>
                </a:endParaRPr>
              </a:p>
            </p:txBody>
          </p:sp>
        </mc:Choice>
        <mc:Fallback xmlns="">
          <p:sp>
            <p:nvSpPr>
              <p:cNvPr id="42" name="Textfeld 41">
                <a:extLst>
                  <a:ext uri="{FF2B5EF4-FFF2-40B4-BE49-F238E27FC236}">
                    <a16:creationId xmlns:a16="http://schemas.microsoft.com/office/drawing/2014/main" id="{B181453D-E4D5-4E0E-6F44-6E5040B11A11}"/>
                  </a:ext>
                </a:extLst>
              </p:cNvPr>
              <p:cNvSpPr txBox="1">
                <a:spLocks noRot="1" noChangeAspect="1" noMove="1" noResize="1" noEditPoints="1" noAdjustHandles="1" noChangeArrowheads="1" noChangeShapeType="1" noTextEdit="1"/>
              </p:cNvSpPr>
              <p:nvPr/>
            </p:nvSpPr>
            <p:spPr>
              <a:xfrm>
                <a:off x="359932" y="4697709"/>
                <a:ext cx="2374390" cy="508537"/>
              </a:xfrm>
              <a:prstGeom prst="rect">
                <a:avLst/>
              </a:prstGeom>
              <a:blipFill>
                <a:blip r:embed="rId4"/>
                <a:stretch>
                  <a:fillRect l="-2051" b="-4819"/>
                </a:stretch>
              </a:blipFill>
            </p:spPr>
            <p:txBody>
              <a:bodyPr/>
              <a:lstStyle/>
              <a:p>
                <a:r>
                  <a:rPr lang="de-DE">
                    <a:noFill/>
                  </a:rPr>
                  <a:t> </a:t>
                </a:r>
              </a:p>
            </p:txBody>
          </p:sp>
        </mc:Fallback>
      </mc:AlternateContent>
      <p:sp>
        <p:nvSpPr>
          <p:cNvPr id="43" name="Textfeld 42">
            <a:extLst>
              <a:ext uri="{FF2B5EF4-FFF2-40B4-BE49-F238E27FC236}">
                <a16:creationId xmlns:a16="http://schemas.microsoft.com/office/drawing/2014/main" id="{FCCDCEF9-76A3-80AD-205E-1E1DB228EA8C}"/>
              </a:ext>
            </a:extLst>
          </p:cNvPr>
          <p:cNvSpPr txBox="1"/>
          <p:nvPr/>
        </p:nvSpPr>
        <p:spPr>
          <a:xfrm>
            <a:off x="343309" y="5481391"/>
            <a:ext cx="2219115" cy="369332"/>
          </a:xfrm>
          <a:prstGeom prst="rect">
            <a:avLst/>
          </a:prstGeom>
          <a:noFill/>
        </p:spPr>
        <p:txBody>
          <a:bodyPr wrap="square" rtlCol="0">
            <a:spAutoFit/>
          </a:bodyPr>
          <a:lstStyle/>
          <a:p>
            <a:r>
              <a:rPr lang="de-DE" b="1" dirty="0">
                <a:solidFill>
                  <a:srgbClr val="00B050"/>
                </a:solidFill>
              </a:rPr>
              <a:t>Y</a:t>
            </a:r>
            <a:r>
              <a:rPr lang="de-DE" b="1" baseline="-25000" dirty="0">
                <a:solidFill>
                  <a:srgbClr val="00B050"/>
                </a:solidFill>
              </a:rPr>
              <a:t>2</a:t>
            </a:r>
            <a:r>
              <a:rPr lang="de-DE" b="1" dirty="0">
                <a:solidFill>
                  <a:srgbClr val="00B050"/>
                </a:solidFill>
              </a:rPr>
              <a:t> = 0,5 S – j 0,5 S</a:t>
            </a:r>
          </a:p>
        </p:txBody>
      </p:sp>
      <p:sp>
        <p:nvSpPr>
          <p:cNvPr id="46" name="Textfeld 45">
            <a:extLst>
              <a:ext uri="{FF2B5EF4-FFF2-40B4-BE49-F238E27FC236}">
                <a16:creationId xmlns:a16="http://schemas.microsoft.com/office/drawing/2014/main" id="{FE555CD3-A27F-BA03-F57E-E7D4F732FFCA}"/>
              </a:ext>
            </a:extLst>
          </p:cNvPr>
          <p:cNvSpPr txBox="1"/>
          <p:nvPr/>
        </p:nvSpPr>
        <p:spPr>
          <a:xfrm>
            <a:off x="364297" y="4352345"/>
            <a:ext cx="1295169" cy="369332"/>
          </a:xfrm>
          <a:prstGeom prst="rect">
            <a:avLst/>
          </a:prstGeom>
          <a:noFill/>
        </p:spPr>
        <p:txBody>
          <a:bodyPr wrap="square">
            <a:spAutoFit/>
          </a:bodyPr>
          <a:lstStyle/>
          <a:p>
            <a:r>
              <a:rPr lang="de-DE" b="1" dirty="0">
                <a:solidFill>
                  <a:srgbClr val="0070C0"/>
                </a:solidFill>
              </a:rPr>
              <a:t>Z</a:t>
            </a:r>
            <a:r>
              <a:rPr lang="de-DE" b="1" baseline="-25000" dirty="0">
                <a:solidFill>
                  <a:srgbClr val="0070C0"/>
                </a:solidFill>
              </a:rPr>
              <a:t>1 </a:t>
            </a:r>
            <a:r>
              <a:rPr lang="de-DE" b="1" dirty="0">
                <a:solidFill>
                  <a:srgbClr val="0070C0"/>
                </a:solidFill>
              </a:rPr>
              <a:t>= 2 </a:t>
            </a:r>
            <a:r>
              <a:rPr lang="el-GR" b="1" dirty="0">
                <a:solidFill>
                  <a:srgbClr val="0070C0"/>
                </a:solidFill>
              </a:rPr>
              <a:t>Ω</a:t>
            </a:r>
            <a:r>
              <a:rPr lang="de-DE" b="1" dirty="0">
                <a:solidFill>
                  <a:srgbClr val="0070C0"/>
                </a:solidFill>
              </a:rPr>
              <a:t> </a:t>
            </a:r>
          </a:p>
        </p:txBody>
      </p:sp>
      <p:sp>
        <p:nvSpPr>
          <p:cNvPr id="48" name="Textfeld 47">
            <a:extLst>
              <a:ext uri="{FF2B5EF4-FFF2-40B4-BE49-F238E27FC236}">
                <a16:creationId xmlns:a16="http://schemas.microsoft.com/office/drawing/2014/main" id="{8BBBBEC1-F98E-00A7-E96D-C270665606B9}"/>
              </a:ext>
            </a:extLst>
          </p:cNvPr>
          <p:cNvSpPr txBox="1"/>
          <p:nvPr/>
        </p:nvSpPr>
        <p:spPr>
          <a:xfrm>
            <a:off x="375420" y="5176519"/>
            <a:ext cx="4572000" cy="369332"/>
          </a:xfrm>
          <a:prstGeom prst="rect">
            <a:avLst/>
          </a:prstGeom>
          <a:noFill/>
        </p:spPr>
        <p:txBody>
          <a:bodyPr wrap="square">
            <a:spAutoFit/>
          </a:bodyPr>
          <a:lstStyle/>
          <a:p>
            <a:r>
              <a:rPr lang="de-DE" b="1" dirty="0">
                <a:solidFill>
                  <a:srgbClr val="0070C0"/>
                </a:solidFill>
              </a:rPr>
              <a:t>Z</a:t>
            </a:r>
            <a:r>
              <a:rPr lang="de-DE" b="1" baseline="-25000" dirty="0">
                <a:solidFill>
                  <a:srgbClr val="0070C0"/>
                </a:solidFill>
              </a:rPr>
              <a:t>2 </a:t>
            </a:r>
            <a:r>
              <a:rPr lang="de-DE" b="1" dirty="0">
                <a:solidFill>
                  <a:srgbClr val="0070C0"/>
                </a:solidFill>
              </a:rPr>
              <a:t>= 1 </a:t>
            </a:r>
            <a:r>
              <a:rPr lang="el-GR" b="1" dirty="0">
                <a:solidFill>
                  <a:srgbClr val="0070C0"/>
                </a:solidFill>
              </a:rPr>
              <a:t>Ω</a:t>
            </a:r>
            <a:r>
              <a:rPr lang="de-DE" b="1" dirty="0">
                <a:solidFill>
                  <a:srgbClr val="0070C0"/>
                </a:solidFill>
              </a:rPr>
              <a:t> + j 1 </a:t>
            </a:r>
            <a:r>
              <a:rPr lang="el-GR" b="1" dirty="0">
                <a:solidFill>
                  <a:srgbClr val="0070C0"/>
                </a:solidFill>
              </a:rPr>
              <a:t>Ω</a:t>
            </a:r>
            <a:endParaRPr lang="de-DE" b="1" dirty="0">
              <a:solidFill>
                <a:srgbClr val="0070C0"/>
              </a:solidFill>
            </a:endParaRPr>
          </a:p>
        </p:txBody>
      </p:sp>
      <p:sp>
        <p:nvSpPr>
          <p:cNvPr id="44" name="Textfeld 43">
            <a:extLst>
              <a:ext uri="{FF2B5EF4-FFF2-40B4-BE49-F238E27FC236}">
                <a16:creationId xmlns:a16="http://schemas.microsoft.com/office/drawing/2014/main" id="{22D64EC0-C790-33E5-8560-378B20E7C987}"/>
              </a:ext>
            </a:extLst>
          </p:cNvPr>
          <p:cNvSpPr txBox="1"/>
          <p:nvPr/>
        </p:nvSpPr>
        <p:spPr>
          <a:xfrm>
            <a:off x="375420" y="235458"/>
            <a:ext cx="2899641" cy="923330"/>
          </a:xfrm>
          <a:prstGeom prst="rect">
            <a:avLst/>
          </a:prstGeom>
          <a:noFill/>
        </p:spPr>
        <p:txBody>
          <a:bodyPr wrap="square" rtlCol="0">
            <a:spAutoFit/>
          </a:bodyPr>
          <a:lstStyle/>
          <a:p>
            <a:r>
              <a:rPr lang="de-DE" b="1" dirty="0">
                <a:solidFill>
                  <a:srgbClr val="002060"/>
                </a:solidFill>
              </a:rPr>
              <a:t>Wie kann man Admittanzen</a:t>
            </a:r>
          </a:p>
          <a:p>
            <a:r>
              <a:rPr lang="de-DE" b="1" dirty="0">
                <a:solidFill>
                  <a:srgbClr val="002060"/>
                </a:solidFill>
              </a:rPr>
              <a:t>im </a:t>
            </a:r>
            <a:r>
              <a:rPr lang="de-DE" b="1" dirty="0" err="1">
                <a:solidFill>
                  <a:srgbClr val="002060"/>
                </a:solidFill>
              </a:rPr>
              <a:t>Impedanzdiagramm</a:t>
            </a:r>
            <a:r>
              <a:rPr lang="de-DE" b="1" dirty="0">
                <a:solidFill>
                  <a:srgbClr val="002060"/>
                </a:solidFill>
              </a:rPr>
              <a:t> abbilden?</a:t>
            </a:r>
          </a:p>
        </p:txBody>
      </p:sp>
      <p:pic>
        <p:nvPicPr>
          <p:cNvPr id="53" name="Grafik 52">
            <a:extLst>
              <a:ext uri="{FF2B5EF4-FFF2-40B4-BE49-F238E27FC236}">
                <a16:creationId xmlns:a16="http://schemas.microsoft.com/office/drawing/2014/main" id="{44DA0E87-4F2C-4382-F159-5A141E71B60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0" contrast="-29000"/>
                    </a14:imgEffect>
                  </a14:imgLayer>
                </a14:imgProps>
              </a:ext>
            </a:extLst>
          </a:blip>
          <a:stretch>
            <a:fillRect/>
          </a:stretch>
        </p:blipFill>
        <p:spPr>
          <a:xfrm rot="21005732" flipH="1">
            <a:off x="5072277" y="2150590"/>
            <a:ext cx="883151" cy="1060532"/>
          </a:xfrm>
          <a:prstGeom prst="rect">
            <a:avLst/>
          </a:prstGeom>
        </p:spPr>
      </p:pic>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65FC70EB-C713-812E-F3AE-8CE8C6D626EB}"/>
                  </a:ext>
                </a:extLst>
              </p:cNvPr>
              <p:cNvSpPr txBox="1"/>
              <p:nvPr/>
            </p:nvSpPr>
            <p:spPr>
              <a:xfrm>
                <a:off x="1145376" y="4277969"/>
                <a:ext cx="1864571" cy="491160"/>
              </a:xfrm>
              <a:prstGeom prst="rect">
                <a:avLst/>
              </a:prstGeom>
              <a:noFill/>
            </p:spPr>
            <p:txBody>
              <a:bodyPr wrap="square">
                <a:spAutoFit/>
              </a:bodyPr>
              <a:lstStyle/>
              <a:p>
                <a:r>
                  <a:rPr lang="de-DE" b="1" dirty="0">
                    <a:solidFill>
                      <a:srgbClr val="0070C0"/>
                    </a:solidFill>
                  </a:rPr>
                  <a:t>-&gt; </a:t>
                </a:r>
                <a14:m>
                  <m:oMath xmlns:m="http://schemas.openxmlformats.org/officeDocument/2006/math">
                    <m:f>
                      <m:fPr>
                        <m:ctrlPr>
                          <a:rPr lang="de-DE" b="1" i="1" smtClean="0">
                            <a:solidFill>
                              <a:srgbClr val="0070C0"/>
                            </a:solidFill>
                            <a:latin typeface="Cambria Math" panose="02040503050406030204" pitchFamily="18" charset="0"/>
                          </a:rPr>
                        </m:ctrlPr>
                      </m:fPr>
                      <m:num>
                        <m:r>
                          <a:rPr lang="de-DE" b="1" i="1" smtClean="0">
                            <a:solidFill>
                              <a:srgbClr val="0070C0"/>
                            </a:solidFill>
                            <a:latin typeface="Cambria Math" panose="02040503050406030204" pitchFamily="18" charset="0"/>
                          </a:rPr>
                          <m:t>𝟏</m:t>
                        </m:r>
                      </m:num>
                      <m:den>
                        <m:r>
                          <a:rPr lang="de-DE" b="1" i="1" smtClean="0">
                            <a:solidFill>
                              <a:srgbClr val="0070C0"/>
                            </a:solidFill>
                            <a:latin typeface="Cambria Math" panose="02040503050406030204" pitchFamily="18" charset="0"/>
                          </a:rPr>
                          <m:t>𝒁</m:t>
                        </m:r>
                        <m:r>
                          <a:rPr lang="de-DE" b="1" i="1" smtClean="0">
                            <a:solidFill>
                              <a:srgbClr val="0070C0"/>
                            </a:solidFill>
                            <a:latin typeface="Cambria Math" panose="02040503050406030204" pitchFamily="18" charset="0"/>
                          </a:rPr>
                          <m:t>𝟏</m:t>
                        </m:r>
                      </m:den>
                    </m:f>
                    <m:r>
                      <a:rPr lang="de-DE" b="1" i="1" smtClean="0">
                        <a:solidFill>
                          <a:srgbClr val="0070C0"/>
                        </a:solidFill>
                        <a:latin typeface="Cambria Math" panose="02040503050406030204" pitchFamily="18" charset="0"/>
                      </a:rPr>
                      <m:t>=</m:t>
                    </m:r>
                    <m:f>
                      <m:fPr>
                        <m:ctrlPr>
                          <a:rPr lang="de-DE" b="1" i="1" smtClean="0">
                            <a:solidFill>
                              <a:srgbClr val="0070C0"/>
                            </a:solidFill>
                            <a:latin typeface="Cambria Math" panose="02040503050406030204" pitchFamily="18" charset="0"/>
                          </a:rPr>
                        </m:ctrlPr>
                      </m:fPr>
                      <m:num>
                        <m:r>
                          <a:rPr lang="de-DE" b="1" i="1" smtClean="0">
                            <a:solidFill>
                              <a:srgbClr val="0070C0"/>
                            </a:solidFill>
                            <a:latin typeface="Cambria Math" panose="02040503050406030204" pitchFamily="18" charset="0"/>
                          </a:rPr>
                          <m:t>𝟏</m:t>
                        </m:r>
                      </m:num>
                      <m:den>
                        <m:r>
                          <a:rPr lang="de-DE" b="1" i="1" smtClean="0">
                            <a:solidFill>
                              <a:srgbClr val="0070C0"/>
                            </a:solidFill>
                            <a:latin typeface="Cambria Math" panose="02040503050406030204" pitchFamily="18" charset="0"/>
                          </a:rPr>
                          <m:t>𝟐</m:t>
                        </m:r>
                        <m:r>
                          <a:rPr lang="de-DE" b="1" i="1" smtClean="0">
                            <a:solidFill>
                              <a:srgbClr val="0070C0"/>
                            </a:solidFill>
                            <a:latin typeface="Cambria Math" panose="02040503050406030204" pitchFamily="18" charset="0"/>
                          </a:rPr>
                          <m:t> Ω</m:t>
                        </m:r>
                      </m:den>
                    </m:f>
                  </m:oMath>
                </a14:m>
                <a:r>
                  <a:rPr lang="de-DE" b="1" dirty="0">
                    <a:solidFill>
                      <a:srgbClr val="0070C0"/>
                    </a:solidFill>
                  </a:rPr>
                  <a:t> = </a:t>
                </a:r>
                <a:r>
                  <a:rPr lang="de-DE" b="1" dirty="0">
                    <a:solidFill>
                      <a:srgbClr val="00B050"/>
                    </a:solidFill>
                  </a:rPr>
                  <a:t>Y</a:t>
                </a:r>
                <a:r>
                  <a:rPr lang="de-DE" b="1" baseline="-25000" dirty="0">
                    <a:solidFill>
                      <a:srgbClr val="00B050"/>
                    </a:solidFill>
                  </a:rPr>
                  <a:t>1</a:t>
                </a:r>
                <a:r>
                  <a:rPr lang="de-DE" b="1" dirty="0">
                    <a:solidFill>
                      <a:srgbClr val="00B050"/>
                    </a:solidFill>
                  </a:rPr>
                  <a:t> </a:t>
                </a:r>
              </a:p>
            </p:txBody>
          </p:sp>
        </mc:Choice>
        <mc:Fallback xmlns="">
          <p:sp>
            <p:nvSpPr>
              <p:cNvPr id="41" name="Textfeld 40">
                <a:extLst>
                  <a:ext uri="{FF2B5EF4-FFF2-40B4-BE49-F238E27FC236}">
                    <a16:creationId xmlns:a16="http://schemas.microsoft.com/office/drawing/2014/main" id="{65FC70EB-C713-812E-F3AE-8CE8C6D626EB}"/>
                  </a:ext>
                </a:extLst>
              </p:cNvPr>
              <p:cNvSpPr txBox="1">
                <a:spLocks noRot="1" noChangeAspect="1" noMove="1" noResize="1" noEditPoints="1" noAdjustHandles="1" noChangeArrowheads="1" noChangeShapeType="1" noTextEdit="1"/>
              </p:cNvSpPr>
              <p:nvPr/>
            </p:nvSpPr>
            <p:spPr>
              <a:xfrm>
                <a:off x="1145376" y="4277969"/>
                <a:ext cx="1864571" cy="491160"/>
              </a:xfrm>
              <a:prstGeom prst="rect">
                <a:avLst/>
              </a:prstGeom>
              <a:blipFill>
                <a:blip r:embed="rId7"/>
                <a:stretch>
                  <a:fillRect l="-2941" b="-8750"/>
                </a:stretch>
              </a:blipFill>
            </p:spPr>
            <p:txBody>
              <a:bodyPr/>
              <a:lstStyle/>
              <a:p>
                <a:r>
                  <a:rPr lang="de-DE">
                    <a:noFill/>
                  </a:rPr>
                  <a:t> </a:t>
                </a:r>
              </a:p>
            </p:txBody>
          </p:sp>
        </mc:Fallback>
      </mc:AlternateContent>
      <p:sp>
        <p:nvSpPr>
          <p:cNvPr id="45" name="Ellipse 44">
            <a:extLst>
              <a:ext uri="{FF2B5EF4-FFF2-40B4-BE49-F238E27FC236}">
                <a16:creationId xmlns:a16="http://schemas.microsoft.com/office/drawing/2014/main" id="{A30BCC0A-34B3-F757-C65D-CE81748F2143}"/>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feld 48">
            <a:extLst>
              <a:ext uri="{FF2B5EF4-FFF2-40B4-BE49-F238E27FC236}">
                <a16:creationId xmlns:a16="http://schemas.microsoft.com/office/drawing/2014/main" id="{FA6FDE2A-1EB3-353F-1FD9-5F255B38EBF1}"/>
              </a:ext>
            </a:extLst>
          </p:cNvPr>
          <p:cNvSpPr txBox="1"/>
          <p:nvPr/>
        </p:nvSpPr>
        <p:spPr>
          <a:xfrm>
            <a:off x="5265219" y="373895"/>
            <a:ext cx="1155762" cy="369332"/>
          </a:xfrm>
          <a:prstGeom prst="rect">
            <a:avLst/>
          </a:prstGeom>
          <a:noFill/>
        </p:spPr>
        <p:txBody>
          <a:bodyPr wrap="square" rtlCol="0">
            <a:spAutoFit/>
          </a:bodyPr>
          <a:lstStyle/>
          <a:p>
            <a:r>
              <a:rPr lang="de-DE" i="1" dirty="0">
                <a:solidFill>
                  <a:srgbClr val="DB9764"/>
                </a:solidFill>
              </a:rPr>
              <a:t>+j X/ </a:t>
            </a:r>
            <a:r>
              <a:rPr lang="el-GR" i="1" dirty="0">
                <a:solidFill>
                  <a:srgbClr val="DB9764"/>
                </a:solidFill>
              </a:rPr>
              <a:t>Ω</a:t>
            </a:r>
            <a:endParaRPr lang="de-DE" i="1" dirty="0">
              <a:solidFill>
                <a:srgbClr val="DB9764"/>
              </a:solidFill>
            </a:endParaRPr>
          </a:p>
        </p:txBody>
      </p:sp>
      <p:sp>
        <p:nvSpPr>
          <p:cNvPr id="50" name="Textfeld 49">
            <a:extLst>
              <a:ext uri="{FF2B5EF4-FFF2-40B4-BE49-F238E27FC236}">
                <a16:creationId xmlns:a16="http://schemas.microsoft.com/office/drawing/2014/main" id="{8363D87B-F5D9-D8C4-C84B-6BAC14A6C54B}"/>
              </a:ext>
            </a:extLst>
          </p:cNvPr>
          <p:cNvSpPr txBox="1"/>
          <p:nvPr/>
        </p:nvSpPr>
        <p:spPr>
          <a:xfrm>
            <a:off x="5224687" y="5765466"/>
            <a:ext cx="1155762" cy="369332"/>
          </a:xfrm>
          <a:prstGeom prst="rect">
            <a:avLst/>
          </a:prstGeom>
          <a:noFill/>
        </p:spPr>
        <p:txBody>
          <a:bodyPr wrap="square" rtlCol="0">
            <a:spAutoFit/>
          </a:bodyPr>
          <a:lstStyle/>
          <a:p>
            <a:r>
              <a:rPr lang="de-DE" i="1" dirty="0">
                <a:solidFill>
                  <a:srgbClr val="DB9764"/>
                </a:solidFill>
              </a:rPr>
              <a:t>- j X/ </a:t>
            </a:r>
            <a:r>
              <a:rPr lang="el-GR" i="1" dirty="0">
                <a:solidFill>
                  <a:srgbClr val="DB9764"/>
                </a:solidFill>
              </a:rPr>
              <a:t>Ω</a:t>
            </a:r>
            <a:endParaRPr lang="de-DE" i="1" dirty="0">
              <a:solidFill>
                <a:srgbClr val="DB9764"/>
              </a:solidFill>
            </a:endParaRPr>
          </a:p>
        </p:txBody>
      </p:sp>
      <p:sp>
        <p:nvSpPr>
          <p:cNvPr id="51" name="Textfeld 50">
            <a:extLst>
              <a:ext uri="{FF2B5EF4-FFF2-40B4-BE49-F238E27FC236}">
                <a16:creationId xmlns:a16="http://schemas.microsoft.com/office/drawing/2014/main" id="{FC013526-AAAB-3B53-E99B-1D98F60CB714}"/>
              </a:ext>
            </a:extLst>
          </p:cNvPr>
          <p:cNvSpPr txBox="1"/>
          <p:nvPr/>
        </p:nvSpPr>
        <p:spPr>
          <a:xfrm>
            <a:off x="8444001" y="3247803"/>
            <a:ext cx="1155762" cy="369332"/>
          </a:xfrm>
          <a:prstGeom prst="rect">
            <a:avLst/>
          </a:prstGeom>
          <a:noFill/>
        </p:spPr>
        <p:txBody>
          <a:bodyPr wrap="square" rtlCol="0">
            <a:spAutoFit/>
          </a:bodyPr>
          <a:lstStyle/>
          <a:p>
            <a:r>
              <a:rPr lang="de-DE" i="1" dirty="0">
                <a:solidFill>
                  <a:srgbClr val="64878B"/>
                </a:solidFill>
              </a:rPr>
              <a:t>R/</a:t>
            </a:r>
            <a:r>
              <a:rPr lang="el-GR" i="1" dirty="0">
                <a:solidFill>
                  <a:srgbClr val="64878B"/>
                </a:solidFill>
              </a:rPr>
              <a:t>Ω</a:t>
            </a:r>
            <a:endParaRPr lang="de-DE" i="1" dirty="0">
              <a:solidFill>
                <a:srgbClr val="64878B"/>
              </a:solidFill>
            </a:endParaRPr>
          </a:p>
        </p:txBody>
      </p:sp>
      <p:pic>
        <p:nvPicPr>
          <p:cNvPr id="52" name="Grafik 51">
            <a:extLst>
              <a:ext uri="{FF2B5EF4-FFF2-40B4-BE49-F238E27FC236}">
                <a16:creationId xmlns:a16="http://schemas.microsoft.com/office/drawing/2014/main" id="{A5344257-3D20-5447-AEEE-E76AA753CF6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0" contrast="-29000"/>
                    </a14:imgEffect>
                  </a14:imgLayer>
                </a14:imgProps>
              </a:ext>
            </a:extLst>
          </a:blip>
          <a:stretch>
            <a:fillRect/>
          </a:stretch>
        </p:blipFill>
        <p:spPr>
          <a:xfrm rot="17715526" flipH="1">
            <a:off x="4249013" y="1802948"/>
            <a:ext cx="1220849" cy="1402878"/>
          </a:xfrm>
          <a:prstGeom prst="rect">
            <a:avLst/>
          </a:prstGeom>
        </p:spPr>
      </p:pic>
      <p:pic>
        <p:nvPicPr>
          <p:cNvPr id="11" name="Grafik 10">
            <a:extLst>
              <a:ext uri="{FF2B5EF4-FFF2-40B4-BE49-F238E27FC236}">
                <a16:creationId xmlns:a16="http://schemas.microsoft.com/office/drawing/2014/main" id="{A65A34CF-EF51-3D62-B1F9-4EABEE78F30E}"/>
              </a:ext>
            </a:extLst>
          </p:cNvPr>
          <p:cNvPicPr>
            <a:picLocks noChangeAspect="1"/>
          </p:cNvPicPr>
          <p:nvPr/>
        </p:nvPicPr>
        <p:blipFill>
          <a:blip r:embed="rId8"/>
          <a:stretch>
            <a:fillRect/>
          </a:stretch>
        </p:blipFill>
        <p:spPr>
          <a:xfrm>
            <a:off x="449015" y="1331919"/>
            <a:ext cx="2003820" cy="2847744"/>
          </a:xfrm>
          <a:prstGeom prst="rect">
            <a:avLst/>
          </a:prstGeom>
        </p:spPr>
      </p:pic>
    </p:spTree>
    <p:extLst>
      <p:ext uri="{BB962C8B-B14F-4D97-AF65-F5344CB8AC3E}">
        <p14:creationId xmlns:p14="http://schemas.microsoft.com/office/powerpoint/2010/main" val="234566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21" grpId="0"/>
      <p:bldP spid="22" grpId="0"/>
      <p:bldP spid="28" grpId="0"/>
      <p:bldP spid="2" grpId="0" animBg="1"/>
      <p:bldP spid="6" grpId="0" animBg="1"/>
      <p:bldP spid="15" grpId="0" animBg="1"/>
      <p:bldP spid="18" grpId="0" animBg="1"/>
      <p:bldP spid="35" grpId="0"/>
      <p:bldP spid="37" grpId="0" animBg="1"/>
      <p:bldP spid="38" grpId="0" animBg="1"/>
      <p:bldP spid="39" grpId="0" animBg="1"/>
      <p:bldP spid="42" grpId="0"/>
      <p:bldP spid="43" grpId="0"/>
      <p:bldP spid="46" grpId="0"/>
      <p:bldP spid="48" grpId="0"/>
      <p:bldP spid="41" grpId="0"/>
      <p:bldP spid="45" grpId="0" animBg="1"/>
      <p:bldP spid="49" grpId="0"/>
      <p:bldP spid="50"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4560-BA98-621E-D7CD-C793A8E4C219}"/>
            </a:ext>
          </a:extLst>
        </p:cNvPr>
        <p:cNvGrpSpPr/>
        <p:nvPr/>
      </p:nvGrpSpPr>
      <p:grpSpPr>
        <a:xfrm>
          <a:off x="0" y="0"/>
          <a:ext cx="0" cy="0"/>
          <a:chOff x="0" y="0"/>
          <a:chExt cx="0" cy="0"/>
        </a:xfrm>
      </p:grpSpPr>
      <p:grpSp>
        <p:nvGrpSpPr>
          <p:cNvPr id="14" name="Gruppieren 13">
            <a:extLst>
              <a:ext uri="{FF2B5EF4-FFF2-40B4-BE49-F238E27FC236}">
                <a16:creationId xmlns:a16="http://schemas.microsoft.com/office/drawing/2014/main" id="{E5A722F4-04B8-2577-1417-5A47B17DFA6A}"/>
              </a:ext>
            </a:extLst>
          </p:cNvPr>
          <p:cNvGrpSpPr/>
          <p:nvPr/>
        </p:nvGrpSpPr>
        <p:grpSpPr>
          <a:xfrm>
            <a:off x="500155" y="1864448"/>
            <a:ext cx="3867317" cy="3422735"/>
            <a:chOff x="6212598" y="880415"/>
            <a:chExt cx="2760469" cy="2443129"/>
          </a:xfrm>
        </p:grpSpPr>
        <p:pic>
          <p:nvPicPr>
            <p:cNvPr id="8" name="Grafik 7">
              <a:extLst>
                <a:ext uri="{FF2B5EF4-FFF2-40B4-BE49-F238E27FC236}">
                  <a16:creationId xmlns:a16="http://schemas.microsoft.com/office/drawing/2014/main" id="{AE8CA51B-6472-F63B-D8D0-6A16511EAD25}"/>
                </a:ext>
              </a:extLst>
            </p:cNvPr>
            <p:cNvPicPr>
              <a:picLocks noChangeAspect="1"/>
            </p:cNvPicPr>
            <p:nvPr/>
          </p:nvPicPr>
          <p:blipFill>
            <a:blip r:embed="rId3"/>
            <a:stretch>
              <a:fillRect/>
            </a:stretch>
          </p:blipFill>
          <p:spPr>
            <a:xfrm>
              <a:off x="6212598" y="880415"/>
              <a:ext cx="2760469" cy="2443129"/>
            </a:xfrm>
            <a:prstGeom prst="rect">
              <a:avLst/>
            </a:prstGeom>
          </p:spPr>
        </p:pic>
        <p:sp>
          <p:nvSpPr>
            <p:cNvPr id="12" name="Textfeld 11">
              <a:extLst>
                <a:ext uri="{FF2B5EF4-FFF2-40B4-BE49-F238E27FC236}">
                  <a16:creationId xmlns:a16="http://schemas.microsoft.com/office/drawing/2014/main" id="{6928A96B-89D8-8ACA-4441-8486BAD64910}"/>
                </a:ext>
              </a:extLst>
            </p:cNvPr>
            <p:cNvSpPr txBox="1"/>
            <p:nvPr/>
          </p:nvSpPr>
          <p:spPr>
            <a:xfrm>
              <a:off x="6417189" y="1945472"/>
              <a:ext cx="68580" cy="184666"/>
            </a:xfrm>
            <a:prstGeom prst="rect">
              <a:avLst/>
            </a:prstGeom>
            <a:noFill/>
          </p:spPr>
          <p:txBody>
            <a:bodyPr wrap="square" rtlCol="0">
              <a:spAutoFit/>
            </a:bodyPr>
            <a:lstStyle/>
            <a:p>
              <a:r>
                <a:rPr lang="de-DE" sz="600" b="1" i="1" dirty="0">
                  <a:solidFill>
                    <a:srgbClr val="475B65"/>
                  </a:solidFill>
                </a:rPr>
                <a:t>0</a:t>
              </a:r>
            </a:p>
          </p:txBody>
        </p:sp>
        <p:sp>
          <p:nvSpPr>
            <p:cNvPr id="13" name="Textfeld 12">
              <a:extLst>
                <a:ext uri="{FF2B5EF4-FFF2-40B4-BE49-F238E27FC236}">
                  <a16:creationId xmlns:a16="http://schemas.microsoft.com/office/drawing/2014/main" id="{10A2EF65-8E22-A5EE-BF79-FD9E60ECBF40}"/>
                </a:ext>
              </a:extLst>
            </p:cNvPr>
            <p:cNvSpPr txBox="1"/>
            <p:nvPr/>
          </p:nvSpPr>
          <p:spPr>
            <a:xfrm>
              <a:off x="8566287" y="1945472"/>
              <a:ext cx="68580" cy="184666"/>
            </a:xfrm>
            <a:prstGeom prst="rect">
              <a:avLst/>
            </a:prstGeom>
            <a:noFill/>
          </p:spPr>
          <p:txBody>
            <a:bodyPr wrap="square" rtlCol="0">
              <a:spAutoFit/>
            </a:bodyPr>
            <a:lstStyle/>
            <a:p>
              <a:r>
                <a:rPr lang="de-DE" sz="600" b="1" i="1" dirty="0">
                  <a:solidFill>
                    <a:srgbClr val="475B65"/>
                  </a:solidFill>
                </a:rPr>
                <a:t>∞</a:t>
              </a:r>
            </a:p>
          </p:txBody>
        </p:sp>
      </p:grpSp>
      <p:sp>
        <p:nvSpPr>
          <p:cNvPr id="2" name="Foliennummernplatzhalter 1">
            <a:extLst>
              <a:ext uri="{FF2B5EF4-FFF2-40B4-BE49-F238E27FC236}">
                <a16:creationId xmlns:a16="http://schemas.microsoft.com/office/drawing/2014/main" id="{7C012BE2-AC50-6E94-CBE0-01CCA2910DBE}"/>
              </a:ext>
            </a:extLst>
          </p:cNvPr>
          <p:cNvSpPr>
            <a:spLocks noGrp="1"/>
          </p:cNvSpPr>
          <p:nvPr>
            <p:ph type="sldNum" sz="quarter" idx="12"/>
          </p:nvPr>
        </p:nvSpPr>
        <p:spPr/>
        <p:txBody>
          <a:bodyPr/>
          <a:lstStyle/>
          <a:p>
            <a:fld id="{C2AC68D2-1A84-4503-B18D-7B7812CC9574}" type="slidenum">
              <a:rPr lang="de-DE" smtClean="0"/>
              <a:t>17</a:t>
            </a:fld>
            <a:endParaRPr lang="de-DE" dirty="0"/>
          </a:p>
        </p:txBody>
      </p:sp>
      <p:sp>
        <p:nvSpPr>
          <p:cNvPr id="7" name="Textfeld 6">
            <a:extLst>
              <a:ext uri="{FF2B5EF4-FFF2-40B4-BE49-F238E27FC236}">
                <a16:creationId xmlns:a16="http://schemas.microsoft.com/office/drawing/2014/main" id="{A005E4AD-9A60-2CCA-DDEF-A81A5F6F72C9}"/>
              </a:ext>
            </a:extLst>
          </p:cNvPr>
          <p:cNvSpPr txBox="1"/>
          <p:nvPr/>
        </p:nvSpPr>
        <p:spPr>
          <a:xfrm>
            <a:off x="5459504" y="427584"/>
            <a:ext cx="2518521" cy="369332"/>
          </a:xfrm>
          <a:prstGeom prst="rect">
            <a:avLst/>
          </a:prstGeom>
          <a:noFill/>
        </p:spPr>
        <p:txBody>
          <a:bodyPr wrap="square" rtlCol="0">
            <a:spAutoFit/>
          </a:bodyPr>
          <a:lstStyle/>
          <a:p>
            <a:pPr algn="ctr"/>
            <a:r>
              <a:rPr lang="de-DE" b="1" dirty="0" err="1">
                <a:solidFill>
                  <a:srgbClr val="002060"/>
                </a:solidFill>
              </a:rPr>
              <a:t>Admittanzdiagramm</a:t>
            </a:r>
            <a:endParaRPr lang="de-DE" b="1" dirty="0">
              <a:solidFill>
                <a:srgbClr val="002060"/>
              </a:solidFill>
            </a:endParaRPr>
          </a:p>
        </p:txBody>
      </p:sp>
      <p:sp>
        <p:nvSpPr>
          <p:cNvPr id="9" name="Textfeld 8">
            <a:extLst>
              <a:ext uri="{FF2B5EF4-FFF2-40B4-BE49-F238E27FC236}">
                <a16:creationId xmlns:a16="http://schemas.microsoft.com/office/drawing/2014/main" id="{82AA2F54-F080-4C38-0725-EC8F68BD87F3}"/>
              </a:ext>
            </a:extLst>
          </p:cNvPr>
          <p:cNvSpPr txBox="1"/>
          <p:nvPr/>
        </p:nvSpPr>
        <p:spPr>
          <a:xfrm>
            <a:off x="1102348" y="413196"/>
            <a:ext cx="2518521" cy="369332"/>
          </a:xfrm>
          <a:prstGeom prst="rect">
            <a:avLst/>
          </a:prstGeom>
          <a:noFill/>
        </p:spPr>
        <p:txBody>
          <a:bodyPr wrap="square" rtlCol="0">
            <a:spAutoFit/>
          </a:bodyPr>
          <a:lstStyle/>
          <a:p>
            <a:pPr algn="ctr"/>
            <a:r>
              <a:rPr lang="de-DE" b="1" dirty="0" err="1">
                <a:solidFill>
                  <a:srgbClr val="002060"/>
                </a:solidFill>
              </a:rPr>
              <a:t>Impedanzdiagramm</a:t>
            </a:r>
            <a:endParaRPr lang="de-DE" b="1" dirty="0">
              <a:solidFill>
                <a:srgbClr val="002060"/>
              </a:solidFill>
            </a:endParaRPr>
          </a:p>
        </p:txBody>
      </p:sp>
      <p:sp>
        <p:nvSpPr>
          <p:cNvPr id="3" name="Ellipse 2">
            <a:extLst>
              <a:ext uri="{FF2B5EF4-FFF2-40B4-BE49-F238E27FC236}">
                <a16:creationId xmlns:a16="http://schemas.microsoft.com/office/drawing/2014/main" id="{DC03018F-D7D8-C944-48DA-454157A0D0CA}"/>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CDD11233-CFCE-9EF1-FB78-E8A1E7C245E6}"/>
              </a:ext>
            </a:extLst>
          </p:cNvPr>
          <p:cNvSpPr txBox="1"/>
          <p:nvPr/>
        </p:nvSpPr>
        <p:spPr>
          <a:xfrm>
            <a:off x="1974328" y="2399225"/>
            <a:ext cx="1919338" cy="292388"/>
          </a:xfrm>
          <a:prstGeom prst="rect">
            <a:avLst/>
          </a:prstGeom>
          <a:noFill/>
        </p:spPr>
        <p:txBody>
          <a:bodyPr wrap="square" rtlCol="0">
            <a:spAutoFit/>
          </a:bodyPr>
          <a:lstStyle/>
          <a:p>
            <a:r>
              <a:rPr lang="de-DE" sz="1300" dirty="0">
                <a:solidFill>
                  <a:srgbClr val="FFC000"/>
                </a:solidFill>
              </a:rPr>
              <a:t>induktiv</a:t>
            </a:r>
          </a:p>
        </p:txBody>
      </p:sp>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B6F31C86-322D-D21B-2E44-43412DE444B3}"/>
                  </a:ext>
                </a:extLst>
              </p:cNvPr>
              <p:cNvSpPr txBox="1"/>
              <p:nvPr/>
            </p:nvSpPr>
            <p:spPr>
              <a:xfrm>
                <a:off x="1260988" y="856821"/>
                <a:ext cx="220124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de-DE" b="0" i="1" smtClean="0">
                          <a:solidFill>
                            <a:srgbClr val="0070C0"/>
                          </a:solidFill>
                          <a:latin typeface="Cambria Math" panose="02040503050406030204" pitchFamily="18" charset="0"/>
                        </a:rPr>
                        <m:t>𝑍</m:t>
                      </m:r>
                      <m:r>
                        <a:rPr lang="de-DE" i="1" smtClean="0">
                          <a:solidFill>
                            <a:srgbClr val="0070C0"/>
                          </a:solidFill>
                          <a:latin typeface="Cambria Math" panose="02040503050406030204" pitchFamily="18" charset="0"/>
                        </a:rPr>
                        <m:t>=</m:t>
                      </m:r>
                      <m:r>
                        <a:rPr lang="de-DE" b="0" i="1" smtClean="0">
                          <a:solidFill>
                            <a:srgbClr val="0070C0"/>
                          </a:solidFill>
                          <a:latin typeface="Cambria Math" panose="02040503050406030204" pitchFamily="18" charset="0"/>
                        </a:rPr>
                        <m:t>0,2+</m:t>
                      </m:r>
                      <m:r>
                        <a:rPr lang="de-DE" b="0" i="1" smtClean="0">
                          <a:solidFill>
                            <a:srgbClr val="0070C0"/>
                          </a:solidFill>
                          <a:latin typeface="Cambria Math" panose="02040503050406030204" pitchFamily="18" charset="0"/>
                        </a:rPr>
                        <m:t>𝑗</m:t>
                      </m:r>
                      <m:r>
                        <a:rPr lang="de-DE" b="0" i="1" smtClean="0">
                          <a:solidFill>
                            <a:srgbClr val="0070C0"/>
                          </a:solidFill>
                          <a:latin typeface="Cambria Math" panose="02040503050406030204" pitchFamily="18" charset="0"/>
                        </a:rPr>
                        <m:t>0,5</m:t>
                      </m:r>
                    </m:oMath>
                  </m:oMathPara>
                </a14:m>
                <a:endParaRPr lang="de-DE" dirty="0">
                  <a:solidFill>
                    <a:srgbClr val="0070C0"/>
                  </a:solidFill>
                </a:endParaRPr>
              </a:p>
            </p:txBody>
          </p:sp>
        </mc:Choice>
        <mc:Fallback xmlns="">
          <p:sp>
            <p:nvSpPr>
              <p:cNvPr id="22" name="Textfeld 21">
                <a:extLst>
                  <a:ext uri="{FF2B5EF4-FFF2-40B4-BE49-F238E27FC236}">
                    <a16:creationId xmlns:a16="http://schemas.microsoft.com/office/drawing/2014/main" id="{B6F31C86-322D-D21B-2E44-43412DE444B3}"/>
                  </a:ext>
                </a:extLst>
              </p:cNvPr>
              <p:cNvSpPr txBox="1">
                <a:spLocks noRot="1" noChangeAspect="1" noMove="1" noResize="1" noEditPoints="1" noAdjustHandles="1" noChangeArrowheads="1" noChangeShapeType="1" noTextEdit="1"/>
              </p:cNvSpPr>
              <p:nvPr/>
            </p:nvSpPr>
            <p:spPr>
              <a:xfrm>
                <a:off x="1260988" y="856821"/>
                <a:ext cx="2201240" cy="369332"/>
              </a:xfrm>
              <a:prstGeom prst="rect">
                <a:avLst/>
              </a:prstGeom>
              <a:blipFill>
                <a:blip r:embed="rId4"/>
                <a:stretch>
                  <a:fillRect b="-1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feld 23">
                <a:extLst>
                  <a:ext uri="{FF2B5EF4-FFF2-40B4-BE49-F238E27FC236}">
                    <a16:creationId xmlns:a16="http://schemas.microsoft.com/office/drawing/2014/main" id="{616DBBF2-872B-B0A8-FCBE-CC1F12DD012D}"/>
                  </a:ext>
                </a:extLst>
              </p:cNvPr>
              <p:cNvSpPr txBox="1"/>
              <p:nvPr/>
            </p:nvSpPr>
            <p:spPr>
              <a:xfrm>
                <a:off x="5381039" y="789646"/>
                <a:ext cx="2691727" cy="369332"/>
              </a:xfrm>
              <a:prstGeom prst="rect">
                <a:avLst/>
              </a:prstGeom>
              <a:noFill/>
            </p:spPr>
            <p:txBody>
              <a:bodyPr wrap="square" rtlCol="0">
                <a:spAutoFit/>
              </a:bodyPr>
              <a:lstStyle>
                <a:defPPr>
                  <a:defRPr lang="en-US"/>
                </a:defPPr>
                <a:lvl1pPr>
                  <a:defRPr b="0" i="1">
                    <a:solidFill>
                      <a:srgbClr val="0070C0"/>
                    </a:solidFill>
                    <a:latin typeface="Cambria Math" panose="02040503050406030204" pitchFamily="18" charset="0"/>
                  </a:defRPr>
                </a:lvl1pPr>
              </a:lstStyle>
              <a:p>
                <a:pPr/>
                <a14:m>
                  <m:oMathPara xmlns:m="http://schemas.openxmlformats.org/officeDocument/2006/math">
                    <m:oMathParaPr>
                      <m:jc m:val="center"/>
                    </m:oMathParaPr>
                    <m:oMath xmlns:m="http://schemas.openxmlformats.org/officeDocument/2006/math">
                      <m:r>
                        <a:rPr lang="de-DE" smtClean="0">
                          <a:solidFill>
                            <a:srgbClr val="00B050"/>
                          </a:solidFill>
                          <a:latin typeface="Cambria Math" panose="02040503050406030204" pitchFamily="18" charset="0"/>
                        </a:rPr>
                        <m:t>𝑌</m:t>
                      </m:r>
                      <m:r>
                        <a:rPr lang="pt-BR">
                          <a:solidFill>
                            <a:srgbClr val="00B050"/>
                          </a:solidFill>
                          <a:latin typeface="Cambria Math" panose="02040503050406030204" pitchFamily="18" charset="0"/>
                        </a:rPr>
                        <m:t>=</m:t>
                      </m:r>
                      <m:r>
                        <a:rPr lang="de-DE" b="0" i="1" smtClean="0">
                          <a:solidFill>
                            <a:srgbClr val="00B050"/>
                          </a:solidFill>
                          <a:latin typeface="Cambria Math" panose="02040503050406030204" pitchFamily="18" charset="0"/>
                        </a:rPr>
                        <m:t>0,69 −</m:t>
                      </m:r>
                      <m:r>
                        <a:rPr lang="de-DE" b="0" i="1" smtClean="0">
                          <a:solidFill>
                            <a:srgbClr val="00B050"/>
                          </a:solidFill>
                          <a:latin typeface="Cambria Math" panose="02040503050406030204" pitchFamily="18" charset="0"/>
                        </a:rPr>
                        <m:t>𝑗</m:t>
                      </m:r>
                      <m:r>
                        <a:rPr lang="de-DE" b="0" i="1" smtClean="0">
                          <a:solidFill>
                            <a:srgbClr val="00B050"/>
                          </a:solidFill>
                          <a:latin typeface="Cambria Math" panose="02040503050406030204" pitchFamily="18" charset="0"/>
                        </a:rPr>
                        <m:t>1,72</m:t>
                      </m:r>
                    </m:oMath>
                  </m:oMathPara>
                </a14:m>
                <a:endParaRPr lang="de-DE" dirty="0">
                  <a:solidFill>
                    <a:srgbClr val="00B050"/>
                  </a:solidFill>
                </a:endParaRPr>
              </a:p>
            </p:txBody>
          </p:sp>
        </mc:Choice>
        <mc:Fallback xmlns="">
          <p:sp>
            <p:nvSpPr>
              <p:cNvPr id="24" name="Textfeld 23">
                <a:extLst>
                  <a:ext uri="{FF2B5EF4-FFF2-40B4-BE49-F238E27FC236}">
                    <a16:creationId xmlns:a16="http://schemas.microsoft.com/office/drawing/2014/main" id="{616DBBF2-872B-B0A8-FCBE-CC1F12DD012D}"/>
                  </a:ext>
                </a:extLst>
              </p:cNvPr>
              <p:cNvSpPr txBox="1">
                <a:spLocks noRot="1" noChangeAspect="1" noMove="1" noResize="1" noEditPoints="1" noAdjustHandles="1" noChangeArrowheads="1" noChangeShapeType="1" noTextEdit="1"/>
              </p:cNvSpPr>
              <p:nvPr/>
            </p:nvSpPr>
            <p:spPr>
              <a:xfrm>
                <a:off x="5381039" y="789646"/>
                <a:ext cx="2691727" cy="369332"/>
              </a:xfrm>
              <a:prstGeom prst="rect">
                <a:avLst/>
              </a:prstGeom>
              <a:blipFill>
                <a:blip r:embed="rId5"/>
                <a:stretch>
                  <a:fillRect b="-15000"/>
                </a:stretch>
              </a:blipFill>
            </p:spPr>
            <p:txBody>
              <a:bodyPr/>
              <a:lstStyle/>
              <a:p>
                <a:r>
                  <a:rPr lang="de-DE">
                    <a:noFill/>
                  </a:rPr>
                  <a:t> </a:t>
                </a:r>
              </a:p>
            </p:txBody>
          </p:sp>
        </mc:Fallback>
      </mc:AlternateContent>
      <p:sp>
        <p:nvSpPr>
          <p:cNvPr id="27" name="Ellipse 26">
            <a:extLst>
              <a:ext uri="{FF2B5EF4-FFF2-40B4-BE49-F238E27FC236}">
                <a16:creationId xmlns:a16="http://schemas.microsoft.com/office/drawing/2014/main" id="{E585BAA0-A7B6-2172-E343-4D142D8DCFE6}"/>
              </a:ext>
            </a:extLst>
          </p:cNvPr>
          <p:cNvSpPr/>
          <p:nvPr/>
        </p:nvSpPr>
        <p:spPr>
          <a:xfrm>
            <a:off x="1719105" y="2648267"/>
            <a:ext cx="117172" cy="117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F3F54241-F530-526E-A303-24427137D131}"/>
              </a:ext>
            </a:extLst>
          </p:cNvPr>
          <p:cNvSpPr txBox="1"/>
          <p:nvPr/>
        </p:nvSpPr>
        <p:spPr>
          <a:xfrm>
            <a:off x="5933807" y="2411925"/>
            <a:ext cx="1919338" cy="292388"/>
          </a:xfrm>
          <a:prstGeom prst="rect">
            <a:avLst/>
          </a:prstGeom>
          <a:noFill/>
        </p:spPr>
        <p:txBody>
          <a:bodyPr wrap="square" rtlCol="0">
            <a:spAutoFit/>
          </a:bodyPr>
          <a:lstStyle/>
          <a:p>
            <a:r>
              <a:rPr lang="de-DE" sz="1300" dirty="0">
                <a:solidFill>
                  <a:srgbClr val="FFC000"/>
                </a:solidFill>
              </a:rPr>
              <a:t>induktiv</a:t>
            </a:r>
          </a:p>
        </p:txBody>
      </p:sp>
      <p:sp>
        <p:nvSpPr>
          <p:cNvPr id="11" name="Textfeld 10">
            <a:extLst>
              <a:ext uri="{FF2B5EF4-FFF2-40B4-BE49-F238E27FC236}">
                <a16:creationId xmlns:a16="http://schemas.microsoft.com/office/drawing/2014/main" id="{29D5B716-0222-407B-5948-A0ACBA283001}"/>
              </a:ext>
            </a:extLst>
          </p:cNvPr>
          <p:cNvSpPr txBox="1"/>
          <p:nvPr/>
        </p:nvSpPr>
        <p:spPr>
          <a:xfrm>
            <a:off x="5919115" y="4069635"/>
            <a:ext cx="1919338" cy="292388"/>
          </a:xfrm>
          <a:prstGeom prst="rect">
            <a:avLst/>
          </a:prstGeom>
          <a:noFill/>
        </p:spPr>
        <p:txBody>
          <a:bodyPr wrap="square" rtlCol="0">
            <a:spAutoFit/>
          </a:bodyPr>
          <a:lstStyle/>
          <a:p>
            <a:r>
              <a:rPr lang="de-DE" sz="1300" dirty="0">
                <a:solidFill>
                  <a:srgbClr val="FFC000"/>
                </a:solidFill>
              </a:rPr>
              <a:t>kapazitiv</a:t>
            </a:r>
          </a:p>
        </p:txBody>
      </p:sp>
      <p:sp>
        <p:nvSpPr>
          <p:cNvPr id="16" name="Bogen 15">
            <a:extLst>
              <a:ext uri="{FF2B5EF4-FFF2-40B4-BE49-F238E27FC236}">
                <a16:creationId xmlns:a16="http://schemas.microsoft.com/office/drawing/2014/main" id="{5CB1ACE3-A774-78BD-C07D-F352BF080407}"/>
              </a:ext>
            </a:extLst>
          </p:cNvPr>
          <p:cNvSpPr/>
          <p:nvPr/>
        </p:nvSpPr>
        <p:spPr>
          <a:xfrm>
            <a:off x="4381419" y="1877148"/>
            <a:ext cx="534777" cy="534777"/>
          </a:xfrm>
          <a:prstGeom prst="arc">
            <a:avLst>
              <a:gd name="adj1" fmla="val 16200000"/>
              <a:gd name="adj2" fmla="val 5572433"/>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25" name="Grafik 24">
            <a:extLst>
              <a:ext uri="{FF2B5EF4-FFF2-40B4-BE49-F238E27FC236}">
                <a16:creationId xmlns:a16="http://schemas.microsoft.com/office/drawing/2014/main" id="{5E13A91A-F7B1-CBBB-4565-FE05BDC7EADB}"/>
              </a:ext>
            </a:extLst>
          </p:cNvPr>
          <p:cNvPicPr>
            <a:picLocks noChangeAspect="1"/>
          </p:cNvPicPr>
          <p:nvPr/>
        </p:nvPicPr>
        <p:blipFill>
          <a:blip r:embed="rId6"/>
          <a:stretch>
            <a:fillRect/>
          </a:stretch>
        </p:blipFill>
        <p:spPr>
          <a:xfrm>
            <a:off x="4668044" y="1863122"/>
            <a:ext cx="3871296" cy="3420152"/>
          </a:xfrm>
          <a:prstGeom prst="rect">
            <a:avLst/>
          </a:prstGeom>
        </p:spPr>
      </p:pic>
      <p:pic>
        <p:nvPicPr>
          <p:cNvPr id="34" name="Grafik 33">
            <a:extLst>
              <a:ext uri="{FF2B5EF4-FFF2-40B4-BE49-F238E27FC236}">
                <a16:creationId xmlns:a16="http://schemas.microsoft.com/office/drawing/2014/main" id="{BE3100DB-FFE0-4946-3D79-6C3361A10EC6}"/>
              </a:ext>
            </a:extLst>
          </p:cNvPr>
          <p:cNvPicPr>
            <a:picLocks noChangeAspect="1"/>
          </p:cNvPicPr>
          <p:nvPr/>
        </p:nvPicPr>
        <p:blipFill>
          <a:blip r:embed="rId6"/>
          <a:stretch>
            <a:fillRect/>
          </a:stretch>
        </p:blipFill>
        <p:spPr>
          <a:xfrm>
            <a:off x="4579172" y="1856578"/>
            <a:ext cx="3871296" cy="3420152"/>
          </a:xfrm>
          <a:prstGeom prst="rect">
            <a:avLst/>
          </a:prstGeom>
        </p:spPr>
      </p:pic>
      <p:sp>
        <p:nvSpPr>
          <p:cNvPr id="10" name="Textfeld 9">
            <a:extLst>
              <a:ext uri="{FF2B5EF4-FFF2-40B4-BE49-F238E27FC236}">
                <a16:creationId xmlns:a16="http://schemas.microsoft.com/office/drawing/2014/main" id="{C9501E9B-DF74-F4FC-E915-37931081A2D4}"/>
              </a:ext>
            </a:extLst>
          </p:cNvPr>
          <p:cNvSpPr txBox="1"/>
          <p:nvPr/>
        </p:nvSpPr>
        <p:spPr>
          <a:xfrm>
            <a:off x="1968044" y="4056935"/>
            <a:ext cx="1919338" cy="292388"/>
          </a:xfrm>
          <a:prstGeom prst="rect">
            <a:avLst/>
          </a:prstGeom>
          <a:noFill/>
        </p:spPr>
        <p:txBody>
          <a:bodyPr wrap="square" rtlCol="0">
            <a:spAutoFit/>
          </a:bodyPr>
          <a:lstStyle/>
          <a:p>
            <a:r>
              <a:rPr lang="de-DE" sz="1300" dirty="0">
                <a:solidFill>
                  <a:srgbClr val="FFC000"/>
                </a:solidFill>
              </a:rPr>
              <a:t>kapazitiv</a:t>
            </a:r>
          </a:p>
        </p:txBody>
      </p:sp>
      <p:sp>
        <p:nvSpPr>
          <p:cNvPr id="35" name="Rechteck 34">
            <a:extLst>
              <a:ext uri="{FF2B5EF4-FFF2-40B4-BE49-F238E27FC236}">
                <a16:creationId xmlns:a16="http://schemas.microsoft.com/office/drawing/2014/main" id="{7AD6416D-B805-8400-AE60-1CC7B466F90A}"/>
              </a:ext>
            </a:extLst>
          </p:cNvPr>
          <p:cNvSpPr/>
          <p:nvPr/>
        </p:nvSpPr>
        <p:spPr>
          <a:xfrm>
            <a:off x="4422147" y="1540598"/>
            <a:ext cx="4671141" cy="435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0C538E4A-1846-22D1-5EB6-F6302DD5E29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0" contrast="-29000"/>
                    </a14:imgEffect>
                  </a14:imgLayer>
                </a14:imgProps>
              </a:ext>
            </a:extLst>
          </a:blip>
          <a:stretch>
            <a:fillRect/>
          </a:stretch>
        </p:blipFill>
        <p:spPr>
          <a:xfrm rot="3105483" flipH="1">
            <a:off x="6810194" y="2885415"/>
            <a:ext cx="1106078" cy="1328234"/>
          </a:xfrm>
          <a:prstGeom prst="rect">
            <a:avLst/>
          </a:prstGeom>
        </p:spPr>
      </p:pic>
      <p:sp>
        <p:nvSpPr>
          <p:cNvPr id="29" name="Bogen 28">
            <a:extLst>
              <a:ext uri="{FF2B5EF4-FFF2-40B4-BE49-F238E27FC236}">
                <a16:creationId xmlns:a16="http://schemas.microsoft.com/office/drawing/2014/main" id="{648CA556-183C-3139-37BA-C36615E5B9E7}"/>
              </a:ext>
            </a:extLst>
          </p:cNvPr>
          <p:cNvSpPr/>
          <p:nvPr/>
        </p:nvSpPr>
        <p:spPr>
          <a:xfrm>
            <a:off x="5275499" y="2687928"/>
            <a:ext cx="2138566" cy="2138566"/>
          </a:xfrm>
          <a:prstGeom prst="arc">
            <a:avLst>
              <a:gd name="adj1" fmla="val 15193327"/>
              <a:gd name="adj2" fmla="val 2327655"/>
            </a:avLst>
          </a:prstGeom>
          <a:ln w="19050">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7D84B66F-15AC-E6D1-3EF5-B2FBDAA6A352}"/>
              </a:ext>
            </a:extLst>
          </p:cNvPr>
          <p:cNvSpPr txBox="1"/>
          <p:nvPr/>
        </p:nvSpPr>
        <p:spPr>
          <a:xfrm>
            <a:off x="6159712" y="2411925"/>
            <a:ext cx="1919338" cy="292388"/>
          </a:xfrm>
          <a:prstGeom prst="rect">
            <a:avLst/>
          </a:prstGeom>
          <a:noFill/>
          <a:ln>
            <a:noFill/>
          </a:ln>
        </p:spPr>
        <p:txBody>
          <a:bodyPr wrap="square" rtlCol="0">
            <a:spAutoFit/>
          </a:bodyPr>
          <a:lstStyle/>
          <a:p>
            <a:r>
              <a:rPr lang="de-DE" sz="1300" dirty="0">
                <a:solidFill>
                  <a:srgbClr val="00B050"/>
                </a:solidFill>
              </a:rPr>
              <a:t>induktiv</a:t>
            </a:r>
          </a:p>
        </p:txBody>
      </p:sp>
      <p:sp>
        <p:nvSpPr>
          <p:cNvPr id="28" name="Textfeld 27">
            <a:extLst>
              <a:ext uri="{FF2B5EF4-FFF2-40B4-BE49-F238E27FC236}">
                <a16:creationId xmlns:a16="http://schemas.microsoft.com/office/drawing/2014/main" id="{F8645D4F-32F0-B6CB-6233-BECD3A756A4A}"/>
              </a:ext>
            </a:extLst>
          </p:cNvPr>
          <p:cNvSpPr txBox="1"/>
          <p:nvPr/>
        </p:nvSpPr>
        <p:spPr>
          <a:xfrm>
            <a:off x="6153428" y="4069635"/>
            <a:ext cx="1919338" cy="292388"/>
          </a:xfrm>
          <a:prstGeom prst="rect">
            <a:avLst/>
          </a:prstGeom>
          <a:noFill/>
        </p:spPr>
        <p:txBody>
          <a:bodyPr wrap="square" rtlCol="0">
            <a:spAutoFit/>
          </a:bodyPr>
          <a:lstStyle/>
          <a:p>
            <a:r>
              <a:rPr lang="de-DE" sz="1300" dirty="0">
                <a:solidFill>
                  <a:srgbClr val="00B050"/>
                </a:solidFill>
              </a:rPr>
              <a:t>kapazitiv</a:t>
            </a:r>
          </a:p>
        </p:txBody>
      </p:sp>
      <p:sp>
        <p:nvSpPr>
          <p:cNvPr id="33" name="Ellipse 32">
            <a:extLst>
              <a:ext uri="{FF2B5EF4-FFF2-40B4-BE49-F238E27FC236}">
                <a16:creationId xmlns:a16="http://schemas.microsoft.com/office/drawing/2014/main" id="{8B561CAD-2B2F-49BF-39A5-578122E773D1}"/>
              </a:ext>
            </a:extLst>
          </p:cNvPr>
          <p:cNvSpPr/>
          <p:nvPr/>
        </p:nvSpPr>
        <p:spPr>
          <a:xfrm>
            <a:off x="5926862" y="2676332"/>
            <a:ext cx="117172" cy="117172"/>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Bogen 35">
            <a:extLst>
              <a:ext uri="{FF2B5EF4-FFF2-40B4-BE49-F238E27FC236}">
                <a16:creationId xmlns:a16="http://schemas.microsoft.com/office/drawing/2014/main" id="{4C00D432-419D-02DA-7E07-1277FCB1BCBD}"/>
              </a:ext>
            </a:extLst>
          </p:cNvPr>
          <p:cNvSpPr/>
          <p:nvPr/>
        </p:nvSpPr>
        <p:spPr>
          <a:xfrm>
            <a:off x="4437002" y="2044470"/>
            <a:ext cx="1552301" cy="1552301"/>
          </a:xfrm>
          <a:prstGeom prst="arc">
            <a:avLst>
              <a:gd name="adj1" fmla="val 19394207"/>
              <a:gd name="adj2" fmla="val 5345864"/>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7" name="Bogen 36">
            <a:extLst>
              <a:ext uri="{FF2B5EF4-FFF2-40B4-BE49-F238E27FC236}">
                <a16:creationId xmlns:a16="http://schemas.microsoft.com/office/drawing/2014/main" id="{6633A70C-90DE-92B2-F592-8E91910F356D}"/>
              </a:ext>
            </a:extLst>
          </p:cNvPr>
          <p:cNvSpPr/>
          <p:nvPr/>
        </p:nvSpPr>
        <p:spPr>
          <a:xfrm>
            <a:off x="5168820" y="2731770"/>
            <a:ext cx="1716238" cy="1716238"/>
          </a:xfrm>
          <a:prstGeom prst="arc">
            <a:avLst>
              <a:gd name="adj1" fmla="val 10871542"/>
              <a:gd name="adj2" fmla="val 10750322"/>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8" name="Textfeld 37">
            <a:extLst>
              <a:ext uri="{FF2B5EF4-FFF2-40B4-BE49-F238E27FC236}">
                <a16:creationId xmlns:a16="http://schemas.microsoft.com/office/drawing/2014/main" id="{569E91AE-EA76-638C-9521-0AA300C8D5E4}"/>
              </a:ext>
            </a:extLst>
          </p:cNvPr>
          <p:cNvSpPr txBox="1"/>
          <p:nvPr/>
        </p:nvSpPr>
        <p:spPr>
          <a:xfrm>
            <a:off x="5527880" y="2159518"/>
            <a:ext cx="816902" cy="215444"/>
          </a:xfrm>
          <a:prstGeom prst="rect">
            <a:avLst/>
          </a:prstGeom>
          <a:noFill/>
        </p:spPr>
        <p:txBody>
          <a:bodyPr wrap="square">
            <a:spAutoFit/>
          </a:bodyPr>
          <a:lstStyle/>
          <a:p>
            <a:r>
              <a:rPr lang="de-DE" sz="800" dirty="0">
                <a:solidFill>
                  <a:srgbClr val="00B050"/>
                </a:solidFill>
              </a:rPr>
              <a:t>-j1,72</a:t>
            </a:r>
          </a:p>
        </p:txBody>
      </p:sp>
      <p:sp>
        <p:nvSpPr>
          <p:cNvPr id="39" name="Textfeld 38">
            <a:extLst>
              <a:ext uri="{FF2B5EF4-FFF2-40B4-BE49-F238E27FC236}">
                <a16:creationId xmlns:a16="http://schemas.microsoft.com/office/drawing/2014/main" id="{2A34CD3F-0678-85B4-9F4F-BB3F805727C4}"/>
              </a:ext>
            </a:extLst>
          </p:cNvPr>
          <p:cNvSpPr txBox="1"/>
          <p:nvPr/>
        </p:nvSpPr>
        <p:spPr>
          <a:xfrm>
            <a:off x="6578413" y="3551366"/>
            <a:ext cx="552683" cy="215444"/>
          </a:xfrm>
          <a:prstGeom prst="rect">
            <a:avLst/>
          </a:prstGeom>
          <a:noFill/>
        </p:spPr>
        <p:txBody>
          <a:bodyPr wrap="square">
            <a:spAutoFit/>
          </a:bodyPr>
          <a:lstStyle/>
          <a:p>
            <a:r>
              <a:rPr lang="de-DE" sz="800" dirty="0">
                <a:solidFill>
                  <a:srgbClr val="00B050"/>
                </a:solidFill>
              </a:rPr>
              <a:t>0,69</a:t>
            </a:r>
          </a:p>
        </p:txBody>
      </p:sp>
      <p:sp>
        <p:nvSpPr>
          <p:cNvPr id="40" name="Pfeil: nach rechts 39">
            <a:extLst>
              <a:ext uri="{FF2B5EF4-FFF2-40B4-BE49-F238E27FC236}">
                <a16:creationId xmlns:a16="http://schemas.microsoft.com/office/drawing/2014/main" id="{5459F811-2003-AA2A-A90F-9539B9BA5D62}"/>
              </a:ext>
            </a:extLst>
          </p:cNvPr>
          <p:cNvSpPr/>
          <p:nvPr/>
        </p:nvSpPr>
        <p:spPr>
          <a:xfrm>
            <a:off x="4003250" y="4679845"/>
            <a:ext cx="364222" cy="27699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Pfeil: nach rechts 40">
            <a:extLst>
              <a:ext uri="{FF2B5EF4-FFF2-40B4-BE49-F238E27FC236}">
                <a16:creationId xmlns:a16="http://schemas.microsoft.com/office/drawing/2014/main" id="{75082D4B-EF0B-A104-3807-46978CE854AF}"/>
              </a:ext>
            </a:extLst>
          </p:cNvPr>
          <p:cNvSpPr/>
          <p:nvPr/>
        </p:nvSpPr>
        <p:spPr>
          <a:xfrm flipH="1">
            <a:off x="4698920" y="4679845"/>
            <a:ext cx="364222" cy="276999"/>
          </a:xfrm>
          <a:prstGeom prst="rightArrow">
            <a:avLst/>
          </a:prstGeom>
          <a:solidFill>
            <a:srgbClr val="00DA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3" name="Textfeld 42">
                <a:extLst>
                  <a:ext uri="{FF2B5EF4-FFF2-40B4-BE49-F238E27FC236}">
                    <a16:creationId xmlns:a16="http://schemas.microsoft.com/office/drawing/2014/main" id="{8862F58A-8594-EFC6-65BC-3D8146F8809F}"/>
                  </a:ext>
                </a:extLst>
              </p:cNvPr>
              <p:cNvSpPr txBox="1"/>
              <p:nvPr/>
            </p:nvSpPr>
            <p:spPr>
              <a:xfrm>
                <a:off x="3379516" y="848782"/>
                <a:ext cx="3031937" cy="1552733"/>
              </a:xfrm>
              <a:prstGeom prst="rect">
                <a:avLst/>
              </a:prstGeom>
              <a:noFill/>
            </p:spPr>
            <p:txBody>
              <a:bodyPr wrap="square" rtlCol="0">
                <a:spAutoFit/>
              </a:bodyPr>
              <a:lstStyle/>
              <a:p>
                <a14:m>
                  <m:oMath xmlns:m="http://schemas.openxmlformats.org/officeDocument/2006/math">
                    <m:r>
                      <a:rPr lang="de-DE" sz="1400" b="0" i="1" smtClean="0">
                        <a:solidFill>
                          <a:srgbClr val="0070C0"/>
                        </a:solidFill>
                        <a:latin typeface="Cambria Math" panose="02040503050406030204" pitchFamily="18" charset="0"/>
                      </a:rPr>
                      <m:t>𝑌</m:t>
                    </m:r>
                    <m:r>
                      <a:rPr lang="de-DE" sz="1400" b="0" i="1" smtClean="0">
                        <a:solidFill>
                          <a:srgbClr val="0070C0"/>
                        </a:solidFill>
                        <a:latin typeface="Cambria Math" panose="02040503050406030204" pitchFamily="18" charset="0"/>
                      </a:rPr>
                      <m:t>=</m:t>
                    </m:r>
                    <m:f>
                      <m:fPr>
                        <m:ctrlPr>
                          <a:rPr lang="de-DE" sz="1400" b="0" i="1" smtClean="0">
                            <a:solidFill>
                              <a:srgbClr val="0070C0"/>
                            </a:solidFill>
                            <a:latin typeface="Cambria Math" panose="02040503050406030204" pitchFamily="18" charset="0"/>
                          </a:rPr>
                        </m:ctrlPr>
                      </m:fPr>
                      <m:num>
                        <m:r>
                          <a:rPr lang="de-DE" sz="1400" b="0" i="1" smtClean="0">
                            <a:solidFill>
                              <a:srgbClr val="0070C0"/>
                            </a:solidFill>
                            <a:latin typeface="Cambria Math" panose="02040503050406030204" pitchFamily="18" charset="0"/>
                          </a:rPr>
                          <m:t>1</m:t>
                        </m:r>
                      </m:num>
                      <m:den>
                        <m:r>
                          <a:rPr lang="de-DE" sz="1400" b="0" i="1" smtClean="0">
                            <a:solidFill>
                              <a:srgbClr val="0070C0"/>
                            </a:solidFill>
                            <a:latin typeface="Cambria Math" panose="02040503050406030204" pitchFamily="18" charset="0"/>
                          </a:rPr>
                          <m:t>𝑍</m:t>
                        </m:r>
                      </m:den>
                    </m:f>
                    <m:r>
                      <a:rPr lang="de-DE" sz="1400" b="0" i="1" smtClean="0">
                        <a:solidFill>
                          <a:srgbClr val="0070C0"/>
                        </a:solidFill>
                        <a:latin typeface="Cambria Math" panose="02040503050406030204" pitchFamily="18" charset="0"/>
                      </a:rPr>
                      <m:t>=</m:t>
                    </m:r>
                    <m:f>
                      <m:fPr>
                        <m:ctrlPr>
                          <a:rPr lang="de-DE" sz="1400" b="0" i="1" smtClean="0">
                            <a:solidFill>
                              <a:srgbClr val="0070C0"/>
                            </a:solidFill>
                            <a:latin typeface="Cambria Math" panose="02040503050406030204" pitchFamily="18" charset="0"/>
                          </a:rPr>
                        </m:ctrlPr>
                      </m:fPr>
                      <m:num>
                        <m:r>
                          <a:rPr lang="de-DE" sz="1400" b="0" i="1" smtClean="0">
                            <a:solidFill>
                              <a:srgbClr val="0070C0"/>
                            </a:solidFill>
                            <a:latin typeface="Cambria Math" panose="02040503050406030204" pitchFamily="18" charset="0"/>
                          </a:rPr>
                          <m:t>1 </m:t>
                        </m:r>
                        <m:r>
                          <a:rPr lang="de-DE" sz="1400" b="0" i="1" smtClean="0">
                            <a:solidFill>
                              <a:srgbClr val="00B050"/>
                            </a:solidFill>
                            <a:latin typeface="Cambria Math" panose="02040503050406030204" pitchFamily="18" charset="0"/>
                          </a:rPr>
                          <m:t>(0,2 −</m:t>
                        </m:r>
                        <m:r>
                          <a:rPr lang="de-DE" sz="1400" b="0" i="1" smtClean="0">
                            <a:solidFill>
                              <a:srgbClr val="00B050"/>
                            </a:solidFill>
                            <a:latin typeface="Cambria Math" panose="02040503050406030204" pitchFamily="18" charset="0"/>
                          </a:rPr>
                          <m:t>𝑗</m:t>
                        </m:r>
                        <m:r>
                          <a:rPr lang="de-DE" sz="1400" b="0" i="1" smtClean="0">
                            <a:solidFill>
                              <a:srgbClr val="00B050"/>
                            </a:solidFill>
                            <a:latin typeface="Cambria Math" panose="02040503050406030204" pitchFamily="18" charset="0"/>
                          </a:rPr>
                          <m:t>0,5)</m:t>
                        </m:r>
                      </m:num>
                      <m:den>
                        <m:d>
                          <m:dPr>
                            <m:ctrlPr>
                              <a:rPr lang="de-DE" sz="1400" b="0" i="1" smtClean="0">
                                <a:solidFill>
                                  <a:srgbClr val="0070C0"/>
                                </a:solidFill>
                                <a:latin typeface="Cambria Math" panose="02040503050406030204" pitchFamily="18" charset="0"/>
                              </a:rPr>
                            </m:ctrlPr>
                          </m:dPr>
                          <m:e>
                            <m:r>
                              <a:rPr lang="de-DE" sz="1400" i="1">
                                <a:solidFill>
                                  <a:srgbClr val="0070C0"/>
                                </a:solidFill>
                                <a:latin typeface="Cambria Math" panose="02040503050406030204" pitchFamily="18" charset="0"/>
                              </a:rPr>
                              <m:t>0,2+</m:t>
                            </m:r>
                            <m:r>
                              <a:rPr lang="de-DE" sz="1400" i="1">
                                <a:solidFill>
                                  <a:srgbClr val="0070C0"/>
                                </a:solidFill>
                                <a:latin typeface="Cambria Math" panose="02040503050406030204" pitchFamily="18" charset="0"/>
                              </a:rPr>
                              <m:t>𝑗</m:t>
                            </m:r>
                            <m:r>
                              <a:rPr lang="de-DE" sz="1400" i="1">
                                <a:solidFill>
                                  <a:srgbClr val="0070C0"/>
                                </a:solidFill>
                                <a:latin typeface="Cambria Math" panose="02040503050406030204" pitchFamily="18" charset="0"/>
                              </a:rPr>
                              <m:t>0,5</m:t>
                            </m:r>
                          </m:e>
                        </m:d>
                        <m:r>
                          <a:rPr lang="de-DE" sz="1400" i="1" smtClean="0">
                            <a:solidFill>
                              <a:srgbClr val="00B050"/>
                            </a:solidFill>
                            <a:latin typeface="Cambria Math" panose="02040503050406030204" pitchFamily="18" charset="0"/>
                          </a:rPr>
                          <m:t>·</m:t>
                        </m:r>
                        <m:r>
                          <a:rPr lang="de-DE" sz="1400" b="0" i="1" smtClean="0">
                            <a:solidFill>
                              <a:srgbClr val="00B050"/>
                            </a:solidFill>
                            <a:latin typeface="Cambria Math" panose="02040503050406030204" pitchFamily="18" charset="0"/>
                          </a:rPr>
                          <m:t>(0,2 −</m:t>
                        </m:r>
                        <m:r>
                          <a:rPr lang="de-DE" sz="1400" b="0" i="1" smtClean="0">
                            <a:solidFill>
                              <a:srgbClr val="00B050"/>
                            </a:solidFill>
                            <a:latin typeface="Cambria Math" panose="02040503050406030204" pitchFamily="18" charset="0"/>
                          </a:rPr>
                          <m:t>𝑗</m:t>
                        </m:r>
                        <m:r>
                          <a:rPr lang="de-DE" sz="1400" b="0" i="1" smtClean="0">
                            <a:solidFill>
                              <a:srgbClr val="00B050"/>
                            </a:solidFill>
                            <a:latin typeface="Cambria Math" panose="02040503050406030204" pitchFamily="18" charset="0"/>
                          </a:rPr>
                          <m:t>0,5)</m:t>
                        </m:r>
                      </m:den>
                    </m:f>
                  </m:oMath>
                </a14:m>
                <a:r>
                  <a:rPr lang="de-DE" sz="1400" b="0" dirty="0">
                    <a:solidFill>
                      <a:srgbClr val="0070C0"/>
                    </a:solidFill>
                  </a:rPr>
                  <a:t>   </a:t>
                </a:r>
              </a:p>
              <a:p>
                <a:r>
                  <a:rPr lang="de-DE" sz="1400" dirty="0">
                    <a:solidFill>
                      <a:srgbClr val="0070C0"/>
                    </a:solidFill>
                  </a:rPr>
                  <a:t>             </a:t>
                </a:r>
              </a:p>
              <a:p>
                <a:r>
                  <a:rPr lang="de-DE" sz="1400" dirty="0">
                    <a:solidFill>
                      <a:srgbClr val="0070C0"/>
                    </a:solidFill>
                  </a:rPr>
                  <a:t>            </a:t>
                </a:r>
                <a14:m>
                  <m:oMath xmlns:m="http://schemas.openxmlformats.org/officeDocument/2006/math">
                    <m:r>
                      <a:rPr lang="de-DE" sz="1400" i="1">
                        <a:solidFill>
                          <a:srgbClr val="0070C0"/>
                        </a:solidFill>
                        <a:latin typeface="Cambria Math" panose="02040503050406030204" pitchFamily="18" charset="0"/>
                      </a:rPr>
                      <m:t>=</m:t>
                    </m:r>
                    <m:f>
                      <m:fPr>
                        <m:ctrlPr>
                          <a:rPr lang="de-DE" sz="1400" i="1">
                            <a:solidFill>
                              <a:srgbClr val="0070C0"/>
                            </a:solidFill>
                            <a:latin typeface="Cambria Math" panose="02040503050406030204" pitchFamily="18" charset="0"/>
                          </a:rPr>
                        </m:ctrlPr>
                      </m:fPr>
                      <m:num>
                        <m:r>
                          <a:rPr lang="de-DE" sz="1400" i="1">
                            <a:solidFill>
                              <a:srgbClr val="0070C0"/>
                            </a:solidFill>
                            <a:latin typeface="Cambria Math" panose="02040503050406030204" pitchFamily="18" charset="0"/>
                          </a:rPr>
                          <m:t>1 </m:t>
                        </m:r>
                        <m:r>
                          <a:rPr lang="de-DE" sz="1400" i="1">
                            <a:solidFill>
                              <a:srgbClr val="00B050"/>
                            </a:solidFill>
                            <a:latin typeface="Cambria Math" panose="02040503050406030204" pitchFamily="18" charset="0"/>
                          </a:rPr>
                          <m:t>(0,2 −</m:t>
                        </m:r>
                        <m:r>
                          <a:rPr lang="de-DE" sz="1400" i="1">
                            <a:solidFill>
                              <a:srgbClr val="00B050"/>
                            </a:solidFill>
                            <a:latin typeface="Cambria Math" panose="02040503050406030204" pitchFamily="18" charset="0"/>
                          </a:rPr>
                          <m:t>𝑗</m:t>
                        </m:r>
                        <m:r>
                          <a:rPr lang="de-DE" sz="1400" i="1">
                            <a:solidFill>
                              <a:srgbClr val="00B050"/>
                            </a:solidFill>
                            <a:latin typeface="Cambria Math" panose="02040503050406030204" pitchFamily="18" charset="0"/>
                          </a:rPr>
                          <m:t>0,5)</m:t>
                        </m:r>
                      </m:num>
                      <m:den>
                        <m:d>
                          <m:dPr>
                            <m:ctrlPr>
                              <a:rPr lang="de-DE" sz="1400" i="1">
                                <a:solidFill>
                                  <a:srgbClr val="0070C0"/>
                                </a:solidFill>
                                <a:latin typeface="Cambria Math" panose="02040503050406030204" pitchFamily="18" charset="0"/>
                              </a:rPr>
                            </m:ctrlPr>
                          </m:dPr>
                          <m:e>
                            <m:r>
                              <a:rPr lang="de-DE" sz="1400" i="1">
                                <a:solidFill>
                                  <a:srgbClr val="0070C0"/>
                                </a:solidFill>
                                <a:latin typeface="Cambria Math" panose="02040503050406030204" pitchFamily="18" charset="0"/>
                              </a:rPr>
                              <m:t>0,2+</m:t>
                            </m:r>
                            <m:r>
                              <a:rPr lang="de-DE" sz="1400" i="1">
                                <a:solidFill>
                                  <a:srgbClr val="0070C0"/>
                                </a:solidFill>
                                <a:latin typeface="Cambria Math" panose="02040503050406030204" pitchFamily="18" charset="0"/>
                              </a:rPr>
                              <m:t>𝑗</m:t>
                            </m:r>
                            <m:r>
                              <a:rPr lang="de-DE" sz="1400" i="1">
                                <a:solidFill>
                                  <a:srgbClr val="0070C0"/>
                                </a:solidFill>
                                <a:latin typeface="Cambria Math" panose="02040503050406030204" pitchFamily="18" charset="0"/>
                              </a:rPr>
                              <m:t>0,5</m:t>
                            </m:r>
                          </m:e>
                        </m:d>
                        <m:r>
                          <a:rPr lang="de-DE" sz="1400" i="1">
                            <a:solidFill>
                              <a:srgbClr val="00B050"/>
                            </a:solidFill>
                            <a:latin typeface="Cambria Math" panose="02040503050406030204" pitchFamily="18" charset="0"/>
                          </a:rPr>
                          <m:t>·(0,2 −</m:t>
                        </m:r>
                        <m:r>
                          <a:rPr lang="de-DE" sz="1400" i="1">
                            <a:solidFill>
                              <a:srgbClr val="00B050"/>
                            </a:solidFill>
                            <a:latin typeface="Cambria Math" panose="02040503050406030204" pitchFamily="18" charset="0"/>
                          </a:rPr>
                          <m:t>𝑗</m:t>
                        </m:r>
                        <m:r>
                          <a:rPr lang="de-DE" sz="1400" i="1">
                            <a:solidFill>
                              <a:srgbClr val="00B050"/>
                            </a:solidFill>
                            <a:latin typeface="Cambria Math" panose="02040503050406030204" pitchFamily="18" charset="0"/>
                          </a:rPr>
                          <m:t>0,5)</m:t>
                        </m:r>
                      </m:den>
                    </m:f>
                  </m:oMath>
                </a14:m>
                <a:endParaRPr lang="de-DE" sz="1400" dirty="0">
                  <a:solidFill>
                    <a:srgbClr val="0070C0"/>
                  </a:solidFill>
                </a:endParaRPr>
              </a:p>
              <a:p>
                <a:endParaRPr lang="de-DE" sz="1400" dirty="0">
                  <a:solidFill>
                    <a:srgbClr val="0070C0"/>
                  </a:solidFill>
                </a:endParaRPr>
              </a:p>
              <a:p>
                <a14:m>
                  <m:oMath xmlns:m="http://schemas.openxmlformats.org/officeDocument/2006/math">
                    <m:r>
                      <a:rPr lang="de-DE" sz="1400" b="0" i="1" smtClean="0">
                        <a:solidFill>
                          <a:srgbClr val="0070C0"/>
                        </a:solidFill>
                        <a:latin typeface="Cambria Math" panose="02040503050406030204" pitchFamily="18" charset="0"/>
                      </a:rPr>
                      <m:t>            </m:t>
                    </m:r>
                    <m:r>
                      <a:rPr lang="de-DE" sz="1400" i="1">
                        <a:solidFill>
                          <a:srgbClr val="0070C0"/>
                        </a:solidFill>
                        <a:latin typeface="Cambria Math" panose="02040503050406030204" pitchFamily="18" charset="0"/>
                      </a:rPr>
                      <m:t>=</m:t>
                    </m:r>
                    <m:f>
                      <m:fPr>
                        <m:ctrlPr>
                          <a:rPr lang="de-DE" sz="1400" i="1">
                            <a:solidFill>
                              <a:srgbClr val="0070C0"/>
                            </a:solidFill>
                            <a:latin typeface="Cambria Math" panose="02040503050406030204" pitchFamily="18" charset="0"/>
                          </a:rPr>
                        </m:ctrlPr>
                      </m:fPr>
                      <m:num>
                        <m:r>
                          <a:rPr lang="de-DE" sz="1400" i="1">
                            <a:solidFill>
                              <a:srgbClr val="00B050"/>
                            </a:solidFill>
                            <a:latin typeface="Cambria Math" panose="02040503050406030204" pitchFamily="18" charset="0"/>
                          </a:rPr>
                          <m:t>0,2 −</m:t>
                        </m:r>
                        <m:r>
                          <a:rPr lang="de-DE" sz="1400" i="1">
                            <a:solidFill>
                              <a:srgbClr val="00B050"/>
                            </a:solidFill>
                            <a:latin typeface="Cambria Math" panose="02040503050406030204" pitchFamily="18" charset="0"/>
                          </a:rPr>
                          <m:t>𝑗</m:t>
                        </m:r>
                        <m:r>
                          <a:rPr lang="de-DE" sz="1400" i="1">
                            <a:solidFill>
                              <a:srgbClr val="00B050"/>
                            </a:solidFill>
                            <a:latin typeface="Cambria Math" panose="02040503050406030204" pitchFamily="18" charset="0"/>
                          </a:rPr>
                          <m:t>0,5</m:t>
                        </m:r>
                      </m:num>
                      <m:den>
                        <m:r>
                          <a:rPr lang="de-DE" sz="1400" b="0" i="1" smtClean="0">
                            <a:solidFill>
                              <a:srgbClr val="00B050"/>
                            </a:solidFill>
                            <a:latin typeface="Cambria Math" panose="02040503050406030204" pitchFamily="18" charset="0"/>
                          </a:rPr>
                          <m:t>0,29</m:t>
                        </m:r>
                      </m:den>
                    </m:f>
                  </m:oMath>
                </a14:m>
                <a:r>
                  <a:rPr lang="de-DE" sz="1400" dirty="0">
                    <a:solidFill>
                      <a:srgbClr val="0070C0"/>
                    </a:solidFill>
                  </a:rPr>
                  <a:t> </a:t>
                </a:r>
              </a:p>
            </p:txBody>
          </p:sp>
        </mc:Choice>
        <mc:Fallback xmlns="">
          <p:sp>
            <p:nvSpPr>
              <p:cNvPr id="43" name="Textfeld 42">
                <a:extLst>
                  <a:ext uri="{FF2B5EF4-FFF2-40B4-BE49-F238E27FC236}">
                    <a16:creationId xmlns:a16="http://schemas.microsoft.com/office/drawing/2014/main" id="{8862F58A-8594-EFC6-65BC-3D8146F8809F}"/>
                  </a:ext>
                </a:extLst>
              </p:cNvPr>
              <p:cNvSpPr txBox="1">
                <a:spLocks noRot="1" noChangeAspect="1" noMove="1" noResize="1" noEditPoints="1" noAdjustHandles="1" noChangeArrowheads="1" noChangeShapeType="1" noTextEdit="1"/>
              </p:cNvSpPr>
              <p:nvPr/>
            </p:nvSpPr>
            <p:spPr>
              <a:xfrm>
                <a:off x="3379516" y="848782"/>
                <a:ext cx="3031937" cy="1552733"/>
              </a:xfrm>
              <a:prstGeom prst="rect">
                <a:avLst/>
              </a:prstGeom>
              <a:blipFill>
                <a:blip r:embed="rId9"/>
                <a:stretch>
                  <a:fillRect/>
                </a:stretch>
              </a:blipFill>
            </p:spPr>
            <p:txBody>
              <a:bodyPr/>
              <a:lstStyle/>
              <a:p>
                <a:r>
                  <a:rPr lang="de-DE">
                    <a:noFill/>
                  </a:rPr>
                  <a:t> </a:t>
                </a:r>
              </a:p>
            </p:txBody>
          </p:sp>
        </mc:Fallback>
      </mc:AlternateContent>
      <p:sp>
        <p:nvSpPr>
          <p:cNvPr id="44" name="Textfeld 43">
            <a:extLst>
              <a:ext uri="{FF2B5EF4-FFF2-40B4-BE49-F238E27FC236}">
                <a16:creationId xmlns:a16="http://schemas.microsoft.com/office/drawing/2014/main" id="{4653493C-C46F-A5C8-C3D3-939C1077C2CF}"/>
              </a:ext>
            </a:extLst>
          </p:cNvPr>
          <p:cNvSpPr txBox="1"/>
          <p:nvPr/>
        </p:nvSpPr>
        <p:spPr>
          <a:xfrm>
            <a:off x="1215224" y="5407426"/>
            <a:ext cx="2668982" cy="400110"/>
          </a:xfrm>
          <a:prstGeom prst="rect">
            <a:avLst/>
          </a:prstGeom>
          <a:noFill/>
        </p:spPr>
        <p:txBody>
          <a:bodyPr wrap="square">
            <a:spAutoFit/>
          </a:bodyPr>
          <a:lstStyle/>
          <a:p>
            <a:r>
              <a:rPr lang="de-DE" sz="2000" dirty="0">
                <a:solidFill>
                  <a:srgbClr val="0070C0"/>
                </a:solidFill>
              </a:rPr>
              <a:t>für Reihenschaltungen</a:t>
            </a:r>
          </a:p>
        </p:txBody>
      </p:sp>
      <p:sp>
        <p:nvSpPr>
          <p:cNvPr id="45" name="Textfeld 44">
            <a:extLst>
              <a:ext uri="{FF2B5EF4-FFF2-40B4-BE49-F238E27FC236}">
                <a16:creationId xmlns:a16="http://schemas.microsoft.com/office/drawing/2014/main" id="{58FC9E09-2812-6594-B6AC-80B22D5ABA26}"/>
              </a:ext>
            </a:extLst>
          </p:cNvPr>
          <p:cNvSpPr txBox="1"/>
          <p:nvPr/>
        </p:nvSpPr>
        <p:spPr>
          <a:xfrm>
            <a:off x="5459504" y="5379041"/>
            <a:ext cx="2668982" cy="400110"/>
          </a:xfrm>
          <a:prstGeom prst="rect">
            <a:avLst/>
          </a:prstGeom>
          <a:noFill/>
        </p:spPr>
        <p:txBody>
          <a:bodyPr wrap="square">
            <a:spAutoFit/>
          </a:bodyPr>
          <a:lstStyle/>
          <a:p>
            <a:r>
              <a:rPr lang="de-DE" sz="2000" dirty="0">
                <a:solidFill>
                  <a:srgbClr val="00B050"/>
                </a:solidFill>
              </a:rPr>
              <a:t>für Parallelschaltungen</a:t>
            </a:r>
          </a:p>
        </p:txBody>
      </p:sp>
    </p:spTree>
    <p:extLst>
      <p:ext uri="{BB962C8B-B14F-4D97-AF65-F5344CB8AC3E}">
        <p14:creationId xmlns:p14="http://schemas.microsoft.com/office/powerpoint/2010/main" val="130484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10800000">
                                      <p:cBhvr>
                                        <p:cTn id="32" dur="2000" fill="hold"/>
                                        <p:tgtEl>
                                          <p:spTgt spid="3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7" grpId="0"/>
      <p:bldP spid="22" grpId="0"/>
      <p:bldP spid="24" grpId="0"/>
      <p:bldP spid="27" grpId="0" animBg="1"/>
      <p:bldP spid="6" grpId="0"/>
      <p:bldP spid="11" grpId="0"/>
      <p:bldP spid="10" grpId="0"/>
      <p:bldP spid="35" grpId="0" animBg="1"/>
      <p:bldP spid="29" grpId="0" animBg="1"/>
      <p:bldP spid="26" grpId="0" animBg="1"/>
      <p:bldP spid="28" grpId="0"/>
      <p:bldP spid="33" grpId="0" animBg="1"/>
      <p:bldP spid="36" grpId="0" animBg="1"/>
      <p:bldP spid="37" grpId="0" animBg="1"/>
      <p:bldP spid="38" grpId="0"/>
      <p:bldP spid="39" grpId="0"/>
      <p:bldP spid="40" grpId="0" animBg="1"/>
      <p:bldP spid="41" grpId="0" animBg="1"/>
      <p:bldP spid="43"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7B2E89-AB77-BCEE-1C33-AA2DA42AFC2E}"/>
              </a:ext>
            </a:extLst>
          </p:cNvPr>
          <p:cNvPicPr>
            <a:picLocks noChangeAspect="1"/>
          </p:cNvPicPr>
          <p:nvPr/>
        </p:nvPicPr>
        <p:blipFill>
          <a:blip r:embed="rId3"/>
          <a:stretch>
            <a:fillRect/>
          </a:stretch>
        </p:blipFill>
        <p:spPr>
          <a:xfrm>
            <a:off x="158728" y="13738"/>
            <a:ext cx="6884142" cy="6858000"/>
          </a:xfrm>
          <a:prstGeom prst="rect">
            <a:avLst/>
          </a:prstGeom>
          <a:ln>
            <a:noFill/>
          </a:ln>
        </p:spPr>
      </p:pic>
      <p:sp>
        <p:nvSpPr>
          <p:cNvPr id="4" name="Textfeld 3">
            <a:extLst>
              <a:ext uri="{FF2B5EF4-FFF2-40B4-BE49-F238E27FC236}">
                <a16:creationId xmlns:a16="http://schemas.microsoft.com/office/drawing/2014/main" id="{0E0A417F-21B9-BCC8-FC83-628D102F7401}"/>
              </a:ext>
            </a:extLst>
          </p:cNvPr>
          <p:cNvSpPr txBox="1"/>
          <p:nvPr/>
        </p:nvSpPr>
        <p:spPr>
          <a:xfrm>
            <a:off x="5850571" y="6061712"/>
            <a:ext cx="3201820" cy="646331"/>
          </a:xfrm>
          <a:prstGeom prst="rect">
            <a:avLst/>
          </a:prstGeom>
          <a:noFill/>
        </p:spPr>
        <p:txBody>
          <a:bodyPr wrap="square" rtlCol="0">
            <a:spAutoFit/>
          </a:bodyPr>
          <a:lstStyle/>
          <a:p>
            <a:r>
              <a:rPr lang="de-DE" dirty="0">
                <a:solidFill>
                  <a:srgbClr val="FF0000"/>
                </a:solidFill>
              </a:rPr>
              <a:t>rot Impedanz</a:t>
            </a:r>
          </a:p>
          <a:p>
            <a:r>
              <a:rPr lang="de-DE" dirty="0">
                <a:solidFill>
                  <a:srgbClr val="0070C0"/>
                </a:solidFill>
              </a:rPr>
              <a:t>blau Admittanz „Werte in Ohm“</a:t>
            </a:r>
          </a:p>
        </p:txBody>
      </p:sp>
      <p:grpSp>
        <p:nvGrpSpPr>
          <p:cNvPr id="9" name="Gruppieren 8">
            <a:extLst>
              <a:ext uri="{FF2B5EF4-FFF2-40B4-BE49-F238E27FC236}">
                <a16:creationId xmlns:a16="http://schemas.microsoft.com/office/drawing/2014/main" id="{1A8358A3-AC36-467C-B61B-B6CF5E355DAE}"/>
              </a:ext>
            </a:extLst>
          </p:cNvPr>
          <p:cNvGrpSpPr/>
          <p:nvPr/>
        </p:nvGrpSpPr>
        <p:grpSpPr>
          <a:xfrm>
            <a:off x="8365889" y="616527"/>
            <a:ext cx="185057" cy="914400"/>
            <a:chOff x="8621487" y="566057"/>
            <a:chExt cx="185057" cy="914400"/>
          </a:xfrm>
        </p:grpSpPr>
        <p:sp>
          <p:nvSpPr>
            <p:cNvPr id="2" name="Rechteck 1">
              <a:extLst>
                <a:ext uri="{FF2B5EF4-FFF2-40B4-BE49-F238E27FC236}">
                  <a16:creationId xmlns:a16="http://schemas.microsoft.com/office/drawing/2014/main" id="{32AC4F6A-17B7-B43D-EE4C-7A6B9CE36A33}"/>
                </a:ext>
              </a:extLst>
            </p:cNvPr>
            <p:cNvSpPr/>
            <p:nvPr/>
          </p:nvSpPr>
          <p:spPr>
            <a:xfrm>
              <a:off x="8621487" y="827314"/>
              <a:ext cx="185057" cy="391886"/>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a:extLst>
                <a:ext uri="{FF2B5EF4-FFF2-40B4-BE49-F238E27FC236}">
                  <a16:creationId xmlns:a16="http://schemas.microsoft.com/office/drawing/2014/main" id="{AB61A65D-7DDD-8657-169C-2C88F8158CCD}"/>
                </a:ext>
              </a:extLst>
            </p:cNvPr>
            <p:cNvCxnSpPr>
              <a:cxnSpLocks/>
              <a:stCxn id="2" idx="2"/>
            </p:cNvCxnSpPr>
            <p:nvPr/>
          </p:nvCxnSpPr>
          <p:spPr>
            <a:xfrm>
              <a:off x="8714016" y="1219200"/>
              <a:ext cx="0" cy="26125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87C80903-021F-1107-76D3-8FA3F1FABE22}"/>
                </a:ext>
              </a:extLst>
            </p:cNvPr>
            <p:cNvCxnSpPr>
              <a:cxnSpLocks/>
            </p:cNvCxnSpPr>
            <p:nvPr/>
          </p:nvCxnSpPr>
          <p:spPr>
            <a:xfrm>
              <a:off x="8714016" y="566057"/>
              <a:ext cx="0" cy="261257"/>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0" name="Gruppieren 9">
            <a:extLst>
              <a:ext uri="{FF2B5EF4-FFF2-40B4-BE49-F238E27FC236}">
                <a16:creationId xmlns:a16="http://schemas.microsoft.com/office/drawing/2014/main" id="{0837B78C-4174-BC87-147D-7F4FE70AE7AB}"/>
              </a:ext>
            </a:extLst>
          </p:cNvPr>
          <p:cNvGrpSpPr/>
          <p:nvPr/>
        </p:nvGrpSpPr>
        <p:grpSpPr>
          <a:xfrm rot="5400000">
            <a:off x="7914484" y="159327"/>
            <a:ext cx="185057" cy="914400"/>
            <a:chOff x="8621487" y="566057"/>
            <a:chExt cx="185057" cy="914400"/>
          </a:xfrm>
        </p:grpSpPr>
        <p:sp>
          <p:nvSpPr>
            <p:cNvPr id="11" name="Rechteck 10">
              <a:extLst>
                <a:ext uri="{FF2B5EF4-FFF2-40B4-BE49-F238E27FC236}">
                  <a16:creationId xmlns:a16="http://schemas.microsoft.com/office/drawing/2014/main" id="{B4F0A481-3F41-59CD-C4BB-19F7D7E3ABD7}"/>
                </a:ext>
              </a:extLst>
            </p:cNvPr>
            <p:cNvSpPr/>
            <p:nvPr/>
          </p:nvSpPr>
          <p:spPr>
            <a:xfrm>
              <a:off x="8621487" y="827314"/>
              <a:ext cx="185057" cy="391886"/>
            </a:xfrm>
            <a:prstGeom prst="rect">
              <a:avLst/>
            </a:prstGeom>
            <a:solidFill>
              <a:schemeClr val="tx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00143FE4-DCAD-D100-D962-D775E625AA56}"/>
                </a:ext>
              </a:extLst>
            </p:cNvPr>
            <p:cNvCxnSpPr>
              <a:cxnSpLocks/>
              <a:stCxn id="11" idx="2"/>
            </p:cNvCxnSpPr>
            <p:nvPr/>
          </p:nvCxnSpPr>
          <p:spPr>
            <a:xfrm>
              <a:off x="8714016" y="1219200"/>
              <a:ext cx="0" cy="26125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F28585D4-2946-C5A0-2D62-B3388505F8A5}"/>
                </a:ext>
              </a:extLst>
            </p:cNvPr>
            <p:cNvCxnSpPr>
              <a:cxnSpLocks/>
            </p:cNvCxnSpPr>
            <p:nvPr/>
          </p:nvCxnSpPr>
          <p:spPr>
            <a:xfrm>
              <a:off x="8714016" y="566057"/>
              <a:ext cx="0" cy="261257"/>
            </a:xfrm>
            <a:prstGeom prst="line">
              <a:avLst/>
            </a:prstGeom>
            <a:ln w="31750"/>
          </p:spPr>
          <p:style>
            <a:lnRef idx="1">
              <a:schemeClr val="accent1"/>
            </a:lnRef>
            <a:fillRef idx="0">
              <a:schemeClr val="accent1"/>
            </a:fillRef>
            <a:effectRef idx="0">
              <a:schemeClr val="accent1"/>
            </a:effectRef>
            <a:fontRef idx="minor">
              <a:schemeClr val="tx1"/>
            </a:fontRef>
          </p:style>
        </p:cxnSp>
      </p:grpSp>
      <p:cxnSp>
        <p:nvCxnSpPr>
          <p:cNvPr id="16" name="Gerader Verbinder 15">
            <a:extLst>
              <a:ext uri="{FF2B5EF4-FFF2-40B4-BE49-F238E27FC236}">
                <a16:creationId xmlns:a16="http://schemas.microsoft.com/office/drawing/2014/main" id="{6650301C-0E53-D23F-00E6-4D457B53D8D4}"/>
              </a:ext>
            </a:extLst>
          </p:cNvPr>
          <p:cNvCxnSpPr>
            <a:cxnSpLocks/>
          </p:cNvCxnSpPr>
          <p:nvPr/>
        </p:nvCxnSpPr>
        <p:spPr>
          <a:xfrm>
            <a:off x="7540935" y="1128592"/>
            <a:ext cx="0" cy="40233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09D7E470-0D4A-398B-B165-8A12DCD78018}"/>
              </a:ext>
            </a:extLst>
          </p:cNvPr>
          <p:cNvCxnSpPr/>
          <p:nvPr/>
        </p:nvCxnSpPr>
        <p:spPr>
          <a:xfrm flipH="1">
            <a:off x="7540934" y="1530927"/>
            <a:ext cx="923279"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FEDCC64C-728F-8E85-E6BE-0CA2720BFD4B}"/>
              </a:ext>
            </a:extLst>
          </p:cNvPr>
          <p:cNvCxnSpPr>
            <a:cxnSpLocks/>
          </p:cNvCxnSpPr>
          <p:nvPr/>
        </p:nvCxnSpPr>
        <p:spPr>
          <a:xfrm flipH="1">
            <a:off x="7184997" y="1530927"/>
            <a:ext cx="36481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6E10398-4F04-652E-1947-CFE32E65746F}"/>
              </a:ext>
            </a:extLst>
          </p:cNvPr>
          <p:cNvCxnSpPr>
            <a:cxnSpLocks/>
          </p:cNvCxnSpPr>
          <p:nvPr/>
        </p:nvCxnSpPr>
        <p:spPr>
          <a:xfrm flipH="1">
            <a:off x="7176119" y="616527"/>
            <a:ext cx="36481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2485A8FE-BA6D-AF6C-BE06-B79A46E97B0C}"/>
              </a:ext>
            </a:extLst>
          </p:cNvPr>
          <p:cNvCxnSpPr>
            <a:cxnSpLocks/>
          </p:cNvCxnSpPr>
          <p:nvPr/>
        </p:nvCxnSpPr>
        <p:spPr>
          <a:xfrm>
            <a:off x="7540933" y="616528"/>
            <a:ext cx="0" cy="40320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329A14EB-E9CA-A6BB-727C-B39991CE48C0}"/>
              </a:ext>
            </a:extLst>
          </p:cNvPr>
          <p:cNvCxnSpPr>
            <a:cxnSpLocks/>
          </p:cNvCxnSpPr>
          <p:nvPr/>
        </p:nvCxnSpPr>
        <p:spPr>
          <a:xfrm flipH="1">
            <a:off x="7392327" y="1019735"/>
            <a:ext cx="2881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9BCE6A42-0FBD-DBA9-03B0-C59CF1379290}"/>
              </a:ext>
            </a:extLst>
          </p:cNvPr>
          <p:cNvCxnSpPr>
            <a:cxnSpLocks/>
          </p:cNvCxnSpPr>
          <p:nvPr/>
        </p:nvCxnSpPr>
        <p:spPr>
          <a:xfrm flipH="1">
            <a:off x="7392327" y="1128592"/>
            <a:ext cx="2881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762E9154-BEF1-26D7-6F85-1916214526EE}"/>
              </a:ext>
            </a:extLst>
          </p:cNvPr>
          <p:cNvSpPr/>
          <p:nvPr/>
        </p:nvSpPr>
        <p:spPr>
          <a:xfrm>
            <a:off x="7013979" y="523998"/>
            <a:ext cx="180683" cy="180683"/>
          </a:xfrm>
          <a:prstGeom prst="ellipse">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3A324DFE-8144-0A53-1848-645038FAABC4}"/>
              </a:ext>
            </a:extLst>
          </p:cNvPr>
          <p:cNvSpPr/>
          <p:nvPr/>
        </p:nvSpPr>
        <p:spPr>
          <a:xfrm>
            <a:off x="7006180" y="1440585"/>
            <a:ext cx="180683" cy="180683"/>
          </a:xfrm>
          <a:prstGeom prst="ellipse">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8DAA98AA-F089-CCD5-EE01-E92B50DAB04F}"/>
              </a:ext>
            </a:extLst>
          </p:cNvPr>
          <p:cNvSpPr txBox="1"/>
          <p:nvPr/>
        </p:nvSpPr>
        <p:spPr>
          <a:xfrm>
            <a:off x="7362209" y="-29699"/>
            <a:ext cx="347991" cy="923330"/>
          </a:xfrm>
          <a:prstGeom prst="rect">
            <a:avLst/>
          </a:prstGeom>
          <a:noFill/>
        </p:spPr>
        <p:txBody>
          <a:bodyPr wrap="square" rtlCol="0">
            <a:spAutoFit/>
          </a:bodyPr>
          <a:lstStyle/>
          <a:p>
            <a:r>
              <a:rPr lang="de-DE" sz="5400" dirty="0"/>
              <a:t>.</a:t>
            </a:r>
          </a:p>
        </p:txBody>
      </p:sp>
      <p:sp>
        <p:nvSpPr>
          <p:cNvPr id="36" name="Textfeld 35">
            <a:extLst>
              <a:ext uri="{FF2B5EF4-FFF2-40B4-BE49-F238E27FC236}">
                <a16:creationId xmlns:a16="http://schemas.microsoft.com/office/drawing/2014/main" id="{22064098-0152-5D18-45EC-58F55F07C6D5}"/>
              </a:ext>
            </a:extLst>
          </p:cNvPr>
          <p:cNvSpPr txBox="1"/>
          <p:nvPr/>
        </p:nvSpPr>
        <p:spPr>
          <a:xfrm>
            <a:off x="7368305" y="883880"/>
            <a:ext cx="347991" cy="923330"/>
          </a:xfrm>
          <a:prstGeom prst="rect">
            <a:avLst/>
          </a:prstGeom>
          <a:noFill/>
        </p:spPr>
        <p:txBody>
          <a:bodyPr wrap="square" rtlCol="0">
            <a:spAutoFit/>
          </a:bodyPr>
          <a:lstStyle/>
          <a:p>
            <a:r>
              <a:rPr lang="de-DE" sz="5400" dirty="0"/>
              <a:t>.</a:t>
            </a:r>
          </a:p>
        </p:txBody>
      </p:sp>
      <p:sp>
        <p:nvSpPr>
          <p:cNvPr id="38" name="Textfeld 37">
            <a:extLst>
              <a:ext uri="{FF2B5EF4-FFF2-40B4-BE49-F238E27FC236}">
                <a16:creationId xmlns:a16="http://schemas.microsoft.com/office/drawing/2014/main" id="{BC82DDCB-3A25-BCAC-A497-5D71345F223F}"/>
              </a:ext>
            </a:extLst>
          </p:cNvPr>
          <p:cNvSpPr txBox="1"/>
          <p:nvPr/>
        </p:nvSpPr>
        <p:spPr>
          <a:xfrm>
            <a:off x="8550946" y="874101"/>
            <a:ext cx="649593" cy="369332"/>
          </a:xfrm>
          <a:prstGeom prst="rect">
            <a:avLst/>
          </a:prstGeom>
          <a:noFill/>
        </p:spPr>
        <p:txBody>
          <a:bodyPr wrap="square" rtlCol="0">
            <a:spAutoFit/>
          </a:bodyPr>
          <a:lstStyle/>
          <a:p>
            <a:r>
              <a:rPr lang="de-DE" dirty="0">
                <a:solidFill>
                  <a:srgbClr val="FF0000"/>
                </a:solidFill>
              </a:rPr>
              <a:t>25 </a:t>
            </a:r>
            <a:r>
              <a:rPr lang="el-GR" dirty="0">
                <a:solidFill>
                  <a:srgbClr val="FF0000"/>
                </a:solidFill>
              </a:rPr>
              <a:t>Ω</a:t>
            </a:r>
            <a:endParaRPr lang="de-DE" dirty="0">
              <a:solidFill>
                <a:srgbClr val="FF0000"/>
              </a:solidFill>
            </a:endParaRPr>
          </a:p>
        </p:txBody>
      </p:sp>
      <p:sp>
        <p:nvSpPr>
          <p:cNvPr id="39" name="Textfeld 38">
            <a:extLst>
              <a:ext uri="{FF2B5EF4-FFF2-40B4-BE49-F238E27FC236}">
                <a16:creationId xmlns:a16="http://schemas.microsoft.com/office/drawing/2014/main" id="{158865CF-4622-04F2-DA98-A5898A9E033B}"/>
              </a:ext>
            </a:extLst>
          </p:cNvPr>
          <p:cNvSpPr txBox="1"/>
          <p:nvPr/>
        </p:nvSpPr>
        <p:spPr>
          <a:xfrm>
            <a:off x="7534353" y="157998"/>
            <a:ext cx="1168860" cy="369332"/>
          </a:xfrm>
          <a:prstGeom prst="rect">
            <a:avLst/>
          </a:prstGeom>
          <a:noFill/>
        </p:spPr>
        <p:txBody>
          <a:bodyPr wrap="square" rtlCol="0">
            <a:spAutoFit/>
          </a:bodyPr>
          <a:lstStyle/>
          <a:p>
            <a:r>
              <a:rPr lang="de-DE" dirty="0">
                <a:solidFill>
                  <a:srgbClr val="FF0000"/>
                </a:solidFill>
              </a:rPr>
              <a:t>+j 50 </a:t>
            </a:r>
            <a:r>
              <a:rPr lang="el-GR" dirty="0">
                <a:solidFill>
                  <a:srgbClr val="FF0000"/>
                </a:solidFill>
              </a:rPr>
              <a:t>Ω</a:t>
            </a:r>
            <a:endParaRPr lang="de-DE" dirty="0">
              <a:solidFill>
                <a:srgbClr val="FF0000"/>
              </a:solidFill>
            </a:endParaRPr>
          </a:p>
        </p:txBody>
      </p:sp>
      <p:sp>
        <p:nvSpPr>
          <p:cNvPr id="40" name="Textfeld 39">
            <a:extLst>
              <a:ext uri="{FF2B5EF4-FFF2-40B4-BE49-F238E27FC236}">
                <a16:creationId xmlns:a16="http://schemas.microsoft.com/office/drawing/2014/main" id="{8A97AA0F-8993-1E65-E8E9-9F3715760489}"/>
              </a:ext>
            </a:extLst>
          </p:cNvPr>
          <p:cNvSpPr txBox="1"/>
          <p:nvPr/>
        </p:nvSpPr>
        <p:spPr>
          <a:xfrm>
            <a:off x="7549812" y="1086576"/>
            <a:ext cx="1168860" cy="369332"/>
          </a:xfrm>
          <a:prstGeom prst="rect">
            <a:avLst/>
          </a:prstGeom>
          <a:noFill/>
        </p:spPr>
        <p:txBody>
          <a:bodyPr wrap="square" rtlCol="0">
            <a:spAutoFit/>
          </a:bodyPr>
          <a:lstStyle/>
          <a:p>
            <a:r>
              <a:rPr lang="de-DE" dirty="0">
                <a:solidFill>
                  <a:srgbClr val="6161FF"/>
                </a:solidFill>
              </a:rPr>
              <a:t>-j 25 </a:t>
            </a:r>
            <a:r>
              <a:rPr lang="el-GR" dirty="0">
                <a:solidFill>
                  <a:srgbClr val="6161FF"/>
                </a:solidFill>
              </a:rPr>
              <a:t>Ω</a:t>
            </a:r>
            <a:endParaRPr lang="de-DE" dirty="0">
              <a:solidFill>
                <a:srgbClr val="6161FF"/>
              </a:solidFill>
            </a:endParaRPr>
          </a:p>
        </p:txBody>
      </p:sp>
      <p:sp>
        <p:nvSpPr>
          <p:cNvPr id="41" name="Ellipse 40">
            <a:extLst>
              <a:ext uri="{FF2B5EF4-FFF2-40B4-BE49-F238E27FC236}">
                <a16:creationId xmlns:a16="http://schemas.microsoft.com/office/drawing/2014/main" id="{AC17C815-D7C9-B863-2329-F5937F39AE5B}"/>
              </a:ext>
            </a:extLst>
          </p:cNvPr>
          <p:cNvSpPr/>
          <p:nvPr/>
        </p:nvSpPr>
        <p:spPr>
          <a:xfrm>
            <a:off x="2493749" y="3395853"/>
            <a:ext cx="130346" cy="130346"/>
          </a:xfrm>
          <a:prstGeom prst="ellipse">
            <a:avLst/>
          </a:prstGeom>
          <a:solidFill>
            <a:schemeClr val="bg1"/>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17925EB4-1218-61D0-D289-42BCC82B4F7F}"/>
              </a:ext>
            </a:extLst>
          </p:cNvPr>
          <p:cNvSpPr/>
          <p:nvPr/>
        </p:nvSpPr>
        <p:spPr>
          <a:xfrm>
            <a:off x="3689909" y="1584462"/>
            <a:ext cx="130346" cy="130346"/>
          </a:xfrm>
          <a:prstGeom prst="ellipse">
            <a:avLst/>
          </a:prstGeom>
          <a:solidFill>
            <a:schemeClr val="bg1"/>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97C2F41C-780B-72F2-72A4-9EC63B323E89}"/>
              </a:ext>
            </a:extLst>
          </p:cNvPr>
          <p:cNvSpPr/>
          <p:nvPr/>
        </p:nvSpPr>
        <p:spPr>
          <a:xfrm>
            <a:off x="4643808" y="2808234"/>
            <a:ext cx="130346" cy="130346"/>
          </a:xfrm>
          <a:prstGeom prst="ellipse">
            <a:avLst/>
          </a:prstGeom>
          <a:solidFill>
            <a:schemeClr val="bg1"/>
          </a:solidFill>
          <a:ln w="31750">
            <a:solidFill>
              <a:srgbClr val="616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574AB42A-AED3-B06C-7651-A2876A230E80}"/>
              </a:ext>
            </a:extLst>
          </p:cNvPr>
          <p:cNvCxnSpPr>
            <a:endCxn id="41" idx="2"/>
          </p:cNvCxnSpPr>
          <p:nvPr/>
        </p:nvCxnSpPr>
        <p:spPr>
          <a:xfrm>
            <a:off x="609600" y="3442738"/>
            <a:ext cx="1884149" cy="18288"/>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Bogen 16">
            <a:extLst>
              <a:ext uri="{FF2B5EF4-FFF2-40B4-BE49-F238E27FC236}">
                <a16:creationId xmlns:a16="http://schemas.microsoft.com/office/drawing/2014/main" id="{63F787DF-A7A4-90CC-792B-E81D3DCEFABB}"/>
              </a:ext>
            </a:extLst>
          </p:cNvPr>
          <p:cNvSpPr/>
          <p:nvPr/>
        </p:nvSpPr>
        <p:spPr>
          <a:xfrm rot="16494572">
            <a:off x="2563257" y="1494220"/>
            <a:ext cx="3929922" cy="3929922"/>
          </a:xfrm>
          <a:prstGeom prst="arc">
            <a:avLst>
              <a:gd name="adj1" fmla="val 15986334"/>
              <a:gd name="adj2" fmla="val 1978842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3" name="Textfeld 22">
            <a:extLst>
              <a:ext uri="{FF2B5EF4-FFF2-40B4-BE49-F238E27FC236}">
                <a16:creationId xmlns:a16="http://schemas.microsoft.com/office/drawing/2014/main" id="{6D48214F-8180-C3B5-79DC-B67163D557A3}"/>
              </a:ext>
            </a:extLst>
          </p:cNvPr>
          <p:cNvSpPr txBox="1"/>
          <p:nvPr/>
        </p:nvSpPr>
        <p:spPr>
          <a:xfrm>
            <a:off x="1643271" y="3059409"/>
            <a:ext cx="704875" cy="369332"/>
          </a:xfrm>
          <a:prstGeom prst="rect">
            <a:avLst/>
          </a:prstGeom>
          <a:solidFill>
            <a:schemeClr val="bg1"/>
          </a:solidFill>
        </p:spPr>
        <p:txBody>
          <a:bodyPr wrap="square" rtlCol="0">
            <a:spAutoFit/>
          </a:bodyPr>
          <a:lstStyle/>
          <a:p>
            <a:r>
              <a:rPr lang="de-DE" dirty="0">
                <a:solidFill>
                  <a:srgbClr val="FF0000"/>
                </a:solidFill>
              </a:rPr>
              <a:t>25 </a:t>
            </a:r>
            <a:r>
              <a:rPr lang="el-GR" dirty="0">
                <a:solidFill>
                  <a:srgbClr val="FF0000"/>
                </a:solidFill>
              </a:rPr>
              <a:t>Ω</a:t>
            </a:r>
            <a:endParaRPr lang="de-DE" dirty="0">
              <a:solidFill>
                <a:srgbClr val="FF0000"/>
              </a:solidFill>
            </a:endParaRPr>
          </a:p>
        </p:txBody>
      </p:sp>
      <p:sp>
        <p:nvSpPr>
          <p:cNvPr id="24" name="Textfeld 23">
            <a:extLst>
              <a:ext uri="{FF2B5EF4-FFF2-40B4-BE49-F238E27FC236}">
                <a16:creationId xmlns:a16="http://schemas.microsoft.com/office/drawing/2014/main" id="{B3B4F110-3F61-1F0A-674F-056DD6FCFA01}"/>
              </a:ext>
            </a:extLst>
          </p:cNvPr>
          <p:cNvSpPr txBox="1"/>
          <p:nvPr/>
        </p:nvSpPr>
        <p:spPr>
          <a:xfrm>
            <a:off x="2066320" y="1905002"/>
            <a:ext cx="854857" cy="369332"/>
          </a:xfrm>
          <a:prstGeom prst="rect">
            <a:avLst/>
          </a:prstGeom>
          <a:solidFill>
            <a:schemeClr val="bg1"/>
          </a:solidFill>
        </p:spPr>
        <p:txBody>
          <a:bodyPr wrap="square" rtlCol="0">
            <a:spAutoFit/>
          </a:bodyPr>
          <a:lstStyle>
            <a:defPPr>
              <a:defRPr lang="en-US"/>
            </a:defPPr>
            <a:lvl1pPr>
              <a:defRPr>
                <a:solidFill>
                  <a:srgbClr val="FF0000"/>
                </a:solidFill>
              </a:defRPr>
            </a:lvl1pPr>
          </a:lstStyle>
          <a:p>
            <a:r>
              <a:rPr lang="de-DE" dirty="0"/>
              <a:t>+j 50 </a:t>
            </a:r>
            <a:r>
              <a:rPr lang="el-GR" dirty="0"/>
              <a:t>Ω</a:t>
            </a:r>
            <a:endParaRPr lang="de-DE" dirty="0"/>
          </a:p>
        </p:txBody>
      </p:sp>
      <p:sp>
        <p:nvSpPr>
          <p:cNvPr id="37" name="Bogen 36">
            <a:extLst>
              <a:ext uri="{FF2B5EF4-FFF2-40B4-BE49-F238E27FC236}">
                <a16:creationId xmlns:a16="http://schemas.microsoft.com/office/drawing/2014/main" id="{F28F3868-391A-966B-1BD4-9FC0B64134FD}"/>
              </a:ext>
            </a:extLst>
          </p:cNvPr>
          <p:cNvSpPr/>
          <p:nvPr/>
        </p:nvSpPr>
        <p:spPr>
          <a:xfrm rot="2306865">
            <a:off x="95490" y="1255251"/>
            <a:ext cx="4738460" cy="4738460"/>
          </a:xfrm>
          <a:prstGeom prst="arc">
            <a:avLst>
              <a:gd name="adj1" fmla="val 15986334"/>
              <a:gd name="adj2" fmla="val 18119886"/>
            </a:avLst>
          </a:prstGeom>
          <a:ln w="28575">
            <a:solidFill>
              <a:srgbClr val="6161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4" name="Textfeld 43">
            <a:extLst>
              <a:ext uri="{FF2B5EF4-FFF2-40B4-BE49-F238E27FC236}">
                <a16:creationId xmlns:a16="http://schemas.microsoft.com/office/drawing/2014/main" id="{E907F60D-C488-20DB-909C-9CB9C93117F6}"/>
              </a:ext>
            </a:extLst>
          </p:cNvPr>
          <p:cNvSpPr txBox="1"/>
          <p:nvPr/>
        </p:nvSpPr>
        <p:spPr>
          <a:xfrm>
            <a:off x="4346726" y="1771020"/>
            <a:ext cx="854857" cy="369332"/>
          </a:xfrm>
          <a:prstGeom prst="rect">
            <a:avLst/>
          </a:prstGeom>
          <a:solidFill>
            <a:schemeClr val="bg1"/>
          </a:solidFill>
        </p:spPr>
        <p:txBody>
          <a:bodyPr wrap="square" rtlCol="0">
            <a:spAutoFit/>
          </a:bodyPr>
          <a:lstStyle>
            <a:defPPr>
              <a:defRPr lang="en-US"/>
            </a:defPPr>
            <a:lvl1pPr>
              <a:defRPr>
                <a:solidFill>
                  <a:srgbClr val="FF0000"/>
                </a:solidFill>
              </a:defRPr>
            </a:lvl1pPr>
          </a:lstStyle>
          <a:p>
            <a:r>
              <a:rPr lang="de-DE" dirty="0">
                <a:solidFill>
                  <a:srgbClr val="6161FF"/>
                </a:solidFill>
              </a:rPr>
              <a:t>-j 25 </a:t>
            </a:r>
            <a:r>
              <a:rPr lang="el-GR" dirty="0">
                <a:solidFill>
                  <a:srgbClr val="6161FF"/>
                </a:solidFill>
              </a:rPr>
              <a:t>Ω</a:t>
            </a:r>
            <a:endParaRPr lang="de-DE" dirty="0">
              <a:solidFill>
                <a:srgbClr val="6161FF"/>
              </a:solidFill>
            </a:endParaRPr>
          </a:p>
        </p:txBody>
      </p:sp>
      <p:sp>
        <p:nvSpPr>
          <p:cNvPr id="28" name="Textfeld 27">
            <a:extLst>
              <a:ext uri="{FF2B5EF4-FFF2-40B4-BE49-F238E27FC236}">
                <a16:creationId xmlns:a16="http://schemas.microsoft.com/office/drawing/2014/main" id="{DB723D34-DD92-A251-B456-AF5E848F00C4}"/>
              </a:ext>
            </a:extLst>
          </p:cNvPr>
          <p:cNvSpPr txBox="1"/>
          <p:nvPr/>
        </p:nvSpPr>
        <p:spPr>
          <a:xfrm>
            <a:off x="6933055" y="1730353"/>
            <a:ext cx="2119327" cy="1384995"/>
          </a:xfrm>
          <a:prstGeom prst="rect">
            <a:avLst/>
          </a:prstGeom>
          <a:noFill/>
        </p:spPr>
        <p:txBody>
          <a:bodyPr wrap="square">
            <a:spAutoFit/>
          </a:bodyPr>
          <a:lstStyle/>
          <a:p>
            <a:pPr marL="182563" indent="-182563">
              <a:buAutoNum type="arabicPeriod"/>
            </a:pPr>
            <a:r>
              <a:rPr lang="de-DE" sz="1400" dirty="0" err="1">
                <a:solidFill>
                  <a:schemeClr val="bg2">
                    <a:lumMod val="50000"/>
                  </a:schemeClr>
                </a:solidFill>
                <a:latin typeface="Calibri" panose="020F0502020204030204"/>
              </a:rPr>
              <a:t>Blindwid</a:t>
            </a:r>
            <a:r>
              <a:rPr lang="de-DE" sz="1400" dirty="0">
                <a:solidFill>
                  <a:schemeClr val="bg2">
                    <a:lumMod val="50000"/>
                  </a:schemeClr>
                </a:solidFill>
                <a:latin typeface="Calibri" panose="020F0502020204030204"/>
              </a:rPr>
              <a:t>. errechnen</a:t>
            </a:r>
          </a:p>
          <a:p>
            <a:pPr marL="182563" indent="-182563">
              <a:buAutoNum type="arabicPeriod"/>
            </a:pPr>
            <a:r>
              <a:rPr lang="de-DE" sz="1400" dirty="0">
                <a:solidFill>
                  <a:schemeClr val="bg2">
                    <a:lumMod val="50000"/>
                  </a:schemeClr>
                </a:solidFill>
                <a:latin typeface="Calibri" panose="020F0502020204030204"/>
              </a:rPr>
              <a:t>Normieren</a:t>
            </a:r>
          </a:p>
          <a:p>
            <a:pPr marL="182563" indent="-182563">
              <a:buAutoNum type="arabicPeriod"/>
            </a:pPr>
            <a:r>
              <a:rPr lang="de-DE" sz="1400" dirty="0">
                <a:solidFill>
                  <a:schemeClr val="bg2">
                    <a:lumMod val="50000"/>
                  </a:schemeClr>
                </a:solidFill>
                <a:latin typeface="Calibri" panose="020F0502020204030204"/>
              </a:rPr>
              <a:t>Einzeichnen</a:t>
            </a:r>
          </a:p>
          <a:p>
            <a:pPr marL="182563" indent="-182563">
              <a:buAutoNum type="arabicPeriod"/>
            </a:pPr>
            <a:r>
              <a:rPr lang="de-DE" sz="1400" dirty="0">
                <a:solidFill>
                  <a:schemeClr val="bg2">
                    <a:lumMod val="50000"/>
                  </a:schemeClr>
                </a:solidFill>
                <a:latin typeface="Calibri" panose="020F0502020204030204"/>
              </a:rPr>
              <a:t>Norm. Ergebnis ablesen</a:t>
            </a:r>
          </a:p>
          <a:p>
            <a:pPr marL="182563" indent="-182563">
              <a:buAutoNum type="arabicPeriod"/>
            </a:pPr>
            <a:r>
              <a:rPr lang="de-DE" sz="1400" dirty="0" err="1">
                <a:solidFill>
                  <a:schemeClr val="bg2">
                    <a:lumMod val="50000"/>
                  </a:schemeClr>
                </a:solidFill>
                <a:latin typeface="Calibri" panose="020F0502020204030204"/>
              </a:rPr>
              <a:t>Entnormieren</a:t>
            </a:r>
            <a:endParaRPr lang="de-DE" sz="1400" dirty="0">
              <a:solidFill>
                <a:schemeClr val="bg2">
                  <a:lumMod val="50000"/>
                </a:schemeClr>
              </a:solidFill>
              <a:latin typeface="Calibri" panose="020F0502020204030204"/>
            </a:endParaRPr>
          </a:p>
          <a:p>
            <a:r>
              <a:rPr lang="de-DE" sz="1400" dirty="0">
                <a:solidFill>
                  <a:schemeClr val="bg2">
                    <a:lumMod val="50000"/>
                  </a:schemeClr>
                </a:solidFill>
                <a:latin typeface="Calibri" panose="020F0502020204030204"/>
              </a:rPr>
              <a:t>6. Ergebnis liegt vor</a:t>
            </a:r>
          </a:p>
        </p:txBody>
      </p:sp>
    </p:spTree>
    <p:extLst>
      <p:ext uri="{BB962C8B-B14F-4D97-AF65-F5344CB8AC3E}">
        <p14:creationId xmlns:p14="http://schemas.microsoft.com/office/powerpoint/2010/main" val="141006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p:bldP spid="36" grpId="0"/>
      <p:bldP spid="38" grpId="0"/>
      <p:bldP spid="39" grpId="0"/>
      <p:bldP spid="40" grpId="0"/>
      <p:bldP spid="41" grpId="0" animBg="1"/>
      <p:bldP spid="42" grpId="0" animBg="1"/>
      <p:bldP spid="43" grpId="0" animBg="1"/>
      <p:bldP spid="17" grpId="0" animBg="1"/>
      <p:bldP spid="23" grpId="0" animBg="1"/>
      <p:bldP spid="24" grpId="0" animBg="1"/>
      <p:bldP spid="37"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EFA10-1080-41A4-814C-F8711C1B99E9}"/>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5039A88-99E4-2221-43AB-18F9D5C474FB}"/>
              </a:ext>
            </a:extLst>
          </p:cNvPr>
          <p:cNvSpPr>
            <a:spLocks noGrp="1"/>
          </p:cNvSpPr>
          <p:nvPr>
            <p:ph type="sldNum" sz="quarter" idx="12"/>
          </p:nvPr>
        </p:nvSpPr>
        <p:spPr/>
        <p:txBody>
          <a:bodyPr/>
          <a:lstStyle/>
          <a:p>
            <a:fld id="{C2AC68D2-1A84-4503-B18D-7B7812CC9574}" type="slidenum">
              <a:rPr lang="de-DE" smtClean="0"/>
              <a:t>19</a:t>
            </a:fld>
            <a:endParaRPr lang="de-DE" dirty="0"/>
          </a:p>
        </p:txBody>
      </p:sp>
      <p:sp>
        <p:nvSpPr>
          <p:cNvPr id="3" name="Textfeld 2">
            <a:extLst>
              <a:ext uri="{FF2B5EF4-FFF2-40B4-BE49-F238E27FC236}">
                <a16:creationId xmlns:a16="http://schemas.microsoft.com/office/drawing/2014/main" id="{CF7DBD4B-DEE9-E15A-C8E9-E8429D8F311E}"/>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85DF28A1-8B00-9054-B689-C3B2BDA883C4}"/>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093F872-DA9A-1FEF-9CA9-5381CCA0BB8A}"/>
              </a:ext>
            </a:extLst>
          </p:cNvPr>
          <p:cNvSpPr/>
          <p:nvPr/>
        </p:nvSpPr>
        <p:spPr>
          <a:xfrm>
            <a:off x="569940" y="2976663"/>
            <a:ext cx="8574060" cy="3359723"/>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CC58BC9-6F00-8474-8A6D-55EB0596FE72}"/>
              </a:ext>
            </a:extLst>
          </p:cNvPr>
          <p:cNvSpPr/>
          <p:nvPr/>
        </p:nvSpPr>
        <p:spPr>
          <a:xfrm>
            <a:off x="628650" y="631034"/>
            <a:ext cx="8574060" cy="1920151"/>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502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B845D9D-947C-7E72-A580-DEF6C1995CE1}"/>
              </a:ext>
            </a:extLst>
          </p:cNvPr>
          <p:cNvSpPr>
            <a:spLocks noGrp="1"/>
          </p:cNvSpPr>
          <p:nvPr>
            <p:ph type="sldNum" sz="quarter" idx="12"/>
          </p:nvPr>
        </p:nvSpPr>
        <p:spPr/>
        <p:txBody>
          <a:bodyPr/>
          <a:lstStyle/>
          <a:p>
            <a:fld id="{C2AC68D2-1A84-4503-B18D-7B7812CC9574}" type="slidenum">
              <a:rPr lang="de-DE" smtClean="0"/>
              <a:t>2</a:t>
            </a:fld>
            <a:endParaRPr lang="de-DE" dirty="0"/>
          </a:p>
        </p:txBody>
      </p:sp>
      <p:sp>
        <p:nvSpPr>
          <p:cNvPr id="3" name="Textfeld 2">
            <a:extLst>
              <a:ext uri="{FF2B5EF4-FFF2-40B4-BE49-F238E27FC236}">
                <a16:creationId xmlns:a16="http://schemas.microsoft.com/office/drawing/2014/main" id="{2912D9DD-DC8C-E4EB-B22E-526A45818880}"/>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0925816C-0EFB-E384-D2F7-487974225132}"/>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1630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E2E6D55-9242-2D8E-9C89-E9D5A19677AA}"/>
              </a:ext>
            </a:extLst>
          </p:cNvPr>
          <p:cNvSpPr>
            <a:spLocks noGrp="1"/>
          </p:cNvSpPr>
          <p:nvPr>
            <p:ph type="sldNum" sz="quarter" idx="12"/>
          </p:nvPr>
        </p:nvSpPr>
        <p:spPr/>
        <p:txBody>
          <a:bodyPr/>
          <a:lstStyle/>
          <a:p>
            <a:fld id="{C2AC68D2-1A84-4503-B18D-7B7812CC9574}" type="slidenum">
              <a:rPr lang="de-DE" smtClean="0"/>
              <a:t>20</a:t>
            </a:fld>
            <a:endParaRPr lang="de-DE"/>
          </a:p>
        </p:txBody>
      </p:sp>
      <p:pic>
        <p:nvPicPr>
          <p:cNvPr id="4" name="Grafik 3">
            <a:extLst>
              <a:ext uri="{FF2B5EF4-FFF2-40B4-BE49-F238E27FC236}">
                <a16:creationId xmlns:a16="http://schemas.microsoft.com/office/drawing/2014/main" id="{5A11CD06-C051-F479-A420-967BCA5FA06B}"/>
              </a:ext>
            </a:extLst>
          </p:cNvPr>
          <p:cNvPicPr>
            <a:picLocks noChangeAspect="1"/>
          </p:cNvPicPr>
          <p:nvPr/>
        </p:nvPicPr>
        <p:blipFill>
          <a:blip r:embed="rId3"/>
          <a:stretch>
            <a:fillRect/>
          </a:stretch>
        </p:blipFill>
        <p:spPr>
          <a:xfrm>
            <a:off x="1264567" y="1102184"/>
            <a:ext cx="6774161" cy="4327307"/>
          </a:xfrm>
          <a:prstGeom prst="rect">
            <a:avLst/>
          </a:prstGeom>
          <a:ln>
            <a:solidFill>
              <a:srgbClr val="002060"/>
            </a:solidFill>
          </a:ln>
        </p:spPr>
      </p:pic>
      <p:sp>
        <p:nvSpPr>
          <p:cNvPr id="6" name="Textfeld 5">
            <a:extLst>
              <a:ext uri="{FF2B5EF4-FFF2-40B4-BE49-F238E27FC236}">
                <a16:creationId xmlns:a16="http://schemas.microsoft.com/office/drawing/2014/main" id="{B85237D4-93C5-B8A6-5CCC-8D26FFF61B5B}"/>
              </a:ext>
            </a:extLst>
          </p:cNvPr>
          <p:cNvSpPr txBox="1"/>
          <p:nvPr/>
        </p:nvSpPr>
        <p:spPr>
          <a:xfrm>
            <a:off x="1153595" y="5660694"/>
            <a:ext cx="7483778" cy="369332"/>
          </a:xfrm>
          <a:prstGeom prst="rect">
            <a:avLst/>
          </a:prstGeom>
          <a:noFill/>
        </p:spPr>
        <p:txBody>
          <a:bodyPr wrap="square">
            <a:spAutoFit/>
          </a:bodyPr>
          <a:lstStyle/>
          <a:p>
            <a:r>
              <a:rPr lang="de-DE" dirty="0">
                <a:hlinkClick r:id="rId4"/>
              </a:rPr>
              <a:t>http://www.science4all.nl/?Electronics___Pasan</a:t>
            </a:r>
            <a:endParaRPr lang="de-DE" dirty="0"/>
          </a:p>
        </p:txBody>
      </p:sp>
      <p:sp>
        <p:nvSpPr>
          <p:cNvPr id="7" name="Textfeld 6">
            <a:extLst>
              <a:ext uri="{FF2B5EF4-FFF2-40B4-BE49-F238E27FC236}">
                <a16:creationId xmlns:a16="http://schemas.microsoft.com/office/drawing/2014/main" id="{566CF0A6-CA43-499C-2E9A-581FEFA1F5B3}"/>
              </a:ext>
            </a:extLst>
          </p:cNvPr>
          <p:cNvSpPr txBox="1"/>
          <p:nvPr/>
        </p:nvSpPr>
        <p:spPr>
          <a:xfrm>
            <a:off x="1264567" y="501649"/>
            <a:ext cx="6885132" cy="369332"/>
          </a:xfrm>
          <a:prstGeom prst="rect">
            <a:avLst/>
          </a:prstGeom>
          <a:noFill/>
        </p:spPr>
        <p:txBody>
          <a:bodyPr wrap="square" rtlCol="0">
            <a:spAutoFit/>
          </a:bodyPr>
          <a:lstStyle/>
          <a:p>
            <a:r>
              <a:rPr lang="de-DE" dirty="0">
                <a:solidFill>
                  <a:srgbClr val="002060"/>
                </a:solidFill>
              </a:rPr>
              <a:t>Simulationssoftware PASAN (einfach, intuitiv zu bedienen) </a:t>
            </a:r>
          </a:p>
        </p:txBody>
      </p:sp>
      <p:sp>
        <p:nvSpPr>
          <p:cNvPr id="3" name="Ellipse 2">
            <a:extLst>
              <a:ext uri="{FF2B5EF4-FFF2-40B4-BE49-F238E27FC236}">
                <a16:creationId xmlns:a16="http://schemas.microsoft.com/office/drawing/2014/main" id="{18479A25-AD66-2D58-2CA1-56A91DAA3A25}"/>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09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B7D31E5-DAD9-5F5A-B75C-A26D52AC7FD8}"/>
              </a:ext>
            </a:extLst>
          </p:cNvPr>
          <p:cNvSpPr>
            <a:spLocks noGrp="1"/>
          </p:cNvSpPr>
          <p:nvPr>
            <p:ph type="sldNum" sz="quarter" idx="12"/>
          </p:nvPr>
        </p:nvSpPr>
        <p:spPr/>
        <p:txBody>
          <a:bodyPr/>
          <a:lstStyle/>
          <a:p>
            <a:fld id="{C2AC68D2-1A84-4503-B18D-7B7812CC9574}" type="slidenum">
              <a:rPr lang="de-DE" smtClean="0"/>
              <a:t>21</a:t>
            </a:fld>
            <a:endParaRPr lang="de-DE"/>
          </a:p>
        </p:txBody>
      </p:sp>
      <p:pic>
        <p:nvPicPr>
          <p:cNvPr id="4" name="Grafik 3">
            <a:extLst>
              <a:ext uri="{FF2B5EF4-FFF2-40B4-BE49-F238E27FC236}">
                <a16:creationId xmlns:a16="http://schemas.microsoft.com/office/drawing/2014/main" id="{8551F6D3-2FC4-B9DE-0048-D5525DB06949}"/>
              </a:ext>
            </a:extLst>
          </p:cNvPr>
          <p:cNvPicPr>
            <a:picLocks noChangeAspect="1"/>
          </p:cNvPicPr>
          <p:nvPr/>
        </p:nvPicPr>
        <p:blipFill>
          <a:blip r:embed="rId3"/>
          <a:stretch>
            <a:fillRect/>
          </a:stretch>
        </p:blipFill>
        <p:spPr>
          <a:xfrm>
            <a:off x="46088" y="0"/>
            <a:ext cx="9051823" cy="6858000"/>
          </a:xfrm>
          <a:prstGeom prst="rect">
            <a:avLst/>
          </a:prstGeom>
        </p:spPr>
      </p:pic>
      <p:sp>
        <p:nvSpPr>
          <p:cNvPr id="3" name="Textfeld 2">
            <a:extLst>
              <a:ext uri="{FF2B5EF4-FFF2-40B4-BE49-F238E27FC236}">
                <a16:creationId xmlns:a16="http://schemas.microsoft.com/office/drawing/2014/main" id="{B2699FAD-9220-D075-635E-41849DBE03B2}"/>
              </a:ext>
            </a:extLst>
          </p:cNvPr>
          <p:cNvSpPr txBox="1"/>
          <p:nvPr/>
        </p:nvSpPr>
        <p:spPr>
          <a:xfrm rot="19577235">
            <a:off x="466285" y="2762677"/>
            <a:ext cx="7056616" cy="830997"/>
          </a:xfrm>
          <a:prstGeom prst="rect">
            <a:avLst/>
          </a:prstGeom>
          <a:noFill/>
        </p:spPr>
        <p:txBody>
          <a:bodyPr wrap="square" rtlCol="0">
            <a:spAutoFit/>
          </a:bodyPr>
          <a:lstStyle/>
          <a:p>
            <a:r>
              <a:rPr lang="de-DE" sz="4800" dirty="0">
                <a:solidFill>
                  <a:srgbClr val="0000FF"/>
                </a:solidFill>
              </a:rPr>
              <a:t>Wir simulieren jetzt live</a:t>
            </a:r>
          </a:p>
        </p:txBody>
      </p:sp>
    </p:spTree>
    <p:extLst>
      <p:ext uri="{BB962C8B-B14F-4D97-AF65-F5344CB8AC3E}">
        <p14:creationId xmlns:p14="http://schemas.microsoft.com/office/powerpoint/2010/main" val="219870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AF41CE0-A185-D0B7-AB81-2D6C1E14A21A}"/>
              </a:ext>
            </a:extLst>
          </p:cNvPr>
          <p:cNvSpPr>
            <a:spLocks noGrp="1"/>
          </p:cNvSpPr>
          <p:nvPr>
            <p:ph type="sldNum" sz="quarter" idx="12"/>
          </p:nvPr>
        </p:nvSpPr>
        <p:spPr/>
        <p:txBody>
          <a:bodyPr/>
          <a:lstStyle/>
          <a:p>
            <a:fld id="{C2AC68D2-1A84-4503-B18D-7B7812CC9574}" type="slidenum">
              <a:rPr lang="de-DE" smtClean="0"/>
              <a:t>22</a:t>
            </a:fld>
            <a:endParaRPr lang="de-DE"/>
          </a:p>
        </p:txBody>
      </p:sp>
      <p:sp>
        <p:nvSpPr>
          <p:cNvPr id="9" name="Textfeld 8">
            <a:extLst>
              <a:ext uri="{FF2B5EF4-FFF2-40B4-BE49-F238E27FC236}">
                <a16:creationId xmlns:a16="http://schemas.microsoft.com/office/drawing/2014/main" id="{AC032F45-AACF-E3AC-84AA-4B696904F384}"/>
              </a:ext>
            </a:extLst>
          </p:cNvPr>
          <p:cNvSpPr txBox="1"/>
          <p:nvPr/>
        </p:nvSpPr>
        <p:spPr>
          <a:xfrm>
            <a:off x="497945" y="429081"/>
            <a:ext cx="3588280" cy="369332"/>
          </a:xfrm>
          <a:prstGeom prst="rect">
            <a:avLst/>
          </a:prstGeom>
          <a:noFill/>
        </p:spPr>
        <p:txBody>
          <a:bodyPr wrap="square" rtlCol="0">
            <a:spAutoFit/>
          </a:bodyPr>
          <a:lstStyle/>
          <a:p>
            <a:r>
              <a:rPr lang="de-DE" b="1" dirty="0">
                <a:solidFill>
                  <a:srgbClr val="002060"/>
                </a:solidFill>
              </a:rPr>
              <a:t>Z</a:t>
            </a:r>
            <a:r>
              <a:rPr lang="de-DE" b="1" baseline="-25000" dirty="0">
                <a:solidFill>
                  <a:srgbClr val="002060"/>
                </a:solidFill>
              </a:rPr>
              <a:t>L</a:t>
            </a:r>
            <a:r>
              <a:rPr lang="de-DE" b="1" dirty="0">
                <a:solidFill>
                  <a:srgbClr val="002060"/>
                </a:solidFill>
              </a:rPr>
              <a:t> = 25 </a:t>
            </a:r>
            <a:r>
              <a:rPr lang="el-GR" b="1" dirty="0">
                <a:solidFill>
                  <a:srgbClr val="002060"/>
                </a:solidFill>
              </a:rPr>
              <a:t>Ω</a:t>
            </a:r>
            <a:r>
              <a:rPr lang="de-DE" b="1" dirty="0">
                <a:solidFill>
                  <a:srgbClr val="002060"/>
                </a:solidFill>
              </a:rPr>
              <a:t> +j 75 </a:t>
            </a:r>
            <a:r>
              <a:rPr lang="el-GR" b="1" dirty="0">
                <a:solidFill>
                  <a:srgbClr val="002060"/>
                </a:solidFill>
              </a:rPr>
              <a:t>Ω </a:t>
            </a:r>
            <a:r>
              <a:rPr lang="de-DE" b="1" dirty="0">
                <a:solidFill>
                  <a:srgbClr val="002060"/>
                </a:solidFill>
              </a:rPr>
              <a:t> bei 7,1 MHz  </a:t>
            </a:r>
          </a:p>
        </p:txBody>
      </p:sp>
      <p:grpSp>
        <p:nvGrpSpPr>
          <p:cNvPr id="65" name="Gruppieren 64">
            <a:extLst>
              <a:ext uri="{FF2B5EF4-FFF2-40B4-BE49-F238E27FC236}">
                <a16:creationId xmlns:a16="http://schemas.microsoft.com/office/drawing/2014/main" id="{72303501-0DC4-219A-B733-9563A7A26EB8}"/>
              </a:ext>
            </a:extLst>
          </p:cNvPr>
          <p:cNvGrpSpPr/>
          <p:nvPr/>
        </p:nvGrpSpPr>
        <p:grpSpPr>
          <a:xfrm>
            <a:off x="3329356" y="1272992"/>
            <a:ext cx="2187050" cy="2205737"/>
            <a:chOff x="3329356" y="1034867"/>
            <a:chExt cx="2187050" cy="2205737"/>
          </a:xfrm>
        </p:grpSpPr>
        <p:pic>
          <p:nvPicPr>
            <p:cNvPr id="11" name="Grafik 10">
              <a:extLst>
                <a:ext uri="{FF2B5EF4-FFF2-40B4-BE49-F238E27FC236}">
                  <a16:creationId xmlns:a16="http://schemas.microsoft.com/office/drawing/2014/main" id="{9055BAF5-424C-4C93-5A13-52FB132856E8}"/>
                </a:ext>
              </a:extLst>
            </p:cNvPr>
            <p:cNvPicPr>
              <a:picLocks noChangeAspect="1"/>
            </p:cNvPicPr>
            <p:nvPr/>
          </p:nvPicPr>
          <p:blipFill>
            <a:blip r:embed="rId3"/>
            <a:stretch>
              <a:fillRect/>
            </a:stretch>
          </p:blipFill>
          <p:spPr>
            <a:xfrm>
              <a:off x="3329356" y="1432704"/>
              <a:ext cx="2149837" cy="1807900"/>
            </a:xfrm>
            <a:prstGeom prst="rect">
              <a:avLst/>
            </a:prstGeom>
          </p:spPr>
        </p:pic>
        <p:sp>
          <p:nvSpPr>
            <p:cNvPr id="21" name="Textfeld 20">
              <a:extLst>
                <a:ext uri="{FF2B5EF4-FFF2-40B4-BE49-F238E27FC236}">
                  <a16:creationId xmlns:a16="http://schemas.microsoft.com/office/drawing/2014/main" id="{8DEC50CB-D7E1-51BF-5BC9-1CCFA4C7B2BB}"/>
                </a:ext>
              </a:extLst>
            </p:cNvPr>
            <p:cNvSpPr txBox="1"/>
            <p:nvPr/>
          </p:nvSpPr>
          <p:spPr>
            <a:xfrm>
              <a:off x="3358853" y="1034867"/>
              <a:ext cx="1852246" cy="369332"/>
            </a:xfrm>
            <a:prstGeom prst="rect">
              <a:avLst/>
            </a:prstGeom>
            <a:noFill/>
          </p:spPr>
          <p:txBody>
            <a:bodyPr wrap="square" rtlCol="0">
              <a:spAutoFit/>
            </a:bodyPr>
            <a:lstStyle/>
            <a:p>
              <a:r>
                <a:rPr lang="de-DE" dirty="0">
                  <a:solidFill>
                    <a:srgbClr val="002060"/>
                  </a:solidFill>
                </a:rPr>
                <a:t>1,12 µH in Reihe</a:t>
              </a:r>
            </a:p>
          </p:txBody>
        </p:sp>
        <p:sp>
          <p:nvSpPr>
            <p:cNvPr id="29" name="Textfeld 28">
              <a:extLst>
                <a:ext uri="{FF2B5EF4-FFF2-40B4-BE49-F238E27FC236}">
                  <a16:creationId xmlns:a16="http://schemas.microsoft.com/office/drawing/2014/main" id="{5F701344-6C17-2265-90EB-81889FA641CA}"/>
                </a:ext>
              </a:extLst>
            </p:cNvPr>
            <p:cNvSpPr txBox="1"/>
            <p:nvPr/>
          </p:nvSpPr>
          <p:spPr>
            <a:xfrm>
              <a:off x="4443553" y="1683465"/>
              <a:ext cx="1072853" cy="369332"/>
            </a:xfrm>
            <a:prstGeom prst="rect">
              <a:avLst/>
            </a:prstGeom>
            <a:noFill/>
          </p:spPr>
          <p:txBody>
            <a:bodyPr wrap="square">
              <a:spAutoFit/>
            </a:bodyPr>
            <a:lstStyle/>
            <a:p>
              <a:r>
                <a:rPr lang="de-DE"/>
                <a:t>Z</a:t>
              </a:r>
              <a:r>
                <a:rPr lang="de-DE" baseline="-25000"/>
                <a:t>L</a:t>
              </a:r>
              <a:endParaRPr lang="de-DE"/>
            </a:p>
          </p:txBody>
        </p:sp>
        <p:sp>
          <p:nvSpPr>
            <p:cNvPr id="42" name="Ellipse 41">
              <a:extLst>
                <a:ext uri="{FF2B5EF4-FFF2-40B4-BE49-F238E27FC236}">
                  <a16:creationId xmlns:a16="http://schemas.microsoft.com/office/drawing/2014/main" id="{A28DC16F-4811-7563-5FF4-D49A08572189}"/>
                </a:ext>
              </a:extLst>
            </p:cNvPr>
            <p:cNvSpPr/>
            <p:nvPr/>
          </p:nvSpPr>
          <p:spPr>
            <a:xfrm>
              <a:off x="4540207" y="2043852"/>
              <a:ext cx="63586" cy="63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9" name="Gerade Verbindung mit Pfeil 48">
              <a:extLst>
                <a:ext uri="{FF2B5EF4-FFF2-40B4-BE49-F238E27FC236}">
                  <a16:creationId xmlns:a16="http://schemas.microsoft.com/office/drawing/2014/main" id="{8A303844-4F46-2C30-E700-B9187290BA87}"/>
                </a:ext>
              </a:extLst>
            </p:cNvPr>
            <p:cNvCxnSpPr>
              <a:cxnSpLocks/>
            </p:cNvCxnSpPr>
            <p:nvPr/>
          </p:nvCxnSpPr>
          <p:spPr>
            <a:xfrm>
              <a:off x="5036280" y="2176006"/>
              <a:ext cx="64359" cy="42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uppieren 65">
            <a:extLst>
              <a:ext uri="{FF2B5EF4-FFF2-40B4-BE49-F238E27FC236}">
                <a16:creationId xmlns:a16="http://schemas.microsoft.com/office/drawing/2014/main" id="{A20C43F3-8D5E-17A9-4D1B-F2DA77F5E373}"/>
              </a:ext>
            </a:extLst>
          </p:cNvPr>
          <p:cNvGrpSpPr/>
          <p:nvPr/>
        </p:nvGrpSpPr>
        <p:grpSpPr>
          <a:xfrm>
            <a:off x="5961173" y="1252669"/>
            <a:ext cx="2030306" cy="2176203"/>
            <a:chOff x="5961173" y="1014544"/>
            <a:chExt cx="2030306" cy="2176203"/>
          </a:xfrm>
        </p:grpSpPr>
        <p:pic>
          <p:nvPicPr>
            <p:cNvPr id="34" name="Grafik 33">
              <a:extLst>
                <a:ext uri="{FF2B5EF4-FFF2-40B4-BE49-F238E27FC236}">
                  <a16:creationId xmlns:a16="http://schemas.microsoft.com/office/drawing/2014/main" id="{02352333-F935-3BEA-A68D-47716C6107FA}"/>
                </a:ext>
              </a:extLst>
            </p:cNvPr>
            <p:cNvPicPr>
              <a:picLocks noChangeAspect="1"/>
            </p:cNvPicPr>
            <p:nvPr/>
          </p:nvPicPr>
          <p:blipFill>
            <a:blip r:embed="rId4"/>
            <a:stretch>
              <a:fillRect/>
            </a:stretch>
          </p:blipFill>
          <p:spPr>
            <a:xfrm>
              <a:off x="5961173" y="1513248"/>
              <a:ext cx="2030306" cy="1677499"/>
            </a:xfrm>
            <a:prstGeom prst="rect">
              <a:avLst/>
            </a:prstGeom>
          </p:spPr>
        </p:pic>
        <p:sp>
          <p:nvSpPr>
            <p:cNvPr id="35" name="Textfeld 34">
              <a:extLst>
                <a:ext uri="{FF2B5EF4-FFF2-40B4-BE49-F238E27FC236}">
                  <a16:creationId xmlns:a16="http://schemas.microsoft.com/office/drawing/2014/main" id="{55497C34-7982-890D-7318-F5CBC6F2AD1B}"/>
                </a:ext>
              </a:extLst>
            </p:cNvPr>
            <p:cNvSpPr txBox="1"/>
            <p:nvPr/>
          </p:nvSpPr>
          <p:spPr>
            <a:xfrm>
              <a:off x="5961173" y="1014544"/>
              <a:ext cx="1852246" cy="369332"/>
            </a:xfrm>
            <a:prstGeom prst="rect">
              <a:avLst/>
            </a:prstGeom>
            <a:noFill/>
          </p:spPr>
          <p:txBody>
            <a:bodyPr wrap="square" rtlCol="0">
              <a:spAutoFit/>
            </a:bodyPr>
            <a:lstStyle/>
            <a:p>
              <a:r>
                <a:rPr lang="de-DE" dirty="0">
                  <a:solidFill>
                    <a:srgbClr val="002060"/>
                  </a:solidFill>
                </a:rPr>
                <a:t>448 </a:t>
              </a:r>
              <a:r>
                <a:rPr lang="de-DE" dirty="0" err="1">
                  <a:solidFill>
                    <a:srgbClr val="002060"/>
                  </a:solidFill>
                </a:rPr>
                <a:t>pF</a:t>
              </a:r>
              <a:r>
                <a:rPr lang="de-DE" dirty="0">
                  <a:solidFill>
                    <a:srgbClr val="002060"/>
                  </a:solidFill>
                </a:rPr>
                <a:t> in Reihe</a:t>
              </a:r>
            </a:p>
          </p:txBody>
        </p:sp>
        <p:sp>
          <p:nvSpPr>
            <p:cNvPr id="40" name="Textfeld 39">
              <a:extLst>
                <a:ext uri="{FF2B5EF4-FFF2-40B4-BE49-F238E27FC236}">
                  <a16:creationId xmlns:a16="http://schemas.microsoft.com/office/drawing/2014/main" id="{7C567700-D6C0-DE8F-B5A8-06A12528B048}"/>
                </a:ext>
              </a:extLst>
            </p:cNvPr>
            <p:cNvSpPr txBox="1"/>
            <p:nvPr/>
          </p:nvSpPr>
          <p:spPr>
            <a:xfrm>
              <a:off x="7034887" y="1692839"/>
              <a:ext cx="903525" cy="369332"/>
            </a:xfrm>
            <a:prstGeom prst="rect">
              <a:avLst/>
            </a:prstGeom>
            <a:noFill/>
          </p:spPr>
          <p:txBody>
            <a:bodyPr wrap="square">
              <a:spAutoFit/>
            </a:bodyPr>
            <a:lstStyle/>
            <a:p>
              <a:r>
                <a:rPr lang="de-DE" dirty="0"/>
                <a:t>Z</a:t>
              </a:r>
              <a:r>
                <a:rPr lang="de-DE" baseline="-25000" dirty="0"/>
                <a:t>L</a:t>
              </a:r>
              <a:endParaRPr lang="de-DE" dirty="0"/>
            </a:p>
          </p:txBody>
        </p:sp>
        <p:sp>
          <p:nvSpPr>
            <p:cNvPr id="43" name="Ellipse 42">
              <a:extLst>
                <a:ext uri="{FF2B5EF4-FFF2-40B4-BE49-F238E27FC236}">
                  <a16:creationId xmlns:a16="http://schemas.microsoft.com/office/drawing/2014/main" id="{A9FA0643-8C6C-595C-A221-9A5E18ECE231}"/>
                </a:ext>
              </a:extLst>
            </p:cNvPr>
            <p:cNvSpPr/>
            <p:nvPr/>
          </p:nvSpPr>
          <p:spPr>
            <a:xfrm>
              <a:off x="7121483" y="2052984"/>
              <a:ext cx="63586" cy="63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1" name="Gerade Verbindung mit Pfeil 50">
              <a:extLst>
                <a:ext uri="{FF2B5EF4-FFF2-40B4-BE49-F238E27FC236}">
                  <a16:creationId xmlns:a16="http://schemas.microsoft.com/office/drawing/2014/main" id="{5BC7F37B-83D5-AFC4-266F-F0EE32F712C2}"/>
                </a:ext>
              </a:extLst>
            </p:cNvPr>
            <p:cNvCxnSpPr>
              <a:cxnSpLocks/>
            </p:cNvCxnSpPr>
            <p:nvPr/>
          </p:nvCxnSpPr>
          <p:spPr>
            <a:xfrm flipH="1">
              <a:off x="6350795" y="2393156"/>
              <a:ext cx="61911" cy="761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CDD8A897-26CA-7D67-B0DA-ACD11077D8A2}"/>
              </a:ext>
            </a:extLst>
          </p:cNvPr>
          <p:cNvGrpSpPr/>
          <p:nvPr/>
        </p:nvGrpSpPr>
        <p:grpSpPr>
          <a:xfrm>
            <a:off x="497945" y="1252669"/>
            <a:ext cx="2349431" cy="2226060"/>
            <a:chOff x="497945" y="1014544"/>
            <a:chExt cx="2349431" cy="2226060"/>
          </a:xfrm>
        </p:grpSpPr>
        <p:pic>
          <p:nvPicPr>
            <p:cNvPr id="13" name="Grafik 12">
              <a:extLst>
                <a:ext uri="{FF2B5EF4-FFF2-40B4-BE49-F238E27FC236}">
                  <a16:creationId xmlns:a16="http://schemas.microsoft.com/office/drawing/2014/main" id="{2D991AE1-8C38-8CBF-F75D-106F36E3B35C}"/>
                </a:ext>
              </a:extLst>
            </p:cNvPr>
            <p:cNvPicPr>
              <a:picLocks noChangeAspect="1"/>
            </p:cNvPicPr>
            <p:nvPr/>
          </p:nvPicPr>
          <p:blipFill>
            <a:blip r:embed="rId5"/>
            <a:stretch>
              <a:fillRect/>
            </a:stretch>
          </p:blipFill>
          <p:spPr>
            <a:xfrm>
              <a:off x="562709" y="1432704"/>
              <a:ext cx="2284667" cy="1807900"/>
            </a:xfrm>
            <a:prstGeom prst="rect">
              <a:avLst/>
            </a:prstGeom>
          </p:spPr>
        </p:pic>
        <p:sp>
          <p:nvSpPr>
            <p:cNvPr id="16" name="Textfeld 15">
              <a:extLst>
                <a:ext uri="{FF2B5EF4-FFF2-40B4-BE49-F238E27FC236}">
                  <a16:creationId xmlns:a16="http://schemas.microsoft.com/office/drawing/2014/main" id="{D0596895-EADA-CAFB-3774-698E997CCE9F}"/>
                </a:ext>
              </a:extLst>
            </p:cNvPr>
            <p:cNvSpPr txBox="1"/>
            <p:nvPr/>
          </p:nvSpPr>
          <p:spPr>
            <a:xfrm>
              <a:off x="497945" y="1014544"/>
              <a:ext cx="1852246" cy="369332"/>
            </a:xfrm>
            <a:prstGeom prst="rect">
              <a:avLst/>
            </a:prstGeom>
            <a:noFill/>
          </p:spPr>
          <p:txBody>
            <a:bodyPr wrap="square" rtlCol="0">
              <a:spAutoFit/>
            </a:bodyPr>
            <a:lstStyle/>
            <a:p>
              <a:r>
                <a:rPr lang="de-DE" dirty="0">
                  <a:solidFill>
                    <a:srgbClr val="002060"/>
                  </a:solidFill>
                </a:rPr>
                <a:t>50 </a:t>
              </a:r>
              <a:r>
                <a:rPr lang="el-GR" dirty="0">
                  <a:solidFill>
                    <a:srgbClr val="002060"/>
                  </a:solidFill>
                </a:rPr>
                <a:t>Ω</a:t>
              </a:r>
              <a:r>
                <a:rPr lang="de-DE" dirty="0">
                  <a:solidFill>
                    <a:srgbClr val="002060"/>
                  </a:solidFill>
                </a:rPr>
                <a:t> in Reihe  </a:t>
              </a:r>
            </a:p>
          </p:txBody>
        </p:sp>
        <p:sp>
          <p:nvSpPr>
            <p:cNvPr id="25" name="Textfeld 24">
              <a:extLst>
                <a:ext uri="{FF2B5EF4-FFF2-40B4-BE49-F238E27FC236}">
                  <a16:creationId xmlns:a16="http://schemas.microsoft.com/office/drawing/2014/main" id="{6DBE6BF8-2AE9-88E8-C9D9-05DB7A3ED58E}"/>
                </a:ext>
              </a:extLst>
            </p:cNvPr>
            <p:cNvSpPr txBox="1"/>
            <p:nvPr/>
          </p:nvSpPr>
          <p:spPr>
            <a:xfrm>
              <a:off x="1705042" y="1664125"/>
              <a:ext cx="781665" cy="369332"/>
            </a:xfrm>
            <a:prstGeom prst="rect">
              <a:avLst/>
            </a:prstGeom>
            <a:noFill/>
          </p:spPr>
          <p:txBody>
            <a:bodyPr wrap="square">
              <a:spAutoFit/>
            </a:bodyPr>
            <a:lstStyle/>
            <a:p>
              <a:r>
                <a:rPr lang="de-DE" dirty="0"/>
                <a:t>Z</a:t>
              </a:r>
              <a:r>
                <a:rPr lang="de-DE" baseline="-25000" dirty="0"/>
                <a:t>L</a:t>
              </a:r>
              <a:endParaRPr lang="de-DE" dirty="0"/>
            </a:p>
          </p:txBody>
        </p:sp>
        <p:sp>
          <p:nvSpPr>
            <p:cNvPr id="41" name="Ellipse 40">
              <a:extLst>
                <a:ext uri="{FF2B5EF4-FFF2-40B4-BE49-F238E27FC236}">
                  <a16:creationId xmlns:a16="http://schemas.microsoft.com/office/drawing/2014/main" id="{4C9C3480-6C9F-7CAC-601D-7B6A28D60783}"/>
                </a:ext>
              </a:extLst>
            </p:cNvPr>
            <p:cNvSpPr/>
            <p:nvPr/>
          </p:nvSpPr>
          <p:spPr>
            <a:xfrm>
              <a:off x="1846138" y="1986374"/>
              <a:ext cx="63586" cy="63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5" name="Gerade Verbindung mit Pfeil 54">
              <a:extLst>
                <a:ext uri="{FF2B5EF4-FFF2-40B4-BE49-F238E27FC236}">
                  <a16:creationId xmlns:a16="http://schemas.microsoft.com/office/drawing/2014/main" id="{F8D10AB9-7CA9-3821-8E0E-BE5EB93072C7}"/>
                </a:ext>
              </a:extLst>
            </p:cNvPr>
            <p:cNvCxnSpPr>
              <a:cxnSpLocks/>
            </p:cNvCxnSpPr>
            <p:nvPr/>
          </p:nvCxnSpPr>
          <p:spPr>
            <a:xfrm>
              <a:off x="1980724" y="2478355"/>
              <a:ext cx="43338" cy="850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Ellipse 69">
            <a:extLst>
              <a:ext uri="{FF2B5EF4-FFF2-40B4-BE49-F238E27FC236}">
                <a16:creationId xmlns:a16="http://schemas.microsoft.com/office/drawing/2014/main" id="{863451C1-6D63-9C07-FECC-D53A8AB1ACBA}"/>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1" name="Picture 4" descr="Induktor elektronisches Symbol elektromagnetische Spuleninduktivität,  Symbol, Wechselstrom, Winkel, Bereich png | PNGWing">
            <a:extLst>
              <a:ext uri="{FF2B5EF4-FFF2-40B4-BE49-F238E27FC236}">
                <a16:creationId xmlns:a16="http://schemas.microsoft.com/office/drawing/2014/main" id="{533D3409-4D50-BB4F-5B2B-AD900B59F8D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4540915" y="505673"/>
            <a:ext cx="777166" cy="25933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a:extLst>
              <a:ext uri="{FF2B5EF4-FFF2-40B4-BE49-F238E27FC236}">
                <a16:creationId xmlns:a16="http://schemas.microsoft.com/office/drawing/2014/main" id="{429978E9-C4FE-AB98-58CE-E92AEC11E8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8455" y="451435"/>
            <a:ext cx="1201445" cy="399856"/>
          </a:xfrm>
          <a:prstGeom prst="rect">
            <a:avLst/>
          </a:prstGeom>
          <a:noFill/>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F1F40F00-12FC-2215-FCCE-084E66F2AA3D}"/>
              </a:ext>
            </a:extLst>
          </p:cNvPr>
          <p:cNvSpPr txBox="1"/>
          <p:nvPr/>
        </p:nvSpPr>
        <p:spPr>
          <a:xfrm>
            <a:off x="3928967" y="116168"/>
            <a:ext cx="2290794" cy="369332"/>
          </a:xfrm>
          <a:prstGeom prst="rect">
            <a:avLst/>
          </a:prstGeom>
          <a:noFill/>
        </p:spPr>
        <p:txBody>
          <a:bodyPr wrap="square">
            <a:spAutoFit/>
          </a:bodyPr>
          <a:lstStyle/>
          <a:p>
            <a:r>
              <a:rPr lang="el-GR" dirty="0">
                <a:solidFill>
                  <a:srgbClr val="002060"/>
                </a:solidFill>
              </a:rPr>
              <a:t>25 Ω</a:t>
            </a:r>
            <a:r>
              <a:rPr lang="de-DE" dirty="0">
                <a:solidFill>
                  <a:srgbClr val="002060"/>
                </a:solidFill>
              </a:rPr>
              <a:t> +j 75 </a:t>
            </a:r>
            <a:r>
              <a:rPr lang="el-GR" dirty="0">
                <a:solidFill>
                  <a:srgbClr val="002060"/>
                </a:solidFill>
              </a:rPr>
              <a:t>Ω </a:t>
            </a:r>
            <a:endParaRPr lang="de-DE" dirty="0"/>
          </a:p>
        </p:txBody>
      </p:sp>
      <p:sp>
        <p:nvSpPr>
          <p:cNvPr id="77" name="Ellipse 76">
            <a:extLst>
              <a:ext uri="{FF2B5EF4-FFF2-40B4-BE49-F238E27FC236}">
                <a16:creationId xmlns:a16="http://schemas.microsoft.com/office/drawing/2014/main" id="{29FEE935-3D8F-58B1-ED15-5AE8F9718034}"/>
              </a:ext>
            </a:extLst>
          </p:cNvPr>
          <p:cNvSpPr/>
          <p:nvPr/>
        </p:nvSpPr>
        <p:spPr>
          <a:xfrm>
            <a:off x="5301359" y="630884"/>
            <a:ext cx="45719" cy="457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5C2E225A-6C06-FE88-99D2-7C5D232CFCD8}"/>
              </a:ext>
            </a:extLst>
          </p:cNvPr>
          <p:cNvSpPr/>
          <p:nvPr/>
        </p:nvSpPr>
        <p:spPr>
          <a:xfrm>
            <a:off x="3689253" y="628502"/>
            <a:ext cx="45719" cy="457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1" name="Gerader Verbinder 80">
            <a:extLst>
              <a:ext uri="{FF2B5EF4-FFF2-40B4-BE49-F238E27FC236}">
                <a16:creationId xmlns:a16="http://schemas.microsoft.com/office/drawing/2014/main" id="{5A787E0D-D51C-4864-7580-2F5D7E4217DF}"/>
              </a:ext>
            </a:extLst>
          </p:cNvPr>
          <p:cNvCxnSpPr/>
          <p:nvPr/>
        </p:nvCxnSpPr>
        <p:spPr>
          <a:xfrm>
            <a:off x="4277549" y="951363"/>
            <a:ext cx="42550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2E5376A3-8430-D5AA-55E1-7D20F8F704A2}"/>
              </a:ext>
            </a:extLst>
          </p:cNvPr>
          <p:cNvCxnSpPr/>
          <p:nvPr/>
        </p:nvCxnSpPr>
        <p:spPr>
          <a:xfrm>
            <a:off x="4277549" y="1131225"/>
            <a:ext cx="42550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33BE285D-2366-499B-21E3-126830D88CCD}"/>
              </a:ext>
            </a:extLst>
          </p:cNvPr>
          <p:cNvCxnSpPr>
            <a:cxnSpLocks/>
          </p:cNvCxnSpPr>
          <p:nvPr/>
        </p:nvCxnSpPr>
        <p:spPr>
          <a:xfrm flipV="1">
            <a:off x="4703050" y="951363"/>
            <a:ext cx="0" cy="17634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48A3F98-6D2A-36C7-DFCE-2ED837F24EC5}"/>
              </a:ext>
            </a:extLst>
          </p:cNvPr>
          <p:cNvCxnSpPr>
            <a:cxnSpLocks/>
          </p:cNvCxnSpPr>
          <p:nvPr/>
        </p:nvCxnSpPr>
        <p:spPr>
          <a:xfrm flipV="1">
            <a:off x="4277549" y="951363"/>
            <a:ext cx="0" cy="17634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6369416C-5262-078C-F89B-719DBA031FD4}"/>
              </a:ext>
            </a:extLst>
          </p:cNvPr>
          <p:cNvCxnSpPr>
            <a:cxnSpLocks/>
          </p:cNvCxnSpPr>
          <p:nvPr/>
        </p:nvCxnSpPr>
        <p:spPr>
          <a:xfrm flipH="1">
            <a:off x="4703050" y="1044834"/>
            <a:ext cx="61503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E748882C-368B-45C1-1020-26483B01F3B8}"/>
              </a:ext>
            </a:extLst>
          </p:cNvPr>
          <p:cNvCxnSpPr>
            <a:cxnSpLocks/>
          </p:cNvCxnSpPr>
          <p:nvPr/>
        </p:nvCxnSpPr>
        <p:spPr>
          <a:xfrm flipH="1">
            <a:off x="3734972" y="1039537"/>
            <a:ext cx="542577"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4FFC7B2-4C13-3B93-D7E6-5073C155D55F}"/>
              </a:ext>
            </a:extLst>
          </p:cNvPr>
          <p:cNvCxnSpPr>
            <a:cxnSpLocks/>
          </p:cNvCxnSpPr>
          <p:nvPr/>
        </p:nvCxnSpPr>
        <p:spPr>
          <a:xfrm>
            <a:off x="3734972" y="734239"/>
            <a:ext cx="0" cy="30529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F2460E4B-D9F1-80A5-5AC2-0FCD92254DB1}"/>
              </a:ext>
            </a:extLst>
          </p:cNvPr>
          <p:cNvCxnSpPr>
            <a:cxnSpLocks/>
          </p:cNvCxnSpPr>
          <p:nvPr/>
        </p:nvCxnSpPr>
        <p:spPr>
          <a:xfrm>
            <a:off x="5317331" y="714375"/>
            <a:ext cx="750" cy="32516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nvGrpSpPr>
          <p:cNvPr id="110" name="Gruppieren 109">
            <a:extLst>
              <a:ext uri="{FF2B5EF4-FFF2-40B4-BE49-F238E27FC236}">
                <a16:creationId xmlns:a16="http://schemas.microsoft.com/office/drawing/2014/main" id="{C6CF97B7-6854-6A50-8FBD-A951C60282A7}"/>
              </a:ext>
            </a:extLst>
          </p:cNvPr>
          <p:cNvGrpSpPr/>
          <p:nvPr/>
        </p:nvGrpSpPr>
        <p:grpSpPr>
          <a:xfrm>
            <a:off x="5444628" y="557890"/>
            <a:ext cx="1583109" cy="179862"/>
            <a:chOff x="5444628" y="557890"/>
            <a:chExt cx="1583109" cy="179862"/>
          </a:xfrm>
        </p:grpSpPr>
        <p:cxnSp>
          <p:nvCxnSpPr>
            <p:cNvPr id="104" name="Gerader Verbinder 103">
              <a:extLst>
                <a:ext uri="{FF2B5EF4-FFF2-40B4-BE49-F238E27FC236}">
                  <a16:creationId xmlns:a16="http://schemas.microsoft.com/office/drawing/2014/main" id="{0A17C49A-AA40-643C-8699-761183E25C81}"/>
                </a:ext>
              </a:extLst>
            </p:cNvPr>
            <p:cNvCxnSpPr/>
            <p:nvPr/>
          </p:nvCxnSpPr>
          <p:spPr>
            <a:xfrm>
              <a:off x="5987205" y="557890"/>
              <a:ext cx="42550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8E6ECD7D-BBD3-F9D8-9088-28BD367EBAF9}"/>
                </a:ext>
              </a:extLst>
            </p:cNvPr>
            <p:cNvCxnSpPr/>
            <p:nvPr/>
          </p:nvCxnSpPr>
          <p:spPr>
            <a:xfrm>
              <a:off x="5987205" y="737752"/>
              <a:ext cx="42550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C5B6915A-C4B1-4BDC-E5A0-3F7581BDBBEA}"/>
                </a:ext>
              </a:extLst>
            </p:cNvPr>
            <p:cNvCxnSpPr>
              <a:cxnSpLocks/>
            </p:cNvCxnSpPr>
            <p:nvPr/>
          </p:nvCxnSpPr>
          <p:spPr>
            <a:xfrm flipV="1">
              <a:off x="6412706" y="557890"/>
              <a:ext cx="0" cy="17634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A3102B44-0BC5-29BA-1AF3-B528A9A25826}"/>
                </a:ext>
              </a:extLst>
            </p:cNvPr>
            <p:cNvCxnSpPr>
              <a:cxnSpLocks/>
            </p:cNvCxnSpPr>
            <p:nvPr/>
          </p:nvCxnSpPr>
          <p:spPr>
            <a:xfrm flipV="1">
              <a:off x="5987205" y="557890"/>
              <a:ext cx="0" cy="17634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3AC3C66F-442D-3499-4ED8-209F6FD96027}"/>
                </a:ext>
              </a:extLst>
            </p:cNvPr>
            <p:cNvCxnSpPr>
              <a:cxnSpLocks/>
            </p:cNvCxnSpPr>
            <p:nvPr/>
          </p:nvCxnSpPr>
          <p:spPr>
            <a:xfrm flipH="1">
              <a:off x="6412706" y="651361"/>
              <a:ext cx="61503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0087EB4A-00FD-E980-9787-E7D12ABFEC89}"/>
                </a:ext>
              </a:extLst>
            </p:cNvPr>
            <p:cNvCxnSpPr>
              <a:cxnSpLocks/>
            </p:cNvCxnSpPr>
            <p:nvPr/>
          </p:nvCxnSpPr>
          <p:spPr>
            <a:xfrm flipH="1">
              <a:off x="5444628" y="646064"/>
              <a:ext cx="542577"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grpSp>
        <p:nvGrpSpPr>
          <p:cNvPr id="119" name="Gruppieren 118">
            <a:extLst>
              <a:ext uri="{FF2B5EF4-FFF2-40B4-BE49-F238E27FC236}">
                <a16:creationId xmlns:a16="http://schemas.microsoft.com/office/drawing/2014/main" id="{6A2DFEBC-1EB2-724A-52AE-B943472E3561}"/>
              </a:ext>
            </a:extLst>
          </p:cNvPr>
          <p:cNvGrpSpPr/>
          <p:nvPr/>
        </p:nvGrpSpPr>
        <p:grpSpPr>
          <a:xfrm>
            <a:off x="-2694736" y="817398"/>
            <a:ext cx="5542112" cy="5142637"/>
            <a:chOff x="-2694736" y="817398"/>
            <a:chExt cx="5542112" cy="5142637"/>
          </a:xfrm>
        </p:grpSpPr>
        <p:grpSp>
          <p:nvGrpSpPr>
            <p:cNvPr id="67" name="Gruppieren 66">
              <a:extLst>
                <a:ext uri="{FF2B5EF4-FFF2-40B4-BE49-F238E27FC236}">
                  <a16:creationId xmlns:a16="http://schemas.microsoft.com/office/drawing/2014/main" id="{C008767C-B941-87F0-0270-E85C6B28FCAD}"/>
                </a:ext>
              </a:extLst>
            </p:cNvPr>
            <p:cNvGrpSpPr/>
            <p:nvPr/>
          </p:nvGrpSpPr>
          <p:grpSpPr>
            <a:xfrm>
              <a:off x="527441" y="3770521"/>
              <a:ext cx="2319935" cy="2189514"/>
              <a:chOff x="527441" y="3770521"/>
              <a:chExt cx="2319935" cy="2189514"/>
            </a:xfrm>
          </p:grpSpPr>
          <p:pic>
            <p:nvPicPr>
              <p:cNvPr id="15" name="Grafik 14">
                <a:extLst>
                  <a:ext uri="{FF2B5EF4-FFF2-40B4-BE49-F238E27FC236}">
                    <a16:creationId xmlns:a16="http://schemas.microsoft.com/office/drawing/2014/main" id="{B12D6335-502C-54E1-3056-1AABBD5E0C99}"/>
                  </a:ext>
                </a:extLst>
              </p:cNvPr>
              <p:cNvPicPr>
                <a:picLocks noChangeAspect="1"/>
              </p:cNvPicPr>
              <p:nvPr/>
            </p:nvPicPr>
            <p:blipFill>
              <a:blip r:embed="rId9"/>
              <a:stretch>
                <a:fillRect/>
              </a:stretch>
            </p:blipFill>
            <p:spPr>
              <a:xfrm>
                <a:off x="562709" y="4139854"/>
                <a:ext cx="2284667" cy="1820181"/>
              </a:xfrm>
              <a:prstGeom prst="rect">
                <a:avLst/>
              </a:prstGeom>
            </p:spPr>
          </p:pic>
          <p:sp>
            <p:nvSpPr>
              <p:cNvPr id="17" name="Textfeld 16">
                <a:extLst>
                  <a:ext uri="{FF2B5EF4-FFF2-40B4-BE49-F238E27FC236}">
                    <a16:creationId xmlns:a16="http://schemas.microsoft.com/office/drawing/2014/main" id="{E633F606-797A-E38E-D9E0-F7F1D137A8F7}"/>
                  </a:ext>
                </a:extLst>
              </p:cNvPr>
              <p:cNvSpPr txBox="1"/>
              <p:nvPr/>
            </p:nvSpPr>
            <p:spPr>
              <a:xfrm>
                <a:off x="527441" y="3770521"/>
                <a:ext cx="1852246" cy="369332"/>
              </a:xfrm>
              <a:prstGeom prst="rect">
                <a:avLst/>
              </a:prstGeom>
              <a:noFill/>
            </p:spPr>
            <p:txBody>
              <a:bodyPr wrap="square" rtlCol="0">
                <a:spAutoFit/>
              </a:bodyPr>
              <a:lstStyle/>
              <a:p>
                <a:r>
                  <a:rPr lang="de-DE" dirty="0">
                    <a:solidFill>
                      <a:srgbClr val="002060"/>
                    </a:solidFill>
                  </a:rPr>
                  <a:t>50 </a:t>
                </a:r>
                <a:r>
                  <a:rPr lang="el-GR" dirty="0">
                    <a:solidFill>
                      <a:srgbClr val="002060"/>
                    </a:solidFill>
                  </a:rPr>
                  <a:t>Ω</a:t>
                </a:r>
                <a:r>
                  <a:rPr lang="de-DE" dirty="0">
                    <a:solidFill>
                      <a:srgbClr val="002060"/>
                    </a:solidFill>
                  </a:rPr>
                  <a:t> parallel</a:t>
                </a:r>
              </a:p>
            </p:txBody>
          </p:sp>
          <p:sp>
            <p:nvSpPr>
              <p:cNvPr id="30" name="Textfeld 29">
                <a:extLst>
                  <a:ext uri="{FF2B5EF4-FFF2-40B4-BE49-F238E27FC236}">
                    <a16:creationId xmlns:a16="http://schemas.microsoft.com/office/drawing/2014/main" id="{E912EFF2-EE5A-AF68-11AF-001EBC1224E6}"/>
                  </a:ext>
                </a:extLst>
              </p:cNvPr>
              <p:cNvSpPr txBox="1"/>
              <p:nvPr/>
            </p:nvSpPr>
            <p:spPr>
              <a:xfrm>
                <a:off x="1705042" y="4388785"/>
                <a:ext cx="1072853" cy="369332"/>
              </a:xfrm>
              <a:prstGeom prst="rect">
                <a:avLst/>
              </a:prstGeom>
              <a:noFill/>
            </p:spPr>
            <p:txBody>
              <a:bodyPr wrap="square">
                <a:spAutoFit/>
              </a:bodyPr>
              <a:lstStyle/>
              <a:p>
                <a:r>
                  <a:rPr lang="de-DE"/>
                  <a:t>Z</a:t>
                </a:r>
                <a:r>
                  <a:rPr lang="de-DE" baseline="-25000"/>
                  <a:t>L</a:t>
                </a:r>
                <a:endParaRPr lang="de-DE"/>
              </a:p>
            </p:txBody>
          </p:sp>
          <p:cxnSp>
            <p:nvCxnSpPr>
              <p:cNvPr id="58" name="Gerade Verbindung mit Pfeil 57">
                <a:extLst>
                  <a:ext uri="{FF2B5EF4-FFF2-40B4-BE49-F238E27FC236}">
                    <a16:creationId xmlns:a16="http://schemas.microsoft.com/office/drawing/2014/main" id="{1FA48805-1F17-7E75-6EF9-3AF99AB89D5B}"/>
                  </a:ext>
                </a:extLst>
              </p:cNvPr>
              <p:cNvCxnSpPr>
                <a:cxnSpLocks/>
              </p:cNvCxnSpPr>
              <p:nvPr/>
            </p:nvCxnSpPr>
            <p:spPr>
              <a:xfrm flipH="1">
                <a:off x="1056800" y="5395913"/>
                <a:ext cx="95722" cy="674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2" name="Bogen 111">
              <a:extLst>
                <a:ext uri="{FF2B5EF4-FFF2-40B4-BE49-F238E27FC236}">
                  <a16:creationId xmlns:a16="http://schemas.microsoft.com/office/drawing/2014/main" id="{F10652E5-7002-8740-9F53-C8E804519899}"/>
                </a:ext>
              </a:extLst>
            </p:cNvPr>
            <p:cNvSpPr/>
            <p:nvPr/>
          </p:nvSpPr>
          <p:spPr>
            <a:xfrm>
              <a:off x="-2694736" y="817398"/>
              <a:ext cx="5040310" cy="4950273"/>
            </a:xfrm>
            <a:prstGeom prst="arc">
              <a:avLst>
                <a:gd name="adj1" fmla="val 1447602"/>
                <a:gd name="adj2" fmla="val 4388016"/>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118" name="Gruppieren 117">
            <a:extLst>
              <a:ext uri="{FF2B5EF4-FFF2-40B4-BE49-F238E27FC236}">
                <a16:creationId xmlns:a16="http://schemas.microsoft.com/office/drawing/2014/main" id="{5DF5DB2F-6329-00D1-250F-21FC942737A8}"/>
              </a:ext>
            </a:extLst>
          </p:cNvPr>
          <p:cNvGrpSpPr/>
          <p:nvPr/>
        </p:nvGrpSpPr>
        <p:grpSpPr>
          <a:xfrm>
            <a:off x="2307639" y="3782804"/>
            <a:ext cx="3208767" cy="3639764"/>
            <a:chOff x="2307639" y="3782804"/>
            <a:chExt cx="3208767" cy="3639764"/>
          </a:xfrm>
        </p:grpSpPr>
        <p:grpSp>
          <p:nvGrpSpPr>
            <p:cNvPr id="68" name="Gruppieren 67">
              <a:extLst>
                <a:ext uri="{FF2B5EF4-FFF2-40B4-BE49-F238E27FC236}">
                  <a16:creationId xmlns:a16="http://schemas.microsoft.com/office/drawing/2014/main" id="{AE43C2C8-5BBD-BE94-A75F-07C561E4F2EE}"/>
                </a:ext>
              </a:extLst>
            </p:cNvPr>
            <p:cNvGrpSpPr/>
            <p:nvPr/>
          </p:nvGrpSpPr>
          <p:grpSpPr>
            <a:xfrm>
              <a:off x="3189525" y="3782804"/>
              <a:ext cx="2326881" cy="2164949"/>
              <a:chOff x="3189525" y="3782804"/>
              <a:chExt cx="2326881" cy="2164949"/>
            </a:xfrm>
          </p:grpSpPr>
          <p:sp>
            <p:nvSpPr>
              <p:cNvPr id="20" name="Textfeld 19">
                <a:extLst>
                  <a:ext uri="{FF2B5EF4-FFF2-40B4-BE49-F238E27FC236}">
                    <a16:creationId xmlns:a16="http://schemas.microsoft.com/office/drawing/2014/main" id="{DD1BE7CB-E1B0-A8F0-775A-3F45A3491518}"/>
                  </a:ext>
                </a:extLst>
              </p:cNvPr>
              <p:cNvSpPr txBox="1"/>
              <p:nvPr/>
            </p:nvSpPr>
            <p:spPr>
              <a:xfrm>
                <a:off x="3189525" y="3782804"/>
                <a:ext cx="1852246" cy="369332"/>
              </a:xfrm>
              <a:prstGeom prst="rect">
                <a:avLst/>
              </a:prstGeom>
              <a:noFill/>
            </p:spPr>
            <p:txBody>
              <a:bodyPr wrap="square" rtlCol="0">
                <a:spAutoFit/>
              </a:bodyPr>
              <a:lstStyle/>
              <a:p>
                <a:r>
                  <a:rPr lang="de-DE" dirty="0">
                    <a:solidFill>
                      <a:srgbClr val="002060"/>
                    </a:solidFill>
                  </a:rPr>
                  <a:t>1,12 µH parallel</a:t>
                </a:r>
              </a:p>
            </p:txBody>
          </p:sp>
          <p:pic>
            <p:nvPicPr>
              <p:cNvPr id="23" name="Grafik 22">
                <a:extLst>
                  <a:ext uri="{FF2B5EF4-FFF2-40B4-BE49-F238E27FC236}">
                    <a16:creationId xmlns:a16="http://schemas.microsoft.com/office/drawing/2014/main" id="{EE9A2EC6-C627-7EFB-9414-8E9FB579AA9B}"/>
                  </a:ext>
                </a:extLst>
              </p:cNvPr>
              <p:cNvPicPr>
                <a:picLocks noChangeAspect="1"/>
              </p:cNvPicPr>
              <p:nvPr/>
            </p:nvPicPr>
            <p:blipFill>
              <a:blip r:embed="rId10"/>
              <a:stretch>
                <a:fillRect/>
              </a:stretch>
            </p:blipFill>
            <p:spPr>
              <a:xfrm>
                <a:off x="3292141" y="4139853"/>
                <a:ext cx="2224265" cy="1807900"/>
              </a:xfrm>
              <a:prstGeom prst="rect">
                <a:avLst/>
              </a:prstGeom>
            </p:spPr>
          </p:pic>
          <p:sp>
            <p:nvSpPr>
              <p:cNvPr id="32" name="Textfeld 31">
                <a:extLst>
                  <a:ext uri="{FF2B5EF4-FFF2-40B4-BE49-F238E27FC236}">
                    <a16:creationId xmlns:a16="http://schemas.microsoft.com/office/drawing/2014/main" id="{17C74560-FEB9-67E1-DABD-AC54B2B669CE}"/>
                  </a:ext>
                </a:extLst>
              </p:cNvPr>
              <p:cNvSpPr txBox="1"/>
              <p:nvPr/>
            </p:nvSpPr>
            <p:spPr>
              <a:xfrm>
                <a:off x="4443553" y="4325004"/>
                <a:ext cx="903525" cy="369332"/>
              </a:xfrm>
              <a:prstGeom prst="rect">
                <a:avLst/>
              </a:prstGeom>
              <a:noFill/>
            </p:spPr>
            <p:txBody>
              <a:bodyPr wrap="square">
                <a:spAutoFit/>
              </a:bodyPr>
              <a:lstStyle/>
              <a:p>
                <a:r>
                  <a:rPr lang="de-DE" dirty="0"/>
                  <a:t>Z</a:t>
                </a:r>
                <a:r>
                  <a:rPr lang="de-DE" baseline="-25000" dirty="0"/>
                  <a:t>L</a:t>
                </a:r>
                <a:endParaRPr lang="de-DE" dirty="0"/>
              </a:p>
            </p:txBody>
          </p:sp>
          <p:sp>
            <p:nvSpPr>
              <p:cNvPr id="47" name="Ellipse 46">
                <a:extLst>
                  <a:ext uri="{FF2B5EF4-FFF2-40B4-BE49-F238E27FC236}">
                    <a16:creationId xmlns:a16="http://schemas.microsoft.com/office/drawing/2014/main" id="{F8C32179-B3AF-09AA-CA88-72BFB04F8315}"/>
                  </a:ext>
                </a:extLst>
              </p:cNvPr>
              <p:cNvSpPr/>
              <p:nvPr/>
            </p:nvSpPr>
            <p:spPr>
              <a:xfrm>
                <a:off x="4540207" y="4698615"/>
                <a:ext cx="63586" cy="63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0" name="Gerade Verbindung mit Pfeil 59">
                <a:extLst>
                  <a:ext uri="{FF2B5EF4-FFF2-40B4-BE49-F238E27FC236}">
                    <a16:creationId xmlns:a16="http://schemas.microsoft.com/office/drawing/2014/main" id="{30DB5043-0521-0249-B866-9720C4E26353}"/>
                  </a:ext>
                </a:extLst>
              </p:cNvPr>
              <p:cNvCxnSpPr>
                <a:cxnSpLocks/>
              </p:cNvCxnSpPr>
              <p:nvPr/>
            </p:nvCxnSpPr>
            <p:spPr>
              <a:xfrm flipH="1">
                <a:off x="3382170" y="4494899"/>
                <a:ext cx="94455" cy="183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4" name="Bogen 113">
              <a:extLst>
                <a:ext uri="{FF2B5EF4-FFF2-40B4-BE49-F238E27FC236}">
                  <a16:creationId xmlns:a16="http://schemas.microsoft.com/office/drawing/2014/main" id="{B53F2F70-FE15-9CFC-C5DC-9AC84638851C}"/>
                </a:ext>
              </a:extLst>
            </p:cNvPr>
            <p:cNvSpPr/>
            <p:nvPr/>
          </p:nvSpPr>
          <p:spPr>
            <a:xfrm rot="13809924">
              <a:off x="2281139" y="4482036"/>
              <a:ext cx="2967032" cy="2914031"/>
            </a:xfrm>
            <a:prstGeom prst="arc">
              <a:avLst>
                <a:gd name="adj1" fmla="val 1209120"/>
                <a:gd name="adj2" fmla="val 7743583"/>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117" name="Gruppieren 116">
            <a:extLst>
              <a:ext uri="{FF2B5EF4-FFF2-40B4-BE49-F238E27FC236}">
                <a16:creationId xmlns:a16="http://schemas.microsoft.com/office/drawing/2014/main" id="{DD05CBE0-5DCB-2698-1C08-CE4DF417B1FD}"/>
              </a:ext>
            </a:extLst>
          </p:cNvPr>
          <p:cNvGrpSpPr/>
          <p:nvPr/>
        </p:nvGrpSpPr>
        <p:grpSpPr>
          <a:xfrm>
            <a:off x="5125938" y="3782804"/>
            <a:ext cx="2865540" cy="3114056"/>
            <a:chOff x="5125938" y="3782804"/>
            <a:chExt cx="2865540" cy="3114056"/>
          </a:xfrm>
        </p:grpSpPr>
        <p:grpSp>
          <p:nvGrpSpPr>
            <p:cNvPr id="69" name="Gruppieren 68">
              <a:extLst>
                <a:ext uri="{FF2B5EF4-FFF2-40B4-BE49-F238E27FC236}">
                  <a16:creationId xmlns:a16="http://schemas.microsoft.com/office/drawing/2014/main" id="{738E54E9-D64B-0BF8-3A98-16CB129C27C4}"/>
                </a:ext>
              </a:extLst>
            </p:cNvPr>
            <p:cNvGrpSpPr/>
            <p:nvPr/>
          </p:nvGrpSpPr>
          <p:grpSpPr>
            <a:xfrm>
              <a:off x="5961172" y="3782804"/>
              <a:ext cx="2030306" cy="2711686"/>
              <a:chOff x="5961172" y="3782804"/>
              <a:chExt cx="2030306" cy="2711686"/>
            </a:xfrm>
          </p:grpSpPr>
          <p:sp>
            <p:nvSpPr>
              <p:cNvPr id="36" name="Textfeld 35">
                <a:extLst>
                  <a:ext uri="{FF2B5EF4-FFF2-40B4-BE49-F238E27FC236}">
                    <a16:creationId xmlns:a16="http://schemas.microsoft.com/office/drawing/2014/main" id="{517F2149-7AD7-7702-6BF6-2DF799F86201}"/>
                  </a:ext>
                </a:extLst>
              </p:cNvPr>
              <p:cNvSpPr txBox="1"/>
              <p:nvPr/>
            </p:nvSpPr>
            <p:spPr>
              <a:xfrm>
                <a:off x="5961173" y="3782804"/>
                <a:ext cx="1852246" cy="369332"/>
              </a:xfrm>
              <a:prstGeom prst="rect">
                <a:avLst/>
              </a:prstGeom>
              <a:noFill/>
            </p:spPr>
            <p:txBody>
              <a:bodyPr wrap="square" rtlCol="0">
                <a:spAutoFit/>
              </a:bodyPr>
              <a:lstStyle/>
              <a:p>
                <a:r>
                  <a:rPr lang="de-DE" dirty="0">
                    <a:solidFill>
                      <a:srgbClr val="002060"/>
                    </a:solidFill>
                  </a:rPr>
                  <a:t>448 </a:t>
                </a:r>
                <a:r>
                  <a:rPr lang="de-DE" dirty="0" err="1">
                    <a:solidFill>
                      <a:srgbClr val="002060"/>
                    </a:solidFill>
                  </a:rPr>
                  <a:t>pF</a:t>
                </a:r>
                <a:r>
                  <a:rPr lang="de-DE" dirty="0">
                    <a:solidFill>
                      <a:srgbClr val="002060"/>
                    </a:solidFill>
                  </a:rPr>
                  <a:t> parallel</a:t>
                </a:r>
              </a:p>
            </p:txBody>
          </p:sp>
          <p:pic>
            <p:nvPicPr>
              <p:cNvPr id="38" name="Grafik 37">
                <a:extLst>
                  <a:ext uri="{FF2B5EF4-FFF2-40B4-BE49-F238E27FC236}">
                    <a16:creationId xmlns:a16="http://schemas.microsoft.com/office/drawing/2014/main" id="{EFE40F2C-23E0-28AB-466C-72DE5503A141}"/>
                  </a:ext>
                </a:extLst>
              </p:cNvPr>
              <p:cNvPicPr>
                <a:picLocks noChangeAspect="1"/>
              </p:cNvPicPr>
              <p:nvPr/>
            </p:nvPicPr>
            <p:blipFill>
              <a:blip r:embed="rId11"/>
              <a:stretch>
                <a:fillRect/>
              </a:stretch>
            </p:blipFill>
            <p:spPr>
              <a:xfrm>
                <a:off x="5961172" y="4139854"/>
                <a:ext cx="2030306" cy="2354636"/>
              </a:xfrm>
              <a:prstGeom prst="rect">
                <a:avLst/>
              </a:prstGeom>
            </p:spPr>
          </p:pic>
          <p:sp>
            <p:nvSpPr>
              <p:cNvPr id="39" name="Textfeld 38">
                <a:extLst>
                  <a:ext uri="{FF2B5EF4-FFF2-40B4-BE49-F238E27FC236}">
                    <a16:creationId xmlns:a16="http://schemas.microsoft.com/office/drawing/2014/main" id="{DD73B554-AF4E-F191-EB9B-7D2759F03FE4}"/>
                  </a:ext>
                </a:extLst>
              </p:cNvPr>
              <p:cNvSpPr txBox="1"/>
              <p:nvPr/>
            </p:nvSpPr>
            <p:spPr>
              <a:xfrm>
                <a:off x="6909894" y="4324520"/>
                <a:ext cx="903525" cy="369332"/>
              </a:xfrm>
              <a:prstGeom prst="rect">
                <a:avLst/>
              </a:prstGeom>
              <a:noFill/>
            </p:spPr>
            <p:txBody>
              <a:bodyPr wrap="square">
                <a:spAutoFit/>
              </a:bodyPr>
              <a:lstStyle/>
              <a:p>
                <a:r>
                  <a:rPr lang="de-DE" dirty="0"/>
                  <a:t>Z</a:t>
                </a:r>
                <a:r>
                  <a:rPr lang="de-DE" baseline="-25000" dirty="0"/>
                  <a:t>L</a:t>
                </a:r>
                <a:endParaRPr lang="de-DE" dirty="0"/>
              </a:p>
            </p:txBody>
          </p:sp>
          <p:sp>
            <p:nvSpPr>
              <p:cNvPr id="46" name="Ellipse 45">
                <a:extLst>
                  <a:ext uri="{FF2B5EF4-FFF2-40B4-BE49-F238E27FC236}">
                    <a16:creationId xmlns:a16="http://schemas.microsoft.com/office/drawing/2014/main" id="{6343233D-2C0A-EFD6-80FB-541FD260611E}"/>
                  </a:ext>
                </a:extLst>
              </p:cNvPr>
              <p:cNvSpPr/>
              <p:nvPr/>
            </p:nvSpPr>
            <p:spPr>
              <a:xfrm>
                <a:off x="7138987" y="4666822"/>
                <a:ext cx="63586" cy="6358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2" name="Gerade Verbindung mit Pfeil 61">
                <a:extLst>
                  <a:ext uri="{FF2B5EF4-FFF2-40B4-BE49-F238E27FC236}">
                    <a16:creationId xmlns:a16="http://schemas.microsoft.com/office/drawing/2014/main" id="{C33F4ED5-3907-C8C6-3BE7-7312C595DAC7}"/>
                  </a:ext>
                </a:extLst>
              </p:cNvPr>
              <p:cNvCxnSpPr>
                <a:cxnSpLocks/>
              </p:cNvCxnSpPr>
              <p:nvPr/>
            </p:nvCxnSpPr>
            <p:spPr>
              <a:xfrm flipH="1">
                <a:off x="7410450" y="6279356"/>
                <a:ext cx="57149" cy="916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6" name="Bogen 115">
              <a:extLst>
                <a:ext uri="{FF2B5EF4-FFF2-40B4-BE49-F238E27FC236}">
                  <a16:creationId xmlns:a16="http://schemas.microsoft.com/office/drawing/2014/main" id="{809E2B4A-D3A2-5D3C-7FCA-06076F1ACB26}"/>
                </a:ext>
              </a:extLst>
            </p:cNvPr>
            <p:cNvSpPr/>
            <p:nvPr/>
          </p:nvSpPr>
          <p:spPr>
            <a:xfrm>
              <a:off x="5125938" y="4421712"/>
              <a:ext cx="2520167" cy="2475148"/>
            </a:xfrm>
            <a:prstGeom prst="arc">
              <a:avLst>
                <a:gd name="adj1" fmla="val 14971493"/>
                <a:gd name="adj2" fmla="val 2641328"/>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3" name="Textfeld 2">
            <a:extLst>
              <a:ext uri="{FF2B5EF4-FFF2-40B4-BE49-F238E27FC236}">
                <a16:creationId xmlns:a16="http://schemas.microsoft.com/office/drawing/2014/main" id="{6CD87862-BA8E-8F52-36B6-D3219B007E9C}"/>
              </a:ext>
            </a:extLst>
          </p:cNvPr>
          <p:cNvSpPr txBox="1"/>
          <p:nvPr/>
        </p:nvSpPr>
        <p:spPr>
          <a:xfrm rot="17559174">
            <a:off x="1775550" y="3728187"/>
            <a:ext cx="1094712" cy="230832"/>
          </a:xfrm>
          <a:prstGeom prst="rect">
            <a:avLst/>
          </a:prstGeom>
          <a:noFill/>
        </p:spPr>
        <p:txBody>
          <a:bodyPr wrap="square" rtlCol="0">
            <a:spAutoFit/>
          </a:bodyPr>
          <a:lstStyle/>
          <a:p>
            <a:r>
              <a:rPr lang="de-DE" sz="900" dirty="0">
                <a:solidFill>
                  <a:srgbClr val="0070C0"/>
                </a:solidFill>
              </a:rPr>
              <a:t>Admittanz</a:t>
            </a:r>
          </a:p>
        </p:txBody>
      </p:sp>
    </p:spTree>
    <p:extLst>
      <p:ext uri="{BB962C8B-B14F-4D97-AF65-F5344CB8AC3E}">
        <p14:creationId xmlns:p14="http://schemas.microsoft.com/office/powerpoint/2010/main" val="34028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52A78094-D994-9C37-78F6-1185C827B659}"/>
              </a:ext>
            </a:extLst>
          </p:cNvPr>
          <p:cNvPicPr>
            <a:picLocks noChangeAspect="1"/>
          </p:cNvPicPr>
          <p:nvPr/>
        </p:nvPicPr>
        <p:blipFill>
          <a:blip r:embed="rId3"/>
          <a:stretch>
            <a:fillRect/>
          </a:stretch>
        </p:blipFill>
        <p:spPr>
          <a:xfrm>
            <a:off x="977834" y="1196129"/>
            <a:ext cx="7407435" cy="5103068"/>
          </a:xfrm>
          <a:prstGeom prst="rect">
            <a:avLst/>
          </a:prstGeom>
        </p:spPr>
      </p:pic>
      <p:sp>
        <p:nvSpPr>
          <p:cNvPr id="2" name="Foliennummernplatzhalter 1">
            <a:extLst>
              <a:ext uri="{FF2B5EF4-FFF2-40B4-BE49-F238E27FC236}">
                <a16:creationId xmlns:a16="http://schemas.microsoft.com/office/drawing/2014/main" id="{4D914300-48C6-F244-E4BC-9BFE8DF45BFF}"/>
              </a:ext>
            </a:extLst>
          </p:cNvPr>
          <p:cNvSpPr>
            <a:spLocks noGrp="1"/>
          </p:cNvSpPr>
          <p:nvPr>
            <p:ph type="sldNum" sz="quarter" idx="12"/>
          </p:nvPr>
        </p:nvSpPr>
        <p:spPr/>
        <p:txBody>
          <a:bodyPr/>
          <a:lstStyle/>
          <a:p>
            <a:fld id="{C2AC68D2-1A84-4503-B18D-7B7812CC9574}" type="slidenum">
              <a:rPr lang="de-DE" smtClean="0"/>
              <a:t>23</a:t>
            </a:fld>
            <a:endParaRPr lang="de-DE"/>
          </a:p>
        </p:txBody>
      </p:sp>
      <p:sp>
        <p:nvSpPr>
          <p:cNvPr id="7" name="Rechteck: abgerundete Ecken 6">
            <a:extLst>
              <a:ext uri="{FF2B5EF4-FFF2-40B4-BE49-F238E27FC236}">
                <a16:creationId xmlns:a16="http://schemas.microsoft.com/office/drawing/2014/main" id="{41B73FC5-48EE-3363-4EE9-1F6250533490}"/>
              </a:ext>
            </a:extLst>
          </p:cNvPr>
          <p:cNvSpPr/>
          <p:nvPr/>
        </p:nvSpPr>
        <p:spPr>
          <a:xfrm>
            <a:off x="6141657" y="3830399"/>
            <a:ext cx="2370338" cy="284085"/>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74575107-5C4F-3DDC-6B57-18F0B8451114}"/>
              </a:ext>
            </a:extLst>
          </p:cNvPr>
          <p:cNvSpPr/>
          <p:nvPr/>
        </p:nvSpPr>
        <p:spPr>
          <a:xfrm>
            <a:off x="8037226" y="1323972"/>
            <a:ext cx="426129" cy="825614"/>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E08C002-B8C9-E010-2AA9-3F3A07A4DB81}"/>
              </a:ext>
            </a:extLst>
          </p:cNvPr>
          <p:cNvSpPr/>
          <p:nvPr/>
        </p:nvSpPr>
        <p:spPr>
          <a:xfrm>
            <a:off x="6428700" y="4611729"/>
            <a:ext cx="1895475" cy="141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96FD9F3-0D4B-880D-F0ED-1E8068808859}"/>
              </a:ext>
            </a:extLst>
          </p:cNvPr>
          <p:cNvSpPr txBox="1"/>
          <p:nvPr/>
        </p:nvSpPr>
        <p:spPr>
          <a:xfrm>
            <a:off x="925054" y="486284"/>
            <a:ext cx="6949440" cy="369332"/>
          </a:xfrm>
          <a:prstGeom prst="rect">
            <a:avLst/>
          </a:prstGeom>
          <a:noFill/>
        </p:spPr>
        <p:txBody>
          <a:bodyPr wrap="square" rtlCol="0">
            <a:spAutoFit/>
          </a:bodyPr>
          <a:lstStyle/>
          <a:p>
            <a:r>
              <a:rPr lang="de-DE" dirty="0">
                <a:solidFill>
                  <a:srgbClr val="002060"/>
                </a:solidFill>
              </a:rPr>
              <a:t>Eine Antenne mit </a:t>
            </a:r>
            <a:r>
              <a:rPr lang="de-DE" dirty="0">
                <a:solidFill>
                  <a:srgbClr val="FF0000"/>
                </a:solidFill>
              </a:rPr>
              <a:t>Z = 100 </a:t>
            </a:r>
            <a:r>
              <a:rPr lang="el-GR" dirty="0">
                <a:solidFill>
                  <a:srgbClr val="FF0000"/>
                </a:solidFill>
              </a:rPr>
              <a:t>Ω</a:t>
            </a:r>
            <a:r>
              <a:rPr lang="de-DE" dirty="0">
                <a:solidFill>
                  <a:srgbClr val="FF0000"/>
                </a:solidFill>
              </a:rPr>
              <a:t> + j 50 </a:t>
            </a:r>
            <a:r>
              <a:rPr lang="el-GR" dirty="0">
                <a:solidFill>
                  <a:srgbClr val="FF0000"/>
                </a:solidFill>
              </a:rPr>
              <a:t>Ω</a:t>
            </a:r>
            <a:r>
              <a:rPr lang="de-DE" dirty="0">
                <a:solidFill>
                  <a:srgbClr val="FF0000"/>
                </a:solidFill>
              </a:rPr>
              <a:t> </a:t>
            </a:r>
            <a:r>
              <a:rPr lang="de-DE" dirty="0">
                <a:solidFill>
                  <a:srgbClr val="002060"/>
                </a:solidFill>
              </a:rPr>
              <a:t>soll auf 50 </a:t>
            </a:r>
            <a:r>
              <a:rPr lang="el-GR" dirty="0">
                <a:solidFill>
                  <a:srgbClr val="002060"/>
                </a:solidFill>
              </a:rPr>
              <a:t>Ω</a:t>
            </a:r>
            <a:r>
              <a:rPr lang="de-DE" dirty="0">
                <a:solidFill>
                  <a:srgbClr val="002060"/>
                </a:solidFill>
              </a:rPr>
              <a:t> angepasst werden </a:t>
            </a:r>
          </a:p>
        </p:txBody>
      </p:sp>
      <p:sp>
        <p:nvSpPr>
          <p:cNvPr id="6" name="Textfeld 5">
            <a:extLst>
              <a:ext uri="{FF2B5EF4-FFF2-40B4-BE49-F238E27FC236}">
                <a16:creationId xmlns:a16="http://schemas.microsoft.com/office/drawing/2014/main" id="{E6D0B2EA-AB08-6C1D-B8DE-9E6E565FADB6}"/>
              </a:ext>
            </a:extLst>
          </p:cNvPr>
          <p:cNvSpPr txBox="1"/>
          <p:nvPr/>
        </p:nvSpPr>
        <p:spPr>
          <a:xfrm>
            <a:off x="3472802" y="2508648"/>
            <a:ext cx="2023297" cy="553998"/>
          </a:xfrm>
          <a:prstGeom prst="rect">
            <a:avLst/>
          </a:prstGeom>
          <a:noFill/>
        </p:spPr>
        <p:txBody>
          <a:bodyPr wrap="square" rtlCol="0">
            <a:spAutoFit/>
          </a:bodyPr>
          <a:lstStyle/>
          <a:p>
            <a:r>
              <a:rPr lang="de-DE" dirty="0">
                <a:solidFill>
                  <a:srgbClr val="00B050"/>
                </a:solidFill>
              </a:rPr>
              <a:t>Z</a:t>
            </a:r>
            <a:r>
              <a:rPr lang="de-DE" baseline="-25000" dirty="0">
                <a:solidFill>
                  <a:srgbClr val="00B050"/>
                </a:solidFill>
              </a:rPr>
              <a:t>L </a:t>
            </a:r>
            <a:r>
              <a:rPr lang="de-DE" dirty="0">
                <a:solidFill>
                  <a:srgbClr val="00B050"/>
                </a:solidFill>
              </a:rPr>
              <a:t>= 100 </a:t>
            </a:r>
            <a:r>
              <a:rPr lang="el-GR" dirty="0">
                <a:solidFill>
                  <a:srgbClr val="00B050"/>
                </a:solidFill>
              </a:rPr>
              <a:t>Ω</a:t>
            </a:r>
            <a:r>
              <a:rPr lang="de-DE" dirty="0">
                <a:solidFill>
                  <a:srgbClr val="00B050"/>
                </a:solidFill>
              </a:rPr>
              <a:t> + j 50 </a:t>
            </a:r>
            <a:r>
              <a:rPr lang="el-GR" dirty="0">
                <a:solidFill>
                  <a:srgbClr val="00B050"/>
                </a:solidFill>
              </a:rPr>
              <a:t>Ω</a:t>
            </a:r>
            <a:r>
              <a:rPr lang="de-DE" dirty="0">
                <a:solidFill>
                  <a:srgbClr val="00B050"/>
                </a:solidFill>
              </a:rPr>
              <a:t> </a:t>
            </a:r>
          </a:p>
          <a:p>
            <a:r>
              <a:rPr lang="de-DE" baseline="-25000" dirty="0">
                <a:solidFill>
                  <a:srgbClr val="002060"/>
                </a:solidFill>
              </a:rPr>
              <a:t> </a:t>
            </a:r>
          </a:p>
        </p:txBody>
      </p:sp>
      <p:sp>
        <p:nvSpPr>
          <p:cNvPr id="9" name="Rechteck 8">
            <a:extLst>
              <a:ext uri="{FF2B5EF4-FFF2-40B4-BE49-F238E27FC236}">
                <a16:creationId xmlns:a16="http://schemas.microsoft.com/office/drawing/2014/main" id="{2C5F9791-F731-0E45-AAE0-8A6449234832}"/>
              </a:ext>
            </a:extLst>
          </p:cNvPr>
          <p:cNvSpPr/>
          <p:nvPr/>
        </p:nvSpPr>
        <p:spPr>
          <a:xfrm>
            <a:off x="6838404" y="5078184"/>
            <a:ext cx="1485771" cy="141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25FABD58-91B3-DD4E-E3B4-F57AC41BC628}"/>
              </a:ext>
            </a:extLst>
          </p:cNvPr>
          <p:cNvSpPr/>
          <p:nvPr/>
        </p:nvSpPr>
        <p:spPr>
          <a:xfrm>
            <a:off x="6846024" y="5322024"/>
            <a:ext cx="1485771" cy="141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678431F9-3049-44CD-755E-24DE5E687A36}"/>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1C81F0AD-DC12-8FFC-2C0C-F9477E4FE803}"/>
              </a:ext>
            </a:extLst>
          </p:cNvPr>
          <p:cNvSpPr/>
          <p:nvPr/>
        </p:nvSpPr>
        <p:spPr>
          <a:xfrm>
            <a:off x="4399709" y="2896238"/>
            <a:ext cx="126459" cy="272375"/>
          </a:xfrm>
          <a:prstGeom prst="downArrow">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499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79FB5-96EB-72DA-449B-4EC4EC5D4F39}"/>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D04E6F9-17AD-8EE5-C4B4-5573AA99FADC}"/>
              </a:ext>
            </a:extLst>
          </p:cNvPr>
          <p:cNvSpPr>
            <a:spLocks noGrp="1"/>
          </p:cNvSpPr>
          <p:nvPr>
            <p:ph type="sldNum" sz="quarter" idx="12"/>
          </p:nvPr>
        </p:nvSpPr>
        <p:spPr/>
        <p:txBody>
          <a:bodyPr/>
          <a:lstStyle/>
          <a:p>
            <a:fld id="{C2AC68D2-1A84-4503-B18D-7B7812CC9574}" type="slidenum">
              <a:rPr lang="de-DE" smtClean="0"/>
              <a:t>24</a:t>
            </a:fld>
            <a:endParaRPr lang="de-DE" dirty="0"/>
          </a:p>
        </p:txBody>
      </p:sp>
      <p:sp>
        <p:nvSpPr>
          <p:cNvPr id="3" name="Textfeld 2">
            <a:extLst>
              <a:ext uri="{FF2B5EF4-FFF2-40B4-BE49-F238E27FC236}">
                <a16:creationId xmlns:a16="http://schemas.microsoft.com/office/drawing/2014/main" id="{DAE8AACF-001D-AB60-547E-9B08A26D77E8}"/>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F85DB23F-03FE-A3D7-F895-143AB0F4D1A1}"/>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FA672C4-40AA-3C62-59AA-B6D98045DCB1}"/>
              </a:ext>
            </a:extLst>
          </p:cNvPr>
          <p:cNvSpPr/>
          <p:nvPr/>
        </p:nvSpPr>
        <p:spPr>
          <a:xfrm>
            <a:off x="628650" y="3552397"/>
            <a:ext cx="8574060" cy="2783990"/>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3DDD9393-340A-9C9C-FC4A-DF8F398E12CD}"/>
              </a:ext>
            </a:extLst>
          </p:cNvPr>
          <p:cNvSpPr/>
          <p:nvPr/>
        </p:nvSpPr>
        <p:spPr>
          <a:xfrm>
            <a:off x="628650" y="521613"/>
            <a:ext cx="8574060" cy="2474506"/>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99335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2DA5B0B-BBA5-DC6E-5A31-D7840E0740E6}"/>
              </a:ext>
            </a:extLst>
          </p:cNvPr>
          <p:cNvSpPr>
            <a:spLocks noGrp="1"/>
          </p:cNvSpPr>
          <p:nvPr>
            <p:ph type="sldNum" sz="quarter" idx="12"/>
          </p:nvPr>
        </p:nvSpPr>
        <p:spPr/>
        <p:txBody>
          <a:bodyPr/>
          <a:lstStyle/>
          <a:p>
            <a:fld id="{C2AC68D2-1A84-4503-B18D-7B7812CC9574}" type="slidenum">
              <a:rPr lang="de-DE" smtClean="0"/>
              <a:t>25</a:t>
            </a:fld>
            <a:endParaRPr lang="de-DE"/>
          </a:p>
        </p:txBody>
      </p:sp>
      <p:cxnSp>
        <p:nvCxnSpPr>
          <p:cNvPr id="5" name="Gerader Verbinder 4">
            <a:extLst>
              <a:ext uri="{FF2B5EF4-FFF2-40B4-BE49-F238E27FC236}">
                <a16:creationId xmlns:a16="http://schemas.microsoft.com/office/drawing/2014/main" id="{3831A22F-8981-2C7F-089C-8EE8654B941D}"/>
              </a:ext>
            </a:extLst>
          </p:cNvPr>
          <p:cNvCxnSpPr/>
          <p:nvPr/>
        </p:nvCxnSpPr>
        <p:spPr>
          <a:xfrm>
            <a:off x="5875865" y="1509107"/>
            <a:ext cx="0" cy="12539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112DCBCD-A671-E251-626E-37FBA0982F8A}"/>
              </a:ext>
            </a:extLst>
          </p:cNvPr>
          <p:cNvCxnSpPr/>
          <p:nvPr/>
        </p:nvCxnSpPr>
        <p:spPr>
          <a:xfrm>
            <a:off x="5884743" y="2885146"/>
            <a:ext cx="0" cy="12539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69A2969B-293D-8EF3-C793-CE7EC1B226D0}"/>
              </a:ext>
            </a:extLst>
          </p:cNvPr>
          <p:cNvCxnSpPr/>
          <p:nvPr/>
        </p:nvCxnSpPr>
        <p:spPr>
          <a:xfrm flipH="1">
            <a:off x="4632991" y="2763078"/>
            <a:ext cx="12428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D653622A-67A4-6608-385F-026A66224CD3}"/>
              </a:ext>
            </a:extLst>
          </p:cNvPr>
          <p:cNvCxnSpPr/>
          <p:nvPr/>
        </p:nvCxnSpPr>
        <p:spPr>
          <a:xfrm flipH="1">
            <a:off x="4634471" y="2897722"/>
            <a:ext cx="12428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8DD8F8EF-E484-D29C-B785-4A01F6617F73}"/>
              </a:ext>
            </a:extLst>
          </p:cNvPr>
          <p:cNvSpPr/>
          <p:nvPr/>
        </p:nvSpPr>
        <p:spPr>
          <a:xfrm>
            <a:off x="3283590" y="2334733"/>
            <a:ext cx="1342002" cy="1040164"/>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3E1E28D6-F6B5-7599-6DA2-6A40EC80FD71}"/>
              </a:ext>
            </a:extLst>
          </p:cNvPr>
          <p:cNvSpPr txBox="1"/>
          <p:nvPr/>
        </p:nvSpPr>
        <p:spPr>
          <a:xfrm>
            <a:off x="3443349" y="2396370"/>
            <a:ext cx="1076577" cy="923330"/>
          </a:xfrm>
          <a:prstGeom prst="rect">
            <a:avLst/>
          </a:prstGeom>
          <a:noFill/>
        </p:spPr>
        <p:txBody>
          <a:bodyPr wrap="none" rtlCol="0">
            <a:spAutoFit/>
          </a:bodyPr>
          <a:lstStyle/>
          <a:p>
            <a:pPr algn="ctr"/>
            <a:r>
              <a:rPr lang="de-DE" dirty="0" err="1">
                <a:solidFill>
                  <a:srgbClr val="002060"/>
                </a:solidFill>
              </a:rPr>
              <a:t>Anpass</a:t>
            </a:r>
            <a:r>
              <a:rPr lang="de-DE" dirty="0">
                <a:solidFill>
                  <a:srgbClr val="002060"/>
                </a:solidFill>
              </a:rPr>
              <a:t>-</a:t>
            </a:r>
          </a:p>
          <a:p>
            <a:pPr algn="ctr"/>
            <a:r>
              <a:rPr lang="de-DE" dirty="0">
                <a:solidFill>
                  <a:srgbClr val="002060"/>
                </a:solidFill>
              </a:rPr>
              <a:t>Netzwerk</a:t>
            </a:r>
          </a:p>
          <a:p>
            <a:pPr algn="ctr"/>
            <a:r>
              <a:rPr lang="de-DE" dirty="0">
                <a:solidFill>
                  <a:srgbClr val="002060"/>
                </a:solidFill>
              </a:rPr>
              <a:t>?</a:t>
            </a:r>
          </a:p>
        </p:txBody>
      </p:sp>
      <p:cxnSp>
        <p:nvCxnSpPr>
          <p:cNvPr id="13" name="Gerade Verbindung mit Pfeil 12">
            <a:extLst>
              <a:ext uri="{FF2B5EF4-FFF2-40B4-BE49-F238E27FC236}">
                <a16:creationId xmlns:a16="http://schemas.microsoft.com/office/drawing/2014/main" id="{C5015A9A-D8B4-2E94-8042-52011988F7D0}"/>
              </a:ext>
            </a:extLst>
          </p:cNvPr>
          <p:cNvCxnSpPr>
            <a:stCxn id="10" idx="1"/>
          </p:cNvCxnSpPr>
          <p:nvPr/>
        </p:nvCxnSpPr>
        <p:spPr>
          <a:xfrm flipH="1">
            <a:off x="2024439" y="2854815"/>
            <a:ext cx="12591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8F13B235-05CC-15C4-A893-9B52D37598C1}"/>
              </a:ext>
            </a:extLst>
          </p:cNvPr>
          <p:cNvCxnSpPr/>
          <p:nvPr/>
        </p:nvCxnSpPr>
        <p:spPr>
          <a:xfrm>
            <a:off x="8807958" y="6090082"/>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2198BFD-CC51-9423-51FC-C5D470893262}"/>
              </a:ext>
            </a:extLst>
          </p:cNvPr>
          <p:cNvSpPr txBox="1"/>
          <p:nvPr/>
        </p:nvSpPr>
        <p:spPr>
          <a:xfrm>
            <a:off x="1297297" y="2670149"/>
            <a:ext cx="671979" cy="400110"/>
          </a:xfrm>
          <a:prstGeom prst="rect">
            <a:avLst/>
          </a:prstGeom>
          <a:noFill/>
        </p:spPr>
        <p:txBody>
          <a:bodyPr wrap="none" rtlCol="0">
            <a:spAutoFit/>
          </a:bodyPr>
          <a:lstStyle/>
          <a:p>
            <a:r>
              <a:rPr lang="de-DE" sz="2000" dirty="0">
                <a:solidFill>
                  <a:srgbClr val="002060"/>
                </a:solidFill>
              </a:rPr>
              <a:t>50 </a:t>
            </a:r>
            <a:r>
              <a:rPr lang="el-GR" sz="2000" dirty="0">
                <a:solidFill>
                  <a:srgbClr val="002060"/>
                </a:solidFill>
              </a:rPr>
              <a:t>Ω</a:t>
            </a:r>
            <a:endParaRPr lang="de-DE" sz="2000" dirty="0">
              <a:solidFill>
                <a:srgbClr val="002060"/>
              </a:solidFill>
            </a:endParaRPr>
          </a:p>
        </p:txBody>
      </p:sp>
      <p:sp>
        <p:nvSpPr>
          <p:cNvPr id="18" name="Textfeld 17">
            <a:extLst>
              <a:ext uri="{FF2B5EF4-FFF2-40B4-BE49-F238E27FC236}">
                <a16:creationId xmlns:a16="http://schemas.microsoft.com/office/drawing/2014/main" id="{B45DFE97-E06E-023A-0B9B-C279FD23E5FC}"/>
              </a:ext>
            </a:extLst>
          </p:cNvPr>
          <p:cNvSpPr txBox="1"/>
          <p:nvPr/>
        </p:nvSpPr>
        <p:spPr>
          <a:xfrm>
            <a:off x="6209960" y="2641121"/>
            <a:ext cx="2181001" cy="400110"/>
          </a:xfrm>
          <a:prstGeom prst="rect">
            <a:avLst/>
          </a:prstGeom>
          <a:noFill/>
        </p:spPr>
        <p:txBody>
          <a:bodyPr wrap="square">
            <a:spAutoFit/>
          </a:bodyPr>
          <a:lstStyle/>
          <a:p>
            <a:r>
              <a:rPr lang="de-DE" sz="2000" dirty="0">
                <a:solidFill>
                  <a:srgbClr val="002060"/>
                </a:solidFill>
              </a:rPr>
              <a:t>Z = 100 </a:t>
            </a:r>
            <a:r>
              <a:rPr lang="el-GR" sz="2000" dirty="0">
                <a:solidFill>
                  <a:srgbClr val="002060"/>
                </a:solidFill>
              </a:rPr>
              <a:t>Ω</a:t>
            </a:r>
            <a:r>
              <a:rPr lang="de-DE" sz="2000" dirty="0">
                <a:solidFill>
                  <a:srgbClr val="002060"/>
                </a:solidFill>
              </a:rPr>
              <a:t> + j 50 </a:t>
            </a:r>
            <a:r>
              <a:rPr lang="el-GR" sz="2000" dirty="0">
                <a:solidFill>
                  <a:srgbClr val="002060"/>
                </a:solidFill>
              </a:rPr>
              <a:t>Ω</a:t>
            </a:r>
            <a:r>
              <a:rPr lang="de-DE" sz="2000" dirty="0">
                <a:solidFill>
                  <a:srgbClr val="002060"/>
                </a:solidFill>
              </a:rPr>
              <a:t> </a:t>
            </a:r>
          </a:p>
        </p:txBody>
      </p:sp>
      <p:sp>
        <p:nvSpPr>
          <p:cNvPr id="4" name="Ellipse 3">
            <a:extLst>
              <a:ext uri="{FF2B5EF4-FFF2-40B4-BE49-F238E27FC236}">
                <a16:creationId xmlns:a16="http://schemas.microsoft.com/office/drawing/2014/main" id="{31501300-529C-0C93-D525-F31EFBA1B22E}"/>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4DBDDB9E-054C-68E3-5CDE-A083D97F4131}"/>
              </a:ext>
            </a:extLst>
          </p:cNvPr>
          <p:cNvSpPr txBox="1"/>
          <p:nvPr/>
        </p:nvSpPr>
        <p:spPr>
          <a:xfrm>
            <a:off x="5254428" y="953161"/>
            <a:ext cx="2181001" cy="400110"/>
          </a:xfrm>
          <a:prstGeom prst="rect">
            <a:avLst/>
          </a:prstGeom>
          <a:noFill/>
        </p:spPr>
        <p:txBody>
          <a:bodyPr wrap="square">
            <a:spAutoFit/>
          </a:bodyPr>
          <a:lstStyle/>
          <a:p>
            <a:r>
              <a:rPr lang="de-DE" sz="2000" dirty="0">
                <a:solidFill>
                  <a:srgbClr val="002060"/>
                </a:solidFill>
              </a:rPr>
              <a:t>f = 7,1 MHz</a:t>
            </a:r>
          </a:p>
        </p:txBody>
      </p:sp>
    </p:spTree>
    <p:extLst>
      <p:ext uri="{BB962C8B-B14F-4D97-AF65-F5344CB8AC3E}">
        <p14:creationId xmlns:p14="http://schemas.microsoft.com/office/powerpoint/2010/main" val="406275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EC102481-1462-AD77-DFBB-E464AAE7C26F}"/>
              </a:ext>
            </a:extLst>
          </p:cNvPr>
          <p:cNvPicPr>
            <a:picLocks noChangeAspect="1"/>
          </p:cNvPicPr>
          <p:nvPr/>
        </p:nvPicPr>
        <p:blipFill>
          <a:blip r:embed="rId3"/>
          <a:stretch>
            <a:fillRect/>
          </a:stretch>
        </p:blipFill>
        <p:spPr>
          <a:xfrm>
            <a:off x="672933" y="985501"/>
            <a:ext cx="7658268" cy="5270968"/>
          </a:xfrm>
          <a:prstGeom prst="rect">
            <a:avLst/>
          </a:prstGeom>
        </p:spPr>
      </p:pic>
      <p:sp>
        <p:nvSpPr>
          <p:cNvPr id="2" name="Foliennummernplatzhalter 1">
            <a:extLst>
              <a:ext uri="{FF2B5EF4-FFF2-40B4-BE49-F238E27FC236}">
                <a16:creationId xmlns:a16="http://schemas.microsoft.com/office/drawing/2014/main" id="{FE316AD4-3C2F-CB26-9812-A123AF9302D0}"/>
              </a:ext>
            </a:extLst>
          </p:cNvPr>
          <p:cNvSpPr>
            <a:spLocks noGrp="1"/>
          </p:cNvSpPr>
          <p:nvPr>
            <p:ph type="sldNum" sz="quarter" idx="12"/>
          </p:nvPr>
        </p:nvSpPr>
        <p:spPr/>
        <p:txBody>
          <a:bodyPr/>
          <a:lstStyle/>
          <a:p>
            <a:fld id="{C2AC68D2-1A84-4503-B18D-7B7812CC9574}" type="slidenum">
              <a:rPr lang="de-DE" smtClean="0"/>
              <a:t>26</a:t>
            </a:fld>
            <a:endParaRPr lang="de-DE"/>
          </a:p>
        </p:txBody>
      </p:sp>
      <p:sp>
        <p:nvSpPr>
          <p:cNvPr id="5" name="Ellipse 4">
            <a:extLst>
              <a:ext uri="{FF2B5EF4-FFF2-40B4-BE49-F238E27FC236}">
                <a16:creationId xmlns:a16="http://schemas.microsoft.com/office/drawing/2014/main" id="{7C916E6A-2293-2D64-EF67-7DA2F2DBECD0}"/>
              </a:ext>
            </a:extLst>
          </p:cNvPr>
          <p:cNvSpPr/>
          <p:nvPr/>
        </p:nvSpPr>
        <p:spPr>
          <a:xfrm>
            <a:off x="904164" y="1988458"/>
            <a:ext cx="3461339" cy="3391920"/>
          </a:xfrm>
          <a:prstGeom prst="ellipse">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Bogen 6">
            <a:extLst>
              <a:ext uri="{FF2B5EF4-FFF2-40B4-BE49-F238E27FC236}">
                <a16:creationId xmlns:a16="http://schemas.microsoft.com/office/drawing/2014/main" id="{B1F409DC-F51E-53A4-9704-0C13A1CE0667}"/>
              </a:ext>
            </a:extLst>
          </p:cNvPr>
          <p:cNvSpPr/>
          <p:nvPr/>
        </p:nvSpPr>
        <p:spPr>
          <a:xfrm rot="16200000">
            <a:off x="909827" y="1911998"/>
            <a:ext cx="3495675" cy="3453781"/>
          </a:xfrm>
          <a:prstGeom prst="arc">
            <a:avLst>
              <a:gd name="adj1" fmla="val 4510442"/>
              <a:gd name="adj2" fmla="val 7878269"/>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24590EA9-885B-A949-DB06-16500F39FF5B}"/>
              </a:ext>
            </a:extLst>
          </p:cNvPr>
          <p:cNvSpPr/>
          <p:nvPr/>
        </p:nvSpPr>
        <p:spPr>
          <a:xfrm>
            <a:off x="7813477" y="1102628"/>
            <a:ext cx="346230" cy="825614"/>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647C2165-F30A-C70C-8729-8C78398A52A3}"/>
              </a:ext>
            </a:extLst>
          </p:cNvPr>
          <p:cNvSpPr/>
          <p:nvPr/>
        </p:nvSpPr>
        <p:spPr>
          <a:xfrm>
            <a:off x="6539823" y="3458028"/>
            <a:ext cx="1873188" cy="312928"/>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EAF7506B-08B5-8D32-C779-2BAC1AFD7A93}"/>
              </a:ext>
            </a:extLst>
          </p:cNvPr>
          <p:cNvSpPr/>
          <p:nvPr/>
        </p:nvSpPr>
        <p:spPr>
          <a:xfrm>
            <a:off x="5900736" y="4811689"/>
            <a:ext cx="1895475" cy="141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7143DDCC-CA0B-79D7-6DAC-C22FF8E28AB7}"/>
              </a:ext>
            </a:extLst>
          </p:cNvPr>
          <p:cNvSpPr txBox="1"/>
          <p:nvPr/>
        </p:nvSpPr>
        <p:spPr>
          <a:xfrm>
            <a:off x="448358" y="546021"/>
            <a:ext cx="3208688" cy="369332"/>
          </a:xfrm>
          <a:prstGeom prst="rect">
            <a:avLst/>
          </a:prstGeom>
          <a:noFill/>
        </p:spPr>
        <p:txBody>
          <a:bodyPr wrap="square" rtlCol="0">
            <a:spAutoFit/>
          </a:bodyPr>
          <a:lstStyle/>
          <a:p>
            <a:r>
              <a:rPr lang="de-DE" dirty="0">
                <a:solidFill>
                  <a:srgbClr val="002060"/>
                </a:solidFill>
              </a:rPr>
              <a:t>C mit 311 </a:t>
            </a:r>
            <a:r>
              <a:rPr lang="de-DE" dirty="0" err="1">
                <a:solidFill>
                  <a:srgbClr val="002060"/>
                </a:solidFill>
              </a:rPr>
              <a:t>pF</a:t>
            </a:r>
            <a:r>
              <a:rPr lang="de-DE" dirty="0">
                <a:solidFill>
                  <a:srgbClr val="002060"/>
                </a:solidFill>
              </a:rPr>
              <a:t> parallel</a:t>
            </a:r>
          </a:p>
        </p:txBody>
      </p:sp>
      <p:sp>
        <p:nvSpPr>
          <p:cNvPr id="3" name="Textfeld 2">
            <a:extLst>
              <a:ext uri="{FF2B5EF4-FFF2-40B4-BE49-F238E27FC236}">
                <a16:creationId xmlns:a16="http://schemas.microsoft.com/office/drawing/2014/main" id="{854ADBB9-2E41-D2F0-40B3-C25B87178B1E}"/>
              </a:ext>
            </a:extLst>
          </p:cNvPr>
          <p:cNvSpPr txBox="1"/>
          <p:nvPr/>
        </p:nvSpPr>
        <p:spPr>
          <a:xfrm>
            <a:off x="3505696" y="4341294"/>
            <a:ext cx="807868" cy="369332"/>
          </a:xfrm>
          <a:prstGeom prst="rect">
            <a:avLst/>
          </a:prstGeom>
          <a:noFill/>
        </p:spPr>
        <p:txBody>
          <a:bodyPr wrap="square" rtlCol="0">
            <a:spAutoFit/>
          </a:bodyPr>
          <a:lstStyle/>
          <a:p>
            <a:r>
              <a:rPr lang="de-DE" b="1" dirty="0" err="1">
                <a:solidFill>
                  <a:srgbClr val="0070C0"/>
                </a:solidFill>
              </a:rPr>
              <a:t>Cp</a:t>
            </a:r>
            <a:endParaRPr lang="de-DE" b="1" baseline="-25000" dirty="0">
              <a:solidFill>
                <a:srgbClr val="0070C0"/>
              </a:solidFill>
            </a:endParaRPr>
          </a:p>
        </p:txBody>
      </p:sp>
      <p:sp>
        <p:nvSpPr>
          <p:cNvPr id="12" name="Textfeld 11">
            <a:extLst>
              <a:ext uri="{FF2B5EF4-FFF2-40B4-BE49-F238E27FC236}">
                <a16:creationId xmlns:a16="http://schemas.microsoft.com/office/drawing/2014/main" id="{7E78FA30-0DD1-0B0C-426A-3D7226776564}"/>
              </a:ext>
            </a:extLst>
          </p:cNvPr>
          <p:cNvSpPr txBox="1"/>
          <p:nvPr/>
        </p:nvSpPr>
        <p:spPr>
          <a:xfrm>
            <a:off x="2692216" y="575470"/>
            <a:ext cx="2032000" cy="369332"/>
          </a:xfrm>
          <a:prstGeom prst="rect">
            <a:avLst/>
          </a:prstGeom>
          <a:noFill/>
        </p:spPr>
        <p:txBody>
          <a:bodyPr wrap="square" rtlCol="0">
            <a:spAutoFit/>
          </a:bodyPr>
          <a:lstStyle/>
          <a:p>
            <a:r>
              <a:rPr lang="de-DE" dirty="0" err="1">
                <a:solidFill>
                  <a:srgbClr val="BA0693"/>
                </a:solidFill>
              </a:rPr>
              <a:t>Anpasskreise</a:t>
            </a:r>
            <a:endParaRPr lang="de-DE" dirty="0">
              <a:solidFill>
                <a:srgbClr val="BA0693"/>
              </a:solidFill>
            </a:endParaRPr>
          </a:p>
        </p:txBody>
      </p:sp>
      <p:cxnSp>
        <p:nvCxnSpPr>
          <p:cNvPr id="14" name="Gerade Verbindung mit Pfeil 13">
            <a:extLst>
              <a:ext uri="{FF2B5EF4-FFF2-40B4-BE49-F238E27FC236}">
                <a16:creationId xmlns:a16="http://schemas.microsoft.com/office/drawing/2014/main" id="{2093E9F3-FCEF-E63B-FFE5-0F359D214F82}"/>
              </a:ext>
            </a:extLst>
          </p:cNvPr>
          <p:cNvCxnSpPr>
            <a:cxnSpLocks/>
          </p:cNvCxnSpPr>
          <p:nvPr/>
        </p:nvCxnSpPr>
        <p:spPr>
          <a:xfrm>
            <a:off x="3657046" y="983534"/>
            <a:ext cx="540304" cy="1511909"/>
          </a:xfrm>
          <a:prstGeom prst="straightConnector1">
            <a:avLst/>
          </a:prstGeom>
          <a:ln w="12700">
            <a:solidFill>
              <a:srgbClr val="BA069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895B748D-8EDF-922A-2E02-EEB8694A01AB}"/>
              </a:ext>
            </a:extLst>
          </p:cNvPr>
          <p:cNvCxnSpPr>
            <a:cxnSpLocks/>
          </p:cNvCxnSpPr>
          <p:nvPr/>
        </p:nvCxnSpPr>
        <p:spPr>
          <a:xfrm flipH="1">
            <a:off x="2543175" y="983534"/>
            <a:ext cx="614832" cy="1511909"/>
          </a:xfrm>
          <a:prstGeom prst="straightConnector1">
            <a:avLst/>
          </a:prstGeom>
          <a:ln w="12700">
            <a:solidFill>
              <a:srgbClr val="BA069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D4DE6FB2-B533-235D-6BCB-7966EFF16156}"/>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D89C1015-D454-1787-097E-A1398C8BA74A}"/>
              </a:ext>
            </a:extLst>
          </p:cNvPr>
          <p:cNvSpPr txBox="1"/>
          <p:nvPr/>
        </p:nvSpPr>
        <p:spPr>
          <a:xfrm>
            <a:off x="3349394" y="2668663"/>
            <a:ext cx="2023297" cy="553998"/>
          </a:xfrm>
          <a:prstGeom prst="rect">
            <a:avLst/>
          </a:prstGeom>
          <a:noFill/>
        </p:spPr>
        <p:txBody>
          <a:bodyPr wrap="square" rtlCol="0">
            <a:spAutoFit/>
          </a:bodyPr>
          <a:lstStyle/>
          <a:p>
            <a:r>
              <a:rPr lang="de-DE" dirty="0">
                <a:solidFill>
                  <a:srgbClr val="00B050"/>
                </a:solidFill>
              </a:rPr>
              <a:t>Z</a:t>
            </a:r>
            <a:r>
              <a:rPr lang="de-DE" baseline="-25000" dirty="0">
                <a:solidFill>
                  <a:srgbClr val="00B050"/>
                </a:solidFill>
              </a:rPr>
              <a:t>L </a:t>
            </a:r>
            <a:r>
              <a:rPr lang="de-DE" dirty="0">
                <a:solidFill>
                  <a:srgbClr val="00B050"/>
                </a:solidFill>
              </a:rPr>
              <a:t>= 100 </a:t>
            </a:r>
            <a:r>
              <a:rPr lang="el-GR" dirty="0">
                <a:solidFill>
                  <a:srgbClr val="00B050"/>
                </a:solidFill>
              </a:rPr>
              <a:t>Ω</a:t>
            </a:r>
            <a:r>
              <a:rPr lang="de-DE" dirty="0">
                <a:solidFill>
                  <a:srgbClr val="00B050"/>
                </a:solidFill>
              </a:rPr>
              <a:t> + j 50 </a:t>
            </a:r>
            <a:r>
              <a:rPr lang="el-GR" dirty="0">
                <a:solidFill>
                  <a:srgbClr val="00B050"/>
                </a:solidFill>
              </a:rPr>
              <a:t>Ω</a:t>
            </a:r>
            <a:r>
              <a:rPr lang="de-DE" dirty="0">
                <a:solidFill>
                  <a:srgbClr val="00B050"/>
                </a:solidFill>
              </a:rPr>
              <a:t> </a:t>
            </a:r>
          </a:p>
          <a:p>
            <a:r>
              <a:rPr lang="de-DE" baseline="-25000" dirty="0">
                <a:solidFill>
                  <a:srgbClr val="002060"/>
                </a:solidFill>
              </a:rPr>
              <a:t> </a:t>
            </a:r>
          </a:p>
        </p:txBody>
      </p:sp>
    </p:spTree>
    <p:extLst>
      <p:ext uri="{BB962C8B-B14F-4D97-AF65-F5344CB8AC3E}">
        <p14:creationId xmlns:p14="http://schemas.microsoft.com/office/powerpoint/2010/main" val="33883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3" grpId="0"/>
      <p:bldP spid="12"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F12C1004-37EC-9064-6C77-C3F9B064AD15}"/>
              </a:ext>
            </a:extLst>
          </p:cNvPr>
          <p:cNvPicPr>
            <a:picLocks noChangeAspect="1"/>
          </p:cNvPicPr>
          <p:nvPr/>
        </p:nvPicPr>
        <p:blipFill>
          <a:blip r:embed="rId3"/>
          <a:stretch>
            <a:fillRect/>
          </a:stretch>
        </p:blipFill>
        <p:spPr>
          <a:xfrm>
            <a:off x="381254" y="958227"/>
            <a:ext cx="7618581" cy="5277414"/>
          </a:xfrm>
          <a:prstGeom prst="rect">
            <a:avLst/>
          </a:prstGeom>
        </p:spPr>
      </p:pic>
      <p:sp>
        <p:nvSpPr>
          <p:cNvPr id="2" name="Foliennummernplatzhalter 1">
            <a:extLst>
              <a:ext uri="{FF2B5EF4-FFF2-40B4-BE49-F238E27FC236}">
                <a16:creationId xmlns:a16="http://schemas.microsoft.com/office/drawing/2014/main" id="{16DD82E2-8872-BAFB-A4D9-41248630C598}"/>
              </a:ext>
            </a:extLst>
          </p:cNvPr>
          <p:cNvSpPr>
            <a:spLocks noGrp="1"/>
          </p:cNvSpPr>
          <p:nvPr>
            <p:ph type="sldNum" sz="quarter" idx="12"/>
          </p:nvPr>
        </p:nvSpPr>
        <p:spPr/>
        <p:txBody>
          <a:bodyPr/>
          <a:lstStyle/>
          <a:p>
            <a:fld id="{C2AC68D2-1A84-4503-B18D-7B7812CC9574}" type="slidenum">
              <a:rPr lang="de-DE" smtClean="0"/>
              <a:t>27</a:t>
            </a:fld>
            <a:endParaRPr lang="de-DE"/>
          </a:p>
        </p:txBody>
      </p:sp>
      <p:sp>
        <p:nvSpPr>
          <p:cNvPr id="5" name="Bogen 4">
            <a:extLst>
              <a:ext uri="{FF2B5EF4-FFF2-40B4-BE49-F238E27FC236}">
                <a16:creationId xmlns:a16="http://schemas.microsoft.com/office/drawing/2014/main" id="{D8044328-44C8-7F4D-515E-7F751CBC50DB}"/>
              </a:ext>
            </a:extLst>
          </p:cNvPr>
          <p:cNvSpPr/>
          <p:nvPr/>
        </p:nvSpPr>
        <p:spPr>
          <a:xfrm rot="16200000">
            <a:off x="550150" y="1874997"/>
            <a:ext cx="3502242" cy="3502242"/>
          </a:xfrm>
          <a:prstGeom prst="arc">
            <a:avLst>
              <a:gd name="adj1" fmla="val 4510442"/>
              <a:gd name="adj2" fmla="val 763447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Bogen 6">
            <a:extLst>
              <a:ext uri="{FF2B5EF4-FFF2-40B4-BE49-F238E27FC236}">
                <a16:creationId xmlns:a16="http://schemas.microsoft.com/office/drawing/2014/main" id="{02EFC98E-E6C5-D28B-B7D7-A873FF018523}"/>
              </a:ext>
            </a:extLst>
          </p:cNvPr>
          <p:cNvSpPr/>
          <p:nvPr/>
        </p:nvSpPr>
        <p:spPr>
          <a:xfrm rot="16200000">
            <a:off x="3018760" y="2634380"/>
            <a:ext cx="2170876" cy="2170876"/>
          </a:xfrm>
          <a:prstGeom prst="arc">
            <a:avLst>
              <a:gd name="adj1" fmla="val 12201926"/>
              <a:gd name="adj2" fmla="val 1653743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E543FAE-3BC6-32C4-8967-14A682F9CC8D}"/>
              </a:ext>
            </a:extLst>
          </p:cNvPr>
          <p:cNvSpPr/>
          <p:nvPr/>
        </p:nvSpPr>
        <p:spPr>
          <a:xfrm>
            <a:off x="6906826" y="1097706"/>
            <a:ext cx="603682" cy="36512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683F436F-D84C-D940-79A1-8B61E9BA3B90}"/>
              </a:ext>
            </a:extLst>
          </p:cNvPr>
          <p:cNvSpPr/>
          <p:nvPr/>
        </p:nvSpPr>
        <p:spPr>
          <a:xfrm>
            <a:off x="6076304" y="3123469"/>
            <a:ext cx="1819921" cy="30183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A152362D-3390-8ED1-2EDF-E1957F810410}"/>
              </a:ext>
            </a:extLst>
          </p:cNvPr>
          <p:cNvSpPr txBox="1"/>
          <p:nvPr/>
        </p:nvSpPr>
        <p:spPr>
          <a:xfrm>
            <a:off x="284300" y="412574"/>
            <a:ext cx="5104446" cy="369332"/>
          </a:xfrm>
          <a:prstGeom prst="rect">
            <a:avLst/>
          </a:prstGeom>
          <a:noFill/>
        </p:spPr>
        <p:txBody>
          <a:bodyPr wrap="square" rtlCol="0">
            <a:spAutoFit/>
          </a:bodyPr>
          <a:lstStyle/>
          <a:p>
            <a:r>
              <a:rPr lang="de-DE" dirty="0">
                <a:solidFill>
                  <a:srgbClr val="002060"/>
                </a:solidFill>
              </a:rPr>
              <a:t>Spule mit 1,38 </a:t>
            </a:r>
            <a:r>
              <a:rPr lang="de-DE" dirty="0">
                <a:solidFill>
                  <a:srgbClr val="002060"/>
                </a:solidFill>
                <a:sym typeface="Symbol" panose="05050102010706020507" pitchFamily="18" charset="2"/>
              </a:rPr>
              <a:t>H in Reihe ergibt dann 50 </a:t>
            </a:r>
            <a:r>
              <a:rPr lang="el-GR" dirty="0">
                <a:solidFill>
                  <a:srgbClr val="002060"/>
                </a:solidFill>
              </a:rPr>
              <a:t>Ω</a:t>
            </a:r>
            <a:r>
              <a:rPr lang="de-DE" dirty="0">
                <a:solidFill>
                  <a:srgbClr val="002060"/>
                </a:solidFill>
                <a:sym typeface="Symbol" panose="05050102010706020507" pitchFamily="18" charset="2"/>
              </a:rPr>
              <a:t> </a:t>
            </a:r>
            <a:endParaRPr lang="de-DE" dirty="0">
              <a:solidFill>
                <a:srgbClr val="002060"/>
              </a:solidFill>
            </a:endParaRPr>
          </a:p>
        </p:txBody>
      </p:sp>
      <p:sp>
        <p:nvSpPr>
          <p:cNvPr id="3" name="Textfeld 2">
            <a:extLst>
              <a:ext uri="{FF2B5EF4-FFF2-40B4-BE49-F238E27FC236}">
                <a16:creationId xmlns:a16="http://schemas.microsoft.com/office/drawing/2014/main" id="{50509D6A-327B-AF13-6537-74A350452C24}"/>
              </a:ext>
            </a:extLst>
          </p:cNvPr>
          <p:cNvSpPr txBox="1"/>
          <p:nvPr/>
        </p:nvSpPr>
        <p:spPr>
          <a:xfrm>
            <a:off x="3440160" y="3991349"/>
            <a:ext cx="807868" cy="369332"/>
          </a:xfrm>
          <a:prstGeom prst="rect">
            <a:avLst/>
          </a:prstGeom>
          <a:noFill/>
        </p:spPr>
        <p:txBody>
          <a:bodyPr wrap="square" rtlCol="0">
            <a:spAutoFit/>
          </a:bodyPr>
          <a:lstStyle/>
          <a:p>
            <a:r>
              <a:rPr lang="de-DE" b="1" dirty="0" err="1">
                <a:solidFill>
                  <a:srgbClr val="0070C0"/>
                </a:solidFill>
              </a:rPr>
              <a:t>Cp</a:t>
            </a:r>
            <a:endParaRPr lang="de-DE" b="1" baseline="-25000" dirty="0">
              <a:solidFill>
                <a:srgbClr val="0070C0"/>
              </a:solidFill>
            </a:endParaRPr>
          </a:p>
        </p:txBody>
      </p:sp>
      <p:sp>
        <p:nvSpPr>
          <p:cNvPr id="6" name="Textfeld 5">
            <a:extLst>
              <a:ext uri="{FF2B5EF4-FFF2-40B4-BE49-F238E27FC236}">
                <a16:creationId xmlns:a16="http://schemas.microsoft.com/office/drawing/2014/main" id="{E5E2217C-E1E4-4DB4-0D02-8AD2E18E4879}"/>
              </a:ext>
            </a:extLst>
          </p:cNvPr>
          <p:cNvSpPr txBox="1"/>
          <p:nvPr/>
        </p:nvSpPr>
        <p:spPr>
          <a:xfrm>
            <a:off x="3569772" y="3304031"/>
            <a:ext cx="807868" cy="369332"/>
          </a:xfrm>
          <a:prstGeom prst="rect">
            <a:avLst/>
          </a:prstGeom>
          <a:noFill/>
        </p:spPr>
        <p:txBody>
          <a:bodyPr wrap="square" rtlCol="0">
            <a:spAutoFit/>
          </a:bodyPr>
          <a:lstStyle/>
          <a:p>
            <a:r>
              <a:rPr lang="de-DE" dirty="0"/>
              <a:t>Z</a:t>
            </a:r>
            <a:r>
              <a:rPr lang="de-DE" baseline="-25000" dirty="0"/>
              <a:t>L</a:t>
            </a:r>
          </a:p>
        </p:txBody>
      </p:sp>
      <p:sp>
        <p:nvSpPr>
          <p:cNvPr id="13" name="Textfeld 12">
            <a:extLst>
              <a:ext uri="{FF2B5EF4-FFF2-40B4-BE49-F238E27FC236}">
                <a16:creationId xmlns:a16="http://schemas.microsoft.com/office/drawing/2014/main" id="{22882CC6-2121-529F-BE47-39707D254C9F}"/>
              </a:ext>
            </a:extLst>
          </p:cNvPr>
          <p:cNvSpPr txBox="1"/>
          <p:nvPr/>
        </p:nvSpPr>
        <p:spPr>
          <a:xfrm>
            <a:off x="3036226" y="4410251"/>
            <a:ext cx="807868" cy="369332"/>
          </a:xfrm>
          <a:prstGeom prst="rect">
            <a:avLst/>
          </a:prstGeom>
          <a:noFill/>
        </p:spPr>
        <p:txBody>
          <a:bodyPr wrap="square" rtlCol="0">
            <a:spAutoFit/>
          </a:bodyPr>
          <a:lstStyle/>
          <a:p>
            <a:r>
              <a:rPr lang="de-DE" b="1" dirty="0">
                <a:solidFill>
                  <a:srgbClr val="FF0000"/>
                </a:solidFill>
              </a:rPr>
              <a:t>L</a:t>
            </a:r>
            <a:r>
              <a:rPr lang="de-DE" b="1" baseline="-25000" dirty="0">
                <a:solidFill>
                  <a:srgbClr val="FF0000"/>
                </a:solidFill>
              </a:rPr>
              <a:t>S</a:t>
            </a:r>
          </a:p>
        </p:txBody>
      </p:sp>
      <p:sp>
        <p:nvSpPr>
          <p:cNvPr id="14" name="Textfeld 13">
            <a:extLst>
              <a:ext uri="{FF2B5EF4-FFF2-40B4-BE49-F238E27FC236}">
                <a16:creationId xmlns:a16="http://schemas.microsoft.com/office/drawing/2014/main" id="{425AA0C8-03FB-C8BC-A534-F878ED00B139}"/>
              </a:ext>
            </a:extLst>
          </p:cNvPr>
          <p:cNvSpPr txBox="1"/>
          <p:nvPr/>
        </p:nvSpPr>
        <p:spPr>
          <a:xfrm>
            <a:off x="6900881" y="5567218"/>
            <a:ext cx="1104900" cy="369332"/>
          </a:xfrm>
          <a:prstGeom prst="rect">
            <a:avLst/>
          </a:prstGeom>
          <a:noFill/>
        </p:spPr>
        <p:txBody>
          <a:bodyPr wrap="square" rtlCol="0">
            <a:spAutoFit/>
          </a:bodyPr>
          <a:lstStyle/>
          <a:p>
            <a:r>
              <a:rPr lang="de-DE" dirty="0">
                <a:solidFill>
                  <a:srgbClr val="0070C0"/>
                </a:solidFill>
              </a:rPr>
              <a:t>Ortskurve</a:t>
            </a:r>
          </a:p>
        </p:txBody>
      </p:sp>
      <p:cxnSp>
        <p:nvCxnSpPr>
          <p:cNvPr id="16" name="Gerade Verbindung mit Pfeil 15">
            <a:extLst>
              <a:ext uri="{FF2B5EF4-FFF2-40B4-BE49-F238E27FC236}">
                <a16:creationId xmlns:a16="http://schemas.microsoft.com/office/drawing/2014/main" id="{BEB22990-0648-CA9E-110A-77C228883C68}"/>
              </a:ext>
            </a:extLst>
          </p:cNvPr>
          <p:cNvCxnSpPr>
            <a:cxnSpLocks/>
          </p:cNvCxnSpPr>
          <p:nvPr/>
        </p:nvCxnSpPr>
        <p:spPr>
          <a:xfrm>
            <a:off x="6294267" y="5751884"/>
            <a:ext cx="6125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B4643E96-2680-28AF-3CBE-DBF4F0715388}"/>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735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D75F1-0942-3632-A1C0-86433CA23C4B}"/>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D28D5EA-3876-1496-0E1A-DD06BD5EC59D}"/>
              </a:ext>
            </a:extLst>
          </p:cNvPr>
          <p:cNvSpPr>
            <a:spLocks noGrp="1"/>
          </p:cNvSpPr>
          <p:nvPr>
            <p:ph type="sldNum" sz="quarter" idx="12"/>
          </p:nvPr>
        </p:nvSpPr>
        <p:spPr/>
        <p:txBody>
          <a:bodyPr/>
          <a:lstStyle/>
          <a:p>
            <a:fld id="{C2AC68D2-1A84-4503-B18D-7B7812CC9574}" type="slidenum">
              <a:rPr lang="de-DE" smtClean="0"/>
              <a:t>28</a:t>
            </a:fld>
            <a:endParaRPr lang="de-DE" dirty="0"/>
          </a:p>
        </p:txBody>
      </p:sp>
      <p:sp>
        <p:nvSpPr>
          <p:cNvPr id="3" name="Textfeld 2">
            <a:extLst>
              <a:ext uri="{FF2B5EF4-FFF2-40B4-BE49-F238E27FC236}">
                <a16:creationId xmlns:a16="http://schemas.microsoft.com/office/drawing/2014/main" id="{6818F48F-F9EF-2908-F7FD-0638CDFC20A3}"/>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25C367E7-0B74-ADB7-352A-7421D3C09BC6}"/>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B86B3E1-250F-8939-86D4-B405938BD62D}"/>
              </a:ext>
            </a:extLst>
          </p:cNvPr>
          <p:cNvSpPr/>
          <p:nvPr/>
        </p:nvSpPr>
        <p:spPr>
          <a:xfrm>
            <a:off x="569940" y="4027251"/>
            <a:ext cx="8574060" cy="2309136"/>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0F95491-9919-F40E-028B-26080F723AD3}"/>
              </a:ext>
            </a:extLst>
          </p:cNvPr>
          <p:cNvSpPr/>
          <p:nvPr/>
        </p:nvSpPr>
        <p:spPr>
          <a:xfrm>
            <a:off x="628650" y="521612"/>
            <a:ext cx="8574060" cy="2907387"/>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2652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CAFE8C85-33DA-E610-F304-DD268DD734F8}"/>
              </a:ext>
            </a:extLst>
          </p:cNvPr>
          <p:cNvPicPr>
            <a:picLocks noChangeAspect="1"/>
          </p:cNvPicPr>
          <p:nvPr/>
        </p:nvPicPr>
        <p:blipFill>
          <a:blip r:embed="rId3"/>
          <a:stretch>
            <a:fillRect/>
          </a:stretch>
        </p:blipFill>
        <p:spPr>
          <a:xfrm>
            <a:off x="1093862" y="1519194"/>
            <a:ext cx="7058369" cy="5049449"/>
          </a:xfrm>
          <a:prstGeom prst="rect">
            <a:avLst/>
          </a:prstGeom>
        </p:spPr>
      </p:pic>
      <p:sp>
        <p:nvSpPr>
          <p:cNvPr id="3" name="Foliennummernplatzhalter 2">
            <a:extLst>
              <a:ext uri="{FF2B5EF4-FFF2-40B4-BE49-F238E27FC236}">
                <a16:creationId xmlns:a16="http://schemas.microsoft.com/office/drawing/2014/main" id="{C26E88D4-90E1-E9D7-C541-F417F158356F}"/>
              </a:ext>
            </a:extLst>
          </p:cNvPr>
          <p:cNvSpPr>
            <a:spLocks noGrp="1"/>
          </p:cNvSpPr>
          <p:nvPr>
            <p:ph type="sldNum" sz="quarter" idx="12"/>
          </p:nvPr>
        </p:nvSpPr>
        <p:spPr/>
        <p:txBody>
          <a:bodyPr/>
          <a:lstStyle/>
          <a:p>
            <a:fld id="{C2AC68D2-1A84-4503-B18D-7B7812CC9574}" type="slidenum">
              <a:rPr lang="de-DE" smtClean="0"/>
              <a:t>29</a:t>
            </a:fld>
            <a:endParaRPr lang="de-DE"/>
          </a:p>
        </p:txBody>
      </p:sp>
      <p:sp>
        <p:nvSpPr>
          <p:cNvPr id="2" name="Textfeld 1">
            <a:extLst>
              <a:ext uri="{FF2B5EF4-FFF2-40B4-BE49-F238E27FC236}">
                <a16:creationId xmlns:a16="http://schemas.microsoft.com/office/drawing/2014/main" id="{E2FB6DB2-3CBB-BB7D-C7A1-A290C6CD24F7}"/>
              </a:ext>
            </a:extLst>
          </p:cNvPr>
          <p:cNvSpPr txBox="1"/>
          <p:nvPr/>
        </p:nvSpPr>
        <p:spPr>
          <a:xfrm>
            <a:off x="4250216" y="3266571"/>
            <a:ext cx="544945" cy="369332"/>
          </a:xfrm>
          <a:prstGeom prst="rect">
            <a:avLst/>
          </a:prstGeom>
          <a:noFill/>
        </p:spPr>
        <p:txBody>
          <a:bodyPr wrap="square" rtlCol="0">
            <a:spAutoFit/>
          </a:bodyPr>
          <a:lstStyle/>
          <a:p>
            <a:r>
              <a:rPr lang="de-DE" dirty="0">
                <a:solidFill>
                  <a:srgbClr val="002060"/>
                </a:solidFill>
              </a:rPr>
              <a:t>Z</a:t>
            </a:r>
            <a:r>
              <a:rPr lang="de-DE" baseline="-25000" dirty="0">
                <a:solidFill>
                  <a:srgbClr val="002060"/>
                </a:solidFill>
              </a:rPr>
              <a:t>L</a:t>
            </a:r>
          </a:p>
        </p:txBody>
      </p:sp>
      <p:cxnSp>
        <p:nvCxnSpPr>
          <p:cNvPr id="6" name="Gerade Verbindung mit Pfeil 5">
            <a:extLst>
              <a:ext uri="{FF2B5EF4-FFF2-40B4-BE49-F238E27FC236}">
                <a16:creationId xmlns:a16="http://schemas.microsoft.com/office/drawing/2014/main" id="{B343EA7A-0303-D71A-4252-846789C62A40}"/>
              </a:ext>
            </a:extLst>
          </p:cNvPr>
          <p:cNvCxnSpPr>
            <a:cxnSpLocks/>
          </p:cNvCxnSpPr>
          <p:nvPr/>
        </p:nvCxnSpPr>
        <p:spPr>
          <a:xfrm flipV="1">
            <a:off x="3242310" y="4203124"/>
            <a:ext cx="266700" cy="2095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0ED53CF6-CDB6-EDF7-570A-A94EA342D0F8}"/>
              </a:ext>
            </a:extLst>
          </p:cNvPr>
          <p:cNvSpPr txBox="1"/>
          <p:nvPr/>
        </p:nvSpPr>
        <p:spPr>
          <a:xfrm>
            <a:off x="2769870" y="4460072"/>
            <a:ext cx="1211580" cy="369332"/>
          </a:xfrm>
          <a:prstGeom prst="rect">
            <a:avLst/>
          </a:prstGeom>
          <a:noFill/>
        </p:spPr>
        <p:txBody>
          <a:bodyPr wrap="square" rtlCol="0">
            <a:spAutoFit/>
          </a:bodyPr>
          <a:lstStyle/>
          <a:p>
            <a:r>
              <a:rPr lang="de-DE" b="1" dirty="0">
                <a:solidFill>
                  <a:srgbClr val="FF0000"/>
                </a:solidFill>
              </a:rPr>
              <a:t>7,1 MHz</a:t>
            </a:r>
          </a:p>
        </p:txBody>
      </p:sp>
      <p:sp>
        <p:nvSpPr>
          <p:cNvPr id="11" name="Ellipse 10">
            <a:extLst>
              <a:ext uri="{FF2B5EF4-FFF2-40B4-BE49-F238E27FC236}">
                <a16:creationId xmlns:a16="http://schemas.microsoft.com/office/drawing/2014/main" id="{1802436C-F784-3C11-8839-BEA8FD3737DC}"/>
              </a:ext>
            </a:extLst>
          </p:cNvPr>
          <p:cNvSpPr/>
          <p:nvPr/>
        </p:nvSpPr>
        <p:spPr>
          <a:xfrm>
            <a:off x="5883551" y="6162075"/>
            <a:ext cx="1379097" cy="247961"/>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C87A08AE-F78D-9E1F-EB8F-FAAB6574E0EC}"/>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a16="http://schemas.microsoft.com/office/drawing/2014/main" id="{37E563E1-F5F5-C10F-6830-58857EAD8D58}"/>
              </a:ext>
            </a:extLst>
          </p:cNvPr>
          <p:cNvSpPr txBox="1">
            <a:spLocks/>
          </p:cNvSpPr>
          <p:nvPr/>
        </p:nvSpPr>
        <p:spPr>
          <a:xfrm>
            <a:off x="542822" y="119343"/>
            <a:ext cx="805835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2400" b="1" dirty="0"/>
          </a:p>
        </p:txBody>
      </p:sp>
      <p:sp>
        <p:nvSpPr>
          <p:cNvPr id="14" name="Rechteck 13">
            <a:extLst>
              <a:ext uri="{FF2B5EF4-FFF2-40B4-BE49-F238E27FC236}">
                <a16:creationId xmlns:a16="http://schemas.microsoft.com/office/drawing/2014/main" id="{CA3782EF-A446-366F-016B-5939E2437C2D}"/>
              </a:ext>
            </a:extLst>
          </p:cNvPr>
          <p:cNvSpPr/>
          <p:nvPr/>
        </p:nvSpPr>
        <p:spPr>
          <a:xfrm>
            <a:off x="7262648" y="749610"/>
            <a:ext cx="1252702" cy="468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769B65B1-1F32-317B-F7B9-23036A4B0979}"/>
              </a:ext>
            </a:extLst>
          </p:cNvPr>
          <p:cNvSpPr txBox="1"/>
          <p:nvPr/>
        </p:nvSpPr>
        <p:spPr>
          <a:xfrm>
            <a:off x="3874502" y="675777"/>
            <a:ext cx="5397193" cy="369332"/>
          </a:xfrm>
          <a:prstGeom prst="rect">
            <a:avLst/>
          </a:prstGeom>
          <a:noFill/>
        </p:spPr>
        <p:txBody>
          <a:bodyPr wrap="square">
            <a:spAutoFit/>
          </a:bodyPr>
          <a:lstStyle/>
          <a:p>
            <a:r>
              <a:rPr lang="de-DE" dirty="0">
                <a:solidFill>
                  <a:srgbClr val="002060"/>
                </a:solidFill>
              </a:rPr>
              <a:t>Schaltung aus der vorigen Folie hier als Ortskurve </a:t>
            </a:r>
          </a:p>
        </p:txBody>
      </p:sp>
      <p:grpSp>
        <p:nvGrpSpPr>
          <p:cNvPr id="15" name="Gruppieren 14">
            <a:extLst>
              <a:ext uri="{FF2B5EF4-FFF2-40B4-BE49-F238E27FC236}">
                <a16:creationId xmlns:a16="http://schemas.microsoft.com/office/drawing/2014/main" id="{07D5DAA2-746C-82AB-42FA-94B5EBECE7F4}"/>
              </a:ext>
            </a:extLst>
          </p:cNvPr>
          <p:cNvGrpSpPr/>
          <p:nvPr/>
        </p:nvGrpSpPr>
        <p:grpSpPr>
          <a:xfrm>
            <a:off x="0" y="675777"/>
            <a:ext cx="3949383" cy="1984254"/>
            <a:chOff x="22630" y="4845992"/>
            <a:chExt cx="3949383" cy="1984254"/>
          </a:xfrm>
        </p:grpSpPr>
        <p:pic>
          <p:nvPicPr>
            <p:cNvPr id="22" name="Grafik 21">
              <a:extLst>
                <a:ext uri="{FF2B5EF4-FFF2-40B4-BE49-F238E27FC236}">
                  <a16:creationId xmlns:a16="http://schemas.microsoft.com/office/drawing/2014/main" id="{D4F3AE16-FD05-BC01-2001-2D0B44CF3C20}"/>
                </a:ext>
              </a:extLst>
            </p:cNvPr>
            <p:cNvPicPr>
              <a:picLocks noChangeAspect="1"/>
            </p:cNvPicPr>
            <p:nvPr/>
          </p:nvPicPr>
          <p:blipFill>
            <a:blip r:embed="rId4"/>
            <a:stretch>
              <a:fillRect/>
            </a:stretch>
          </p:blipFill>
          <p:spPr>
            <a:xfrm>
              <a:off x="22630" y="4845992"/>
              <a:ext cx="3731489" cy="1948231"/>
            </a:xfrm>
            <a:prstGeom prst="rect">
              <a:avLst/>
            </a:prstGeom>
          </p:spPr>
        </p:pic>
        <p:sp>
          <p:nvSpPr>
            <p:cNvPr id="4" name="Textfeld 3">
              <a:extLst>
                <a:ext uri="{FF2B5EF4-FFF2-40B4-BE49-F238E27FC236}">
                  <a16:creationId xmlns:a16="http://schemas.microsoft.com/office/drawing/2014/main" id="{45398974-F563-EE25-BE90-D1E39100E606}"/>
                </a:ext>
              </a:extLst>
            </p:cNvPr>
            <p:cNvSpPr txBox="1"/>
            <p:nvPr/>
          </p:nvSpPr>
          <p:spPr>
            <a:xfrm>
              <a:off x="3390320" y="4999886"/>
              <a:ext cx="458585" cy="307777"/>
            </a:xfrm>
            <a:prstGeom prst="rect">
              <a:avLst/>
            </a:prstGeom>
            <a:noFill/>
          </p:spPr>
          <p:txBody>
            <a:bodyPr wrap="square" rtlCol="0">
              <a:spAutoFit/>
            </a:bodyPr>
            <a:lstStyle/>
            <a:p>
              <a:r>
                <a:rPr lang="de-DE" sz="1400" dirty="0"/>
                <a:t>dB</a:t>
              </a:r>
            </a:p>
          </p:txBody>
        </p:sp>
        <p:sp>
          <p:nvSpPr>
            <p:cNvPr id="5" name="Textfeld 4">
              <a:extLst>
                <a:ext uri="{FF2B5EF4-FFF2-40B4-BE49-F238E27FC236}">
                  <a16:creationId xmlns:a16="http://schemas.microsoft.com/office/drawing/2014/main" id="{FB0EA26F-EC4F-D615-5150-05FB9AD64850}"/>
                </a:ext>
              </a:extLst>
            </p:cNvPr>
            <p:cNvSpPr txBox="1"/>
            <p:nvPr/>
          </p:nvSpPr>
          <p:spPr>
            <a:xfrm>
              <a:off x="3326489" y="6522469"/>
              <a:ext cx="645524" cy="307777"/>
            </a:xfrm>
            <a:prstGeom prst="rect">
              <a:avLst/>
            </a:prstGeom>
            <a:noFill/>
          </p:spPr>
          <p:txBody>
            <a:bodyPr wrap="square" rtlCol="0">
              <a:spAutoFit/>
            </a:bodyPr>
            <a:lstStyle/>
            <a:p>
              <a:r>
                <a:rPr lang="de-DE" sz="1400" dirty="0"/>
                <a:t>MHz</a:t>
              </a:r>
            </a:p>
          </p:txBody>
        </p:sp>
      </p:grpSp>
      <p:sp>
        <p:nvSpPr>
          <p:cNvPr id="9" name="Rechteck 8">
            <a:extLst>
              <a:ext uri="{FF2B5EF4-FFF2-40B4-BE49-F238E27FC236}">
                <a16:creationId xmlns:a16="http://schemas.microsoft.com/office/drawing/2014/main" id="{63B9367F-1872-1808-F91C-FC8ABFB2F35B}"/>
              </a:ext>
            </a:extLst>
          </p:cNvPr>
          <p:cNvSpPr/>
          <p:nvPr/>
        </p:nvSpPr>
        <p:spPr>
          <a:xfrm>
            <a:off x="-356" y="2430230"/>
            <a:ext cx="3407257" cy="209550"/>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4" name="Gruppieren 23">
            <a:extLst>
              <a:ext uri="{FF2B5EF4-FFF2-40B4-BE49-F238E27FC236}">
                <a16:creationId xmlns:a16="http://schemas.microsoft.com/office/drawing/2014/main" id="{29337DE5-82B6-31B5-CF6C-E91F33098D30}"/>
              </a:ext>
            </a:extLst>
          </p:cNvPr>
          <p:cNvGrpSpPr/>
          <p:nvPr/>
        </p:nvGrpSpPr>
        <p:grpSpPr>
          <a:xfrm>
            <a:off x="116670" y="2397928"/>
            <a:ext cx="3249905" cy="330007"/>
            <a:chOff x="156996" y="2408655"/>
            <a:chExt cx="3217197" cy="246221"/>
          </a:xfrm>
        </p:grpSpPr>
        <p:sp>
          <p:nvSpPr>
            <p:cNvPr id="13" name="Textfeld 12">
              <a:extLst>
                <a:ext uri="{FF2B5EF4-FFF2-40B4-BE49-F238E27FC236}">
                  <a16:creationId xmlns:a16="http://schemas.microsoft.com/office/drawing/2014/main" id="{B00EC37C-8D3A-5331-A1F3-1C392D0EF6F4}"/>
                </a:ext>
              </a:extLst>
            </p:cNvPr>
            <p:cNvSpPr txBox="1"/>
            <p:nvPr/>
          </p:nvSpPr>
          <p:spPr>
            <a:xfrm>
              <a:off x="3032793" y="2408655"/>
              <a:ext cx="341400" cy="246221"/>
            </a:xfrm>
            <a:prstGeom prst="rect">
              <a:avLst/>
            </a:prstGeom>
            <a:noFill/>
          </p:spPr>
          <p:txBody>
            <a:bodyPr wrap="square" rtlCol="0">
              <a:spAutoFit/>
            </a:bodyPr>
            <a:lstStyle/>
            <a:p>
              <a:r>
                <a:rPr lang="de-DE" sz="1000" dirty="0"/>
                <a:t>10</a:t>
              </a:r>
            </a:p>
          </p:txBody>
        </p:sp>
        <p:sp>
          <p:nvSpPr>
            <p:cNvPr id="16" name="Textfeld 15">
              <a:extLst>
                <a:ext uri="{FF2B5EF4-FFF2-40B4-BE49-F238E27FC236}">
                  <a16:creationId xmlns:a16="http://schemas.microsoft.com/office/drawing/2014/main" id="{4304DECD-4E22-E683-2660-BC84D3667618}"/>
                </a:ext>
              </a:extLst>
            </p:cNvPr>
            <p:cNvSpPr txBox="1"/>
            <p:nvPr/>
          </p:nvSpPr>
          <p:spPr>
            <a:xfrm>
              <a:off x="2636843" y="2408655"/>
              <a:ext cx="341400" cy="246221"/>
            </a:xfrm>
            <a:prstGeom prst="rect">
              <a:avLst/>
            </a:prstGeom>
            <a:noFill/>
          </p:spPr>
          <p:txBody>
            <a:bodyPr wrap="square" rtlCol="0">
              <a:spAutoFit/>
            </a:bodyPr>
            <a:lstStyle/>
            <a:p>
              <a:r>
                <a:rPr lang="de-DE" sz="1000" dirty="0"/>
                <a:t>1</a:t>
              </a:r>
            </a:p>
          </p:txBody>
        </p:sp>
        <p:sp>
          <p:nvSpPr>
            <p:cNvPr id="17" name="Textfeld 16">
              <a:extLst>
                <a:ext uri="{FF2B5EF4-FFF2-40B4-BE49-F238E27FC236}">
                  <a16:creationId xmlns:a16="http://schemas.microsoft.com/office/drawing/2014/main" id="{F672D816-6433-AF90-9CA2-2FDA93BF3938}"/>
                </a:ext>
              </a:extLst>
            </p:cNvPr>
            <p:cNvSpPr txBox="1"/>
            <p:nvPr/>
          </p:nvSpPr>
          <p:spPr>
            <a:xfrm>
              <a:off x="2126125" y="2408655"/>
              <a:ext cx="471094" cy="246221"/>
            </a:xfrm>
            <a:prstGeom prst="rect">
              <a:avLst/>
            </a:prstGeom>
            <a:noFill/>
          </p:spPr>
          <p:txBody>
            <a:bodyPr wrap="square" rtlCol="0">
              <a:spAutoFit/>
            </a:bodyPr>
            <a:lstStyle/>
            <a:p>
              <a:r>
                <a:rPr lang="de-DE" sz="1000" dirty="0"/>
                <a:t>0,1</a:t>
              </a:r>
            </a:p>
          </p:txBody>
        </p:sp>
        <p:sp>
          <p:nvSpPr>
            <p:cNvPr id="18" name="Textfeld 17">
              <a:extLst>
                <a:ext uri="{FF2B5EF4-FFF2-40B4-BE49-F238E27FC236}">
                  <a16:creationId xmlns:a16="http://schemas.microsoft.com/office/drawing/2014/main" id="{B9381B28-28F4-CA96-B33A-224315C21194}"/>
                </a:ext>
              </a:extLst>
            </p:cNvPr>
            <p:cNvSpPr txBox="1"/>
            <p:nvPr/>
          </p:nvSpPr>
          <p:spPr>
            <a:xfrm>
              <a:off x="1672791" y="2408655"/>
              <a:ext cx="471094" cy="246221"/>
            </a:xfrm>
            <a:prstGeom prst="rect">
              <a:avLst/>
            </a:prstGeom>
            <a:noFill/>
          </p:spPr>
          <p:txBody>
            <a:bodyPr wrap="square" rtlCol="0">
              <a:spAutoFit/>
            </a:bodyPr>
            <a:lstStyle/>
            <a:p>
              <a:r>
                <a:rPr lang="de-DE" sz="1000" dirty="0"/>
                <a:t>0,01</a:t>
              </a:r>
            </a:p>
          </p:txBody>
        </p:sp>
        <p:sp>
          <p:nvSpPr>
            <p:cNvPr id="19" name="Textfeld 18">
              <a:extLst>
                <a:ext uri="{FF2B5EF4-FFF2-40B4-BE49-F238E27FC236}">
                  <a16:creationId xmlns:a16="http://schemas.microsoft.com/office/drawing/2014/main" id="{3B40473B-496D-EA73-A1BD-0E6757B63E31}"/>
                </a:ext>
              </a:extLst>
            </p:cNvPr>
            <p:cNvSpPr txBox="1"/>
            <p:nvPr/>
          </p:nvSpPr>
          <p:spPr>
            <a:xfrm>
              <a:off x="1160595" y="2408655"/>
              <a:ext cx="600196" cy="246221"/>
            </a:xfrm>
            <a:prstGeom prst="rect">
              <a:avLst/>
            </a:prstGeom>
            <a:noFill/>
          </p:spPr>
          <p:txBody>
            <a:bodyPr wrap="square" rtlCol="0">
              <a:spAutoFit/>
            </a:bodyPr>
            <a:lstStyle/>
            <a:p>
              <a:r>
                <a:rPr lang="de-DE" sz="1000" dirty="0"/>
                <a:t>0,001</a:t>
              </a:r>
            </a:p>
          </p:txBody>
        </p:sp>
        <p:sp>
          <p:nvSpPr>
            <p:cNvPr id="21" name="Textfeld 20">
              <a:extLst>
                <a:ext uri="{FF2B5EF4-FFF2-40B4-BE49-F238E27FC236}">
                  <a16:creationId xmlns:a16="http://schemas.microsoft.com/office/drawing/2014/main" id="{6D237153-E251-9BB7-DC3D-92BC35ACBA53}"/>
                </a:ext>
              </a:extLst>
            </p:cNvPr>
            <p:cNvSpPr txBox="1"/>
            <p:nvPr/>
          </p:nvSpPr>
          <p:spPr>
            <a:xfrm>
              <a:off x="673266" y="2408655"/>
              <a:ext cx="600196" cy="246221"/>
            </a:xfrm>
            <a:prstGeom prst="rect">
              <a:avLst/>
            </a:prstGeom>
            <a:noFill/>
          </p:spPr>
          <p:txBody>
            <a:bodyPr wrap="square" rtlCol="0">
              <a:spAutoFit/>
            </a:bodyPr>
            <a:lstStyle/>
            <a:p>
              <a:r>
                <a:rPr lang="de-DE" sz="1000" dirty="0"/>
                <a:t>0,0001</a:t>
              </a:r>
            </a:p>
          </p:txBody>
        </p:sp>
        <p:sp>
          <p:nvSpPr>
            <p:cNvPr id="23" name="Textfeld 22">
              <a:extLst>
                <a:ext uri="{FF2B5EF4-FFF2-40B4-BE49-F238E27FC236}">
                  <a16:creationId xmlns:a16="http://schemas.microsoft.com/office/drawing/2014/main" id="{31F7C2CC-77AA-59ED-4D70-DF86AFEC0692}"/>
                </a:ext>
              </a:extLst>
            </p:cNvPr>
            <p:cNvSpPr txBox="1"/>
            <p:nvPr/>
          </p:nvSpPr>
          <p:spPr>
            <a:xfrm>
              <a:off x="156996" y="2408655"/>
              <a:ext cx="742358" cy="246221"/>
            </a:xfrm>
            <a:prstGeom prst="rect">
              <a:avLst/>
            </a:prstGeom>
            <a:noFill/>
          </p:spPr>
          <p:txBody>
            <a:bodyPr wrap="square" rtlCol="0">
              <a:spAutoFit/>
            </a:bodyPr>
            <a:lstStyle/>
            <a:p>
              <a:r>
                <a:rPr lang="de-DE" sz="1000" dirty="0"/>
                <a:t>0,00001</a:t>
              </a:r>
            </a:p>
          </p:txBody>
        </p:sp>
      </p:grpSp>
      <p:sp>
        <p:nvSpPr>
          <p:cNvPr id="25" name="Textfeld 24">
            <a:extLst>
              <a:ext uri="{FF2B5EF4-FFF2-40B4-BE49-F238E27FC236}">
                <a16:creationId xmlns:a16="http://schemas.microsoft.com/office/drawing/2014/main" id="{F58AFE5D-9BF7-57B4-92AC-11CAB73926B5}"/>
              </a:ext>
            </a:extLst>
          </p:cNvPr>
          <p:cNvSpPr txBox="1"/>
          <p:nvPr/>
        </p:nvSpPr>
        <p:spPr>
          <a:xfrm>
            <a:off x="981471" y="339927"/>
            <a:ext cx="2425430" cy="369332"/>
          </a:xfrm>
          <a:prstGeom prst="rect">
            <a:avLst/>
          </a:prstGeom>
          <a:noFill/>
        </p:spPr>
        <p:txBody>
          <a:bodyPr wrap="square" rtlCol="0">
            <a:spAutoFit/>
          </a:bodyPr>
          <a:lstStyle/>
          <a:p>
            <a:r>
              <a:rPr lang="de-DE" dirty="0">
                <a:solidFill>
                  <a:srgbClr val="002060"/>
                </a:solidFill>
              </a:rPr>
              <a:t>Bode-Diagramm</a:t>
            </a:r>
          </a:p>
        </p:txBody>
      </p:sp>
      <p:pic>
        <p:nvPicPr>
          <p:cNvPr id="1026" name="Picture 2" descr="Haken Schwarz Ok - Kostenlose Vektorgrafik auf Pixabay">
            <a:extLst>
              <a:ext uri="{FF2B5EF4-FFF2-40B4-BE49-F238E27FC236}">
                <a16:creationId xmlns:a16="http://schemas.microsoft.com/office/drawing/2014/main" id="{0464B88E-2521-027F-A44F-41C378E09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495" y="6259371"/>
            <a:ext cx="78333" cy="6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animBg="1"/>
      <p:bldP spid="10" grpId="0" animBg="1"/>
      <p:bldP spid="7" grpId="0"/>
      <p:bldP spid="9"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CCAFE-3026-45EF-FD63-18957D7C9997}"/>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0083CC2-5380-57CA-68E1-5E66B38EF945}"/>
              </a:ext>
            </a:extLst>
          </p:cNvPr>
          <p:cNvSpPr>
            <a:spLocks noGrp="1"/>
          </p:cNvSpPr>
          <p:nvPr>
            <p:ph type="sldNum" sz="quarter" idx="12"/>
          </p:nvPr>
        </p:nvSpPr>
        <p:spPr/>
        <p:txBody>
          <a:bodyPr/>
          <a:lstStyle/>
          <a:p>
            <a:fld id="{C2AC68D2-1A84-4503-B18D-7B7812CC9574}" type="slidenum">
              <a:rPr lang="de-DE" smtClean="0"/>
              <a:t>3</a:t>
            </a:fld>
            <a:endParaRPr lang="de-DE" dirty="0"/>
          </a:p>
        </p:txBody>
      </p:sp>
      <p:sp>
        <p:nvSpPr>
          <p:cNvPr id="3" name="Textfeld 2">
            <a:extLst>
              <a:ext uri="{FF2B5EF4-FFF2-40B4-BE49-F238E27FC236}">
                <a16:creationId xmlns:a16="http://schemas.microsoft.com/office/drawing/2014/main" id="{F8764124-4F00-6CEA-2226-D04876E73877}"/>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EDF43BA9-DF73-F4A9-08B1-43DEB8D31E2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A5322768-6C65-6CCE-2EA3-C0395180F149}"/>
              </a:ext>
            </a:extLst>
          </p:cNvPr>
          <p:cNvSpPr/>
          <p:nvPr/>
        </p:nvSpPr>
        <p:spPr>
          <a:xfrm>
            <a:off x="394447" y="1004047"/>
            <a:ext cx="8574060" cy="5332340"/>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3134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C388B6C-7C44-627F-CAF1-7F754DF9426A}"/>
              </a:ext>
            </a:extLst>
          </p:cNvPr>
          <p:cNvPicPr>
            <a:picLocks noChangeAspect="1"/>
          </p:cNvPicPr>
          <p:nvPr/>
        </p:nvPicPr>
        <p:blipFill>
          <a:blip r:embed="rId3"/>
          <a:stretch>
            <a:fillRect/>
          </a:stretch>
        </p:blipFill>
        <p:spPr>
          <a:xfrm>
            <a:off x="949106" y="1493520"/>
            <a:ext cx="6785042" cy="4646430"/>
          </a:xfrm>
          <a:prstGeom prst="rect">
            <a:avLst/>
          </a:prstGeom>
        </p:spPr>
      </p:pic>
      <p:sp>
        <p:nvSpPr>
          <p:cNvPr id="2" name="Foliennummernplatzhalter 1">
            <a:extLst>
              <a:ext uri="{FF2B5EF4-FFF2-40B4-BE49-F238E27FC236}">
                <a16:creationId xmlns:a16="http://schemas.microsoft.com/office/drawing/2014/main" id="{D02F5454-2622-9D4E-8F0A-06BFE93446DD}"/>
              </a:ext>
            </a:extLst>
          </p:cNvPr>
          <p:cNvSpPr>
            <a:spLocks noGrp="1"/>
          </p:cNvSpPr>
          <p:nvPr>
            <p:ph type="sldNum" sz="quarter" idx="12"/>
          </p:nvPr>
        </p:nvSpPr>
        <p:spPr/>
        <p:txBody>
          <a:bodyPr/>
          <a:lstStyle/>
          <a:p>
            <a:fld id="{C2AC68D2-1A84-4503-B18D-7B7812CC9574}" type="slidenum">
              <a:rPr lang="de-DE" smtClean="0"/>
              <a:t>30</a:t>
            </a:fld>
            <a:endParaRPr lang="de-DE"/>
          </a:p>
        </p:txBody>
      </p:sp>
      <p:sp>
        <p:nvSpPr>
          <p:cNvPr id="6" name="Textfeld 5">
            <a:extLst>
              <a:ext uri="{FF2B5EF4-FFF2-40B4-BE49-F238E27FC236}">
                <a16:creationId xmlns:a16="http://schemas.microsoft.com/office/drawing/2014/main" id="{D1A2B800-EF99-BD1F-AE1A-160964B09F30}"/>
              </a:ext>
            </a:extLst>
          </p:cNvPr>
          <p:cNvSpPr txBox="1"/>
          <p:nvPr/>
        </p:nvSpPr>
        <p:spPr>
          <a:xfrm>
            <a:off x="894830" y="523994"/>
            <a:ext cx="7620519" cy="369332"/>
          </a:xfrm>
          <a:prstGeom prst="rect">
            <a:avLst/>
          </a:prstGeom>
          <a:noFill/>
        </p:spPr>
        <p:txBody>
          <a:bodyPr wrap="square">
            <a:spAutoFit/>
          </a:bodyPr>
          <a:lstStyle/>
          <a:p>
            <a:r>
              <a:rPr lang="de-DE" dirty="0">
                <a:solidFill>
                  <a:srgbClr val="002060"/>
                </a:solidFill>
              </a:rPr>
              <a:t>Simulation eines resonanten </a:t>
            </a:r>
            <a:r>
              <a:rPr lang="de-DE" b="1" dirty="0">
                <a:solidFill>
                  <a:srgbClr val="002060"/>
                </a:solidFill>
              </a:rPr>
              <a:t>mittengespeisten Dipols </a:t>
            </a:r>
            <a:r>
              <a:rPr lang="de-DE" dirty="0">
                <a:solidFill>
                  <a:srgbClr val="002060"/>
                </a:solidFill>
              </a:rPr>
              <a:t>für 7,1 MHz:</a:t>
            </a:r>
            <a:endParaRPr lang="de-DE" dirty="0"/>
          </a:p>
        </p:txBody>
      </p:sp>
      <p:sp>
        <p:nvSpPr>
          <p:cNvPr id="5" name="Rechteck 4">
            <a:extLst>
              <a:ext uri="{FF2B5EF4-FFF2-40B4-BE49-F238E27FC236}">
                <a16:creationId xmlns:a16="http://schemas.microsoft.com/office/drawing/2014/main" id="{E62E33FE-B54D-C527-01B7-ADB8D8141C38}"/>
              </a:ext>
            </a:extLst>
          </p:cNvPr>
          <p:cNvSpPr/>
          <p:nvPr/>
        </p:nvSpPr>
        <p:spPr>
          <a:xfrm>
            <a:off x="894830" y="1003178"/>
            <a:ext cx="7280495" cy="96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Bogen 2">
            <a:extLst>
              <a:ext uri="{FF2B5EF4-FFF2-40B4-BE49-F238E27FC236}">
                <a16:creationId xmlns:a16="http://schemas.microsoft.com/office/drawing/2014/main" id="{6975A0BF-5A4B-8466-1DAA-1983D8AE5D9C}"/>
              </a:ext>
            </a:extLst>
          </p:cNvPr>
          <p:cNvSpPr/>
          <p:nvPr/>
        </p:nvSpPr>
        <p:spPr>
          <a:xfrm>
            <a:off x="3304982" y="2760875"/>
            <a:ext cx="2121842" cy="2121842"/>
          </a:xfrm>
          <a:prstGeom prst="arc">
            <a:avLst>
              <a:gd name="adj1" fmla="val 10807791"/>
              <a:gd name="adj2" fmla="val 1396711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Bogen 6">
            <a:extLst>
              <a:ext uri="{FF2B5EF4-FFF2-40B4-BE49-F238E27FC236}">
                <a16:creationId xmlns:a16="http://schemas.microsoft.com/office/drawing/2014/main" id="{9E629559-05B2-FC3C-00AD-1124C3AAA975}"/>
              </a:ext>
            </a:extLst>
          </p:cNvPr>
          <p:cNvSpPr/>
          <p:nvPr/>
        </p:nvSpPr>
        <p:spPr>
          <a:xfrm>
            <a:off x="3232877" y="2728328"/>
            <a:ext cx="2191381" cy="2191381"/>
          </a:xfrm>
          <a:prstGeom prst="arc">
            <a:avLst>
              <a:gd name="adj1" fmla="val 10807791"/>
              <a:gd name="adj2" fmla="val 14101883"/>
            </a:avLst>
          </a:prstGeom>
          <a:ln w="15875">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8" name="Textfeld 7">
            <a:extLst>
              <a:ext uri="{FF2B5EF4-FFF2-40B4-BE49-F238E27FC236}">
                <a16:creationId xmlns:a16="http://schemas.microsoft.com/office/drawing/2014/main" id="{DBACF96B-82A6-7193-8C94-4C0A40588966}"/>
              </a:ext>
            </a:extLst>
          </p:cNvPr>
          <p:cNvSpPr txBox="1"/>
          <p:nvPr/>
        </p:nvSpPr>
        <p:spPr>
          <a:xfrm>
            <a:off x="3488924" y="3070840"/>
            <a:ext cx="479394" cy="369332"/>
          </a:xfrm>
          <a:prstGeom prst="rect">
            <a:avLst/>
          </a:prstGeom>
          <a:noFill/>
        </p:spPr>
        <p:txBody>
          <a:bodyPr wrap="square" rtlCol="0">
            <a:spAutoFit/>
          </a:bodyPr>
          <a:lstStyle/>
          <a:p>
            <a:r>
              <a:rPr lang="de-DE" dirty="0">
                <a:solidFill>
                  <a:srgbClr val="FF0000"/>
                </a:solidFill>
              </a:rPr>
              <a:t>L</a:t>
            </a:r>
            <a:r>
              <a:rPr lang="de-DE" baseline="-25000" dirty="0">
                <a:solidFill>
                  <a:srgbClr val="FF0000"/>
                </a:solidFill>
              </a:rPr>
              <a:t>S</a:t>
            </a:r>
          </a:p>
        </p:txBody>
      </p:sp>
      <p:sp>
        <p:nvSpPr>
          <p:cNvPr id="9" name="Textfeld 8">
            <a:extLst>
              <a:ext uri="{FF2B5EF4-FFF2-40B4-BE49-F238E27FC236}">
                <a16:creationId xmlns:a16="http://schemas.microsoft.com/office/drawing/2014/main" id="{4FE0DE4A-49CA-D66F-F045-3D6528C292CD}"/>
              </a:ext>
            </a:extLst>
          </p:cNvPr>
          <p:cNvSpPr txBox="1"/>
          <p:nvPr/>
        </p:nvSpPr>
        <p:spPr>
          <a:xfrm>
            <a:off x="3258104" y="2711504"/>
            <a:ext cx="479394" cy="369332"/>
          </a:xfrm>
          <a:prstGeom prst="rect">
            <a:avLst/>
          </a:prstGeom>
          <a:noFill/>
        </p:spPr>
        <p:txBody>
          <a:bodyPr wrap="square" rtlCol="0">
            <a:spAutoFit/>
          </a:bodyPr>
          <a:lstStyle/>
          <a:p>
            <a:r>
              <a:rPr lang="de-DE" dirty="0">
                <a:solidFill>
                  <a:srgbClr val="002060"/>
                </a:solidFill>
              </a:rPr>
              <a:t>C</a:t>
            </a:r>
            <a:r>
              <a:rPr lang="de-DE" baseline="-25000" dirty="0">
                <a:solidFill>
                  <a:srgbClr val="002060"/>
                </a:solidFill>
              </a:rPr>
              <a:t>S</a:t>
            </a:r>
          </a:p>
        </p:txBody>
      </p:sp>
      <p:sp>
        <p:nvSpPr>
          <p:cNvPr id="10" name="Textfeld 9">
            <a:extLst>
              <a:ext uri="{FF2B5EF4-FFF2-40B4-BE49-F238E27FC236}">
                <a16:creationId xmlns:a16="http://schemas.microsoft.com/office/drawing/2014/main" id="{C4FE7C75-7CBA-14E5-9E25-7675D495B6AA}"/>
              </a:ext>
            </a:extLst>
          </p:cNvPr>
          <p:cNvSpPr txBox="1"/>
          <p:nvPr/>
        </p:nvSpPr>
        <p:spPr>
          <a:xfrm>
            <a:off x="2858644" y="3976778"/>
            <a:ext cx="1117653" cy="369332"/>
          </a:xfrm>
          <a:prstGeom prst="rect">
            <a:avLst/>
          </a:prstGeom>
          <a:noFill/>
        </p:spPr>
        <p:txBody>
          <a:bodyPr wrap="square" rtlCol="0">
            <a:spAutoFit/>
          </a:bodyPr>
          <a:lstStyle/>
          <a:p>
            <a:r>
              <a:rPr lang="de-DE" b="1" dirty="0" err="1">
                <a:solidFill>
                  <a:srgbClr val="002060"/>
                </a:solidFill>
              </a:rPr>
              <a:t>Z</a:t>
            </a:r>
            <a:r>
              <a:rPr lang="de-DE" b="1" baseline="-25000" dirty="0" err="1">
                <a:solidFill>
                  <a:srgbClr val="002060"/>
                </a:solidFill>
              </a:rPr>
              <a:t>in</a:t>
            </a:r>
            <a:r>
              <a:rPr lang="de-DE" b="1" baseline="-25000" dirty="0">
                <a:solidFill>
                  <a:srgbClr val="002060"/>
                </a:solidFill>
              </a:rPr>
              <a:t>  </a:t>
            </a:r>
            <a:r>
              <a:rPr lang="de-DE" b="1" dirty="0">
                <a:solidFill>
                  <a:srgbClr val="002060"/>
                </a:solidFill>
              </a:rPr>
              <a:t>= Z</a:t>
            </a:r>
            <a:r>
              <a:rPr lang="de-DE" b="1" baseline="-25000" dirty="0">
                <a:solidFill>
                  <a:srgbClr val="002060"/>
                </a:solidFill>
              </a:rPr>
              <a:t> L</a:t>
            </a:r>
          </a:p>
        </p:txBody>
      </p:sp>
      <p:sp>
        <p:nvSpPr>
          <p:cNvPr id="11" name="Ellipse 10">
            <a:extLst>
              <a:ext uri="{FF2B5EF4-FFF2-40B4-BE49-F238E27FC236}">
                <a16:creationId xmlns:a16="http://schemas.microsoft.com/office/drawing/2014/main" id="{E544E4BD-F6FA-C7BC-2044-13A3B1EAF310}"/>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C97836A-ADCD-F7A3-31DE-2BB7777D67C9}"/>
              </a:ext>
            </a:extLst>
          </p:cNvPr>
          <p:cNvSpPr/>
          <p:nvPr/>
        </p:nvSpPr>
        <p:spPr>
          <a:xfrm>
            <a:off x="6314694" y="4855844"/>
            <a:ext cx="1322832" cy="1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A16937A-67C9-D987-4C01-7D4B6A05DD82}"/>
              </a:ext>
            </a:extLst>
          </p:cNvPr>
          <p:cNvSpPr/>
          <p:nvPr/>
        </p:nvSpPr>
        <p:spPr>
          <a:xfrm>
            <a:off x="6314694" y="5061585"/>
            <a:ext cx="1322832" cy="118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3337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3E28389-A29D-BEEA-865E-C09610A16050}"/>
              </a:ext>
            </a:extLst>
          </p:cNvPr>
          <p:cNvPicPr>
            <a:picLocks noChangeAspect="1"/>
          </p:cNvPicPr>
          <p:nvPr/>
        </p:nvPicPr>
        <p:blipFill>
          <a:blip r:embed="rId3"/>
          <a:stretch>
            <a:fillRect/>
          </a:stretch>
        </p:blipFill>
        <p:spPr>
          <a:xfrm>
            <a:off x="844902" y="1309709"/>
            <a:ext cx="7487567" cy="5152982"/>
          </a:xfrm>
          <a:prstGeom prst="rect">
            <a:avLst/>
          </a:prstGeom>
        </p:spPr>
      </p:pic>
      <p:sp>
        <p:nvSpPr>
          <p:cNvPr id="2" name="Foliennummernplatzhalter 1">
            <a:extLst>
              <a:ext uri="{FF2B5EF4-FFF2-40B4-BE49-F238E27FC236}">
                <a16:creationId xmlns:a16="http://schemas.microsoft.com/office/drawing/2014/main" id="{D02F5454-2622-9D4E-8F0A-06BFE93446DD}"/>
              </a:ext>
            </a:extLst>
          </p:cNvPr>
          <p:cNvSpPr>
            <a:spLocks noGrp="1"/>
          </p:cNvSpPr>
          <p:nvPr>
            <p:ph type="sldNum" sz="quarter" idx="12"/>
          </p:nvPr>
        </p:nvSpPr>
        <p:spPr/>
        <p:txBody>
          <a:bodyPr/>
          <a:lstStyle/>
          <a:p>
            <a:fld id="{C2AC68D2-1A84-4503-B18D-7B7812CC9574}" type="slidenum">
              <a:rPr lang="de-DE" smtClean="0"/>
              <a:t>31</a:t>
            </a:fld>
            <a:endParaRPr lang="de-DE"/>
          </a:p>
        </p:txBody>
      </p:sp>
      <p:sp>
        <p:nvSpPr>
          <p:cNvPr id="6" name="Textfeld 5">
            <a:extLst>
              <a:ext uri="{FF2B5EF4-FFF2-40B4-BE49-F238E27FC236}">
                <a16:creationId xmlns:a16="http://schemas.microsoft.com/office/drawing/2014/main" id="{D1A2B800-EF99-BD1F-AE1A-160964B09F30}"/>
              </a:ext>
            </a:extLst>
          </p:cNvPr>
          <p:cNvSpPr txBox="1"/>
          <p:nvPr/>
        </p:nvSpPr>
        <p:spPr>
          <a:xfrm>
            <a:off x="843285" y="490604"/>
            <a:ext cx="7620519" cy="369332"/>
          </a:xfrm>
          <a:prstGeom prst="rect">
            <a:avLst/>
          </a:prstGeom>
          <a:noFill/>
        </p:spPr>
        <p:txBody>
          <a:bodyPr wrap="square">
            <a:spAutoFit/>
          </a:bodyPr>
          <a:lstStyle/>
          <a:p>
            <a:r>
              <a:rPr lang="de-DE" dirty="0">
                <a:solidFill>
                  <a:srgbClr val="002060"/>
                </a:solidFill>
              </a:rPr>
              <a:t>Simulation der Ortskurve an diesem Dipol:</a:t>
            </a:r>
            <a:endParaRPr lang="de-DE" dirty="0"/>
          </a:p>
        </p:txBody>
      </p:sp>
      <p:cxnSp>
        <p:nvCxnSpPr>
          <p:cNvPr id="9" name="Gerade Verbindung mit Pfeil 8">
            <a:extLst>
              <a:ext uri="{FF2B5EF4-FFF2-40B4-BE49-F238E27FC236}">
                <a16:creationId xmlns:a16="http://schemas.microsoft.com/office/drawing/2014/main" id="{80F8B7A1-E726-F6B1-F2F7-83C87F4D2C9E}"/>
              </a:ext>
            </a:extLst>
          </p:cNvPr>
          <p:cNvCxnSpPr>
            <a:cxnSpLocks/>
          </p:cNvCxnSpPr>
          <p:nvPr/>
        </p:nvCxnSpPr>
        <p:spPr>
          <a:xfrm>
            <a:off x="3188970" y="3825240"/>
            <a:ext cx="230505" cy="723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E151103C-A0F0-685B-B2D1-3307046F5791}"/>
              </a:ext>
            </a:extLst>
          </p:cNvPr>
          <p:cNvSpPr txBox="1"/>
          <p:nvPr/>
        </p:nvSpPr>
        <p:spPr>
          <a:xfrm>
            <a:off x="2236470" y="3593068"/>
            <a:ext cx="1211580" cy="369332"/>
          </a:xfrm>
          <a:prstGeom prst="rect">
            <a:avLst/>
          </a:prstGeom>
          <a:noFill/>
        </p:spPr>
        <p:txBody>
          <a:bodyPr wrap="square" rtlCol="0">
            <a:spAutoFit/>
          </a:bodyPr>
          <a:lstStyle/>
          <a:p>
            <a:r>
              <a:rPr lang="de-DE" b="1" dirty="0">
                <a:solidFill>
                  <a:srgbClr val="FF0000"/>
                </a:solidFill>
              </a:rPr>
              <a:t>7,1 MHz</a:t>
            </a:r>
          </a:p>
        </p:txBody>
      </p:sp>
      <p:sp>
        <p:nvSpPr>
          <p:cNvPr id="7" name="Rechteck 6">
            <a:extLst>
              <a:ext uri="{FF2B5EF4-FFF2-40B4-BE49-F238E27FC236}">
                <a16:creationId xmlns:a16="http://schemas.microsoft.com/office/drawing/2014/main" id="{82677061-2FEC-2A62-7133-AE081D009D16}"/>
              </a:ext>
            </a:extLst>
          </p:cNvPr>
          <p:cNvSpPr/>
          <p:nvPr/>
        </p:nvSpPr>
        <p:spPr>
          <a:xfrm>
            <a:off x="6734175" y="5029200"/>
            <a:ext cx="1457325" cy="13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EA59DAE3-A7DD-D958-27F6-2A66D472FE5E}"/>
              </a:ext>
            </a:extLst>
          </p:cNvPr>
          <p:cNvSpPr/>
          <p:nvPr/>
        </p:nvSpPr>
        <p:spPr>
          <a:xfrm>
            <a:off x="6734175" y="5238750"/>
            <a:ext cx="1457325" cy="13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8886E61C-A8DE-053E-576F-DE972F280896}"/>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9832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FD3C8-8157-851B-3A90-944795819B5E}"/>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F8F97F5-5EF6-9EBC-0FCE-187BB0B90890}"/>
              </a:ext>
            </a:extLst>
          </p:cNvPr>
          <p:cNvSpPr>
            <a:spLocks noGrp="1"/>
          </p:cNvSpPr>
          <p:nvPr>
            <p:ph type="sldNum" sz="quarter" idx="12"/>
          </p:nvPr>
        </p:nvSpPr>
        <p:spPr/>
        <p:txBody>
          <a:bodyPr/>
          <a:lstStyle/>
          <a:p>
            <a:fld id="{C2AC68D2-1A84-4503-B18D-7B7812CC9574}" type="slidenum">
              <a:rPr lang="de-DE" smtClean="0"/>
              <a:t>32</a:t>
            </a:fld>
            <a:endParaRPr lang="de-DE" dirty="0"/>
          </a:p>
        </p:txBody>
      </p:sp>
      <p:sp>
        <p:nvSpPr>
          <p:cNvPr id="3" name="Textfeld 2">
            <a:extLst>
              <a:ext uri="{FF2B5EF4-FFF2-40B4-BE49-F238E27FC236}">
                <a16:creationId xmlns:a16="http://schemas.microsoft.com/office/drawing/2014/main" id="{2F0F3CC6-59AE-8180-ED95-52C7D26BC676}"/>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8400AD17-38E9-ED93-B884-9070AE47F986}"/>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05530D84-57EE-B54E-959F-264C0FFBF8D1}"/>
              </a:ext>
            </a:extLst>
          </p:cNvPr>
          <p:cNvSpPr/>
          <p:nvPr/>
        </p:nvSpPr>
        <p:spPr>
          <a:xfrm>
            <a:off x="569940" y="4527193"/>
            <a:ext cx="8574060" cy="1809194"/>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ABEA569-52BB-E7BD-A303-BB631AF1F34E}"/>
              </a:ext>
            </a:extLst>
          </p:cNvPr>
          <p:cNvSpPr/>
          <p:nvPr/>
        </p:nvSpPr>
        <p:spPr>
          <a:xfrm>
            <a:off x="628650" y="521612"/>
            <a:ext cx="8574060" cy="3311085"/>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4217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40831FD-E7C3-A934-D6FC-F4C883666978}"/>
              </a:ext>
            </a:extLst>
          </p:cNvPr>
          <p:cNvPicPr>
            <a:picLocks noChangeAspect="1"/>
          </p:cNvPicPr>
          <p:nvPr/>
        </p:nvPicPr>
        <p:blipFill>
          <a:blip r:embed="rId3"/>
          <a:stretch>
            <a:fillRect/>
          </a:stretch>
        </p:blipFill>
        <p:spPr>
          <a:xfrm>
            <a:off x="845538" y="1333765"/>
            <a:ext cx="6977662" cy="5260221"/>
          </a:xfrm>
          <a:prstGeom prst="rect">
            <a:avLst/>
          </a:prstGeom>
        </p:spPr>
      </p:pic>
      <p:sp>
        <p:nvSpPr>
          <p:cNvPr id="2" name="Foliennummernplatzhalter 1">
            <a:extLst>
              <a:ext uri="{FF2B5EF4-FFF2-40B4-BE49-F238E27FC236}">
                <a16:creationId xmlns:a16="http://schemas.microsoft.com/office/drawing/2014/main" id="{16DD82E2-8872-BAFB-A4D9-41248630C598}"/>
              </a:ext>
            </a:extLst>
          </p:cNvPr>
          <p:cNvSpPr>
            <a:spLocks noGrp="1"/>
          </p:cNvSpPr>
          <p:nvPr>
            <p:ph type="sldNum" sz="quarter" idx="12"/>
          </p:nvPr>
        </p:nvSpPr>
        <p:spPr/>
        <p:txBody>
          <a:bodyPr/>
          <a:lstStyle/>
          <a:p>
            <a:fld id="{C2AC68D2-1A84-4503-B18D-7B7812CC9574}" type="slidenum">
              <a:rPr lang="de-DE" smtClean="0"/>
              <a:t>33</a:t>
            </a:fld>
            <a:endParaRPr lang="de-DE"/>
          </a:p>
        </p:txBody>
      </p:sp>
      <p:sp>
        <p:nvSpPr>
          <p:cNvPr id="10" name="Rechteck 9">
            <a:extLst>
              <a:ext uri="{FF2B5EF4-FFF2-40B4-BE49-F238E27FC236}">
                <a16:creationId xmlns:a16="http://schemas.microsoft.com/office/drawing/2014/main" id="{71FE18DE-F878-2008-BB96-E2ABEE5C072B}"/>
              </a:ext>
            </a:extLst>
          </p:cNvPr>
          <p:cNvSpPr/>
          <p:nvPr/>
        </p:nvSpPr>
        <p:spPr>
          <a:xfrm>
            <a:off x="5967301" y="4778645"/>
            <a:ext cx="1895475" cy="141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A152362D-3390-8ED1-2EDF-E1957F810410}"/>
              </a:ext>
            </a:extLst>
          </p:cNvPr>
          <p:cNvSpPr txBox="1"/>
          <p:nvPr/>
        </p:nvSpPr>
        <p:spPr>
          <a:xfrm>
            <a:off x="820912" y="782504"/>
            <a:ext cx="8125460" cy="369332"/>
          </a:xfrm>
          <a:prstGeom prst="rect">
            <a:avLst/>
          </a:prstGeom>
          <a:noFill/>
        </p:spPr>
        <p:txBody>
          <a:bodyPr wrap="square" rtlCol="0">
            <a:spAutoFit/>
          </a:bodyPr>
          <a:lstStyle/>
          <a:p>
            <a:r>
              <a:rPr lang="de-DE" dirty="0">
                <a:solidFill>
                  <a:srgbClr val="002060"/>
                </a:solidFill>
              </a:rPr>
              <a:t>aus dem </a:t>
            </a:r>
            <a:r>
              <a:rPr lang="de-DE" dirty="0" err="1">
                <a:solidFill>
                  <a:srgbClr val="002060"/>
                </a:solidFill>
              </a:rPr>
              <a:t>Anpass</a:t>
            </a:r>
            <a:r>
              <a:rPr lang="de-DE" dirty="0">
                <a:solidFill>
                  <a:srgbClr val="002060"/>
                </a:solidFill>
              </a:rPr>
              <a:t>-Beispiel Folie 31 wurde die Induktivität auf 790 </a:t>
            </a:r>
            <a:r>
              <a:rPr lang="de-DE" dirty="0" err="1">
                <a:solidFill>
                  <a:srgbClr val="002060"/>
                </a:solidFill>
              </a:rPr>
              <a:t>nH</a:t>
            </a:r>
            <a:r>
              <a:rPr lang="de-DE" dirty="0">
                <a:solidFill>
                  <a:srgbClr val="002060"/>
                </a:solidFill>
              </a:rPr>
              <a:t> verkleinert</a:t>
            </a:r>
          </a:p>
        </p:txBody>
      </p:sp>
      <p:sp>
        <p:nvSpPr>
          <p:cNvPr id="3" name="Ellipse 2">
            <a:extLst>
              <a:ext uri="{FF2B5EF4-FFF2-40B4-BE49-F238E27FC236}">
                <a16:creationId xmlns:a16="http://schemas.microsoft.com/office/drawing/2014/main" id="{23618694-2DCC-8068-D486-8B1A3AF07614}"/>
              </a:ext>
            </a:extLst>
          </p:cNvPr>
          <p:cNvSpPr/>
          <p:nvPr/>
        </p:nvSpPr>
        <p:spPr>
          <a:xfrm>
            <a:off x="2495549" y="3432197"/>
            <a:ext cx="1504951" cy="1504951"/>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3A59775-E4B2-4E7D-7B59-A5F425704741}"/>
              </a:ext>
            </a:extLst>
          </p:cNvPr>
          <p:cNvSpPr txBox="1"/>
          <p:nvPr/>
        </p:nvSpPr>
        <p:spPr>
          <a:xfrm>
            <a:off x="2911543" y="3119527"/>
            <a:ext cx="1122741" cy="307777"/>
          </a:xfrm>
          <a:prstGeom prst="rect">
            <a:avLst/>
          </a:prstGeom>
          <a:noFill/>
        </p:spPr>
        <p:txBody>
          <a:bodyPr wrap="square" rtlCol="0">
            <a:spAutoFit/>
          </a:bodyPr>
          <a:lstStyle/>
          <a:p>
            <a:r>
              <a:rPr lang="de-DE" sz="1400" dirty="0">
                <a:solidFill>
                  <a:srgbClr val="FF0000"/>
                </a:solidFill>
              </a:rPr>
              <a:t>SWR = 2</a:t>
            </a:r>
          </a:p>
        </p:txBody>
      </p:sp>
      <p:sp>
        <p:nvSpPr>
          <p:cNvPr id="14" name="Textfeld 13">
            <a:extLst>
              <a:ext uri="{FF2B5EF4-FFF2-40B4-BE49-F238E27FC236}">
                <a16:creationId xmlns:a16="http://schemas.microsoft.com/office/drawing/2014/main" id="{72C1594F-A0E6-D468-D7B1-197EB1D43FB9}"/>
              </a:ext>
            </a:extLst>
          </p:cNvPr>
          <p:cNvSpPr txBox="1"/>
          <p:nvPr/>
        </p:nvSpPr>
        <p:spPr>
          <a:xfrm>
            <a:off x="4252128" y="4406554"/>
            <a:ext cx="807868" cy="369332"/>
          </a:xfrm>
          <a:prstGeom prst="rect">
            <a:avLst/>
          </a:prstGeom>
          <a:noFill/>
        </p:spPr>
        <p:txBody>
          <a:bodyPr wrap="square" rtlCol="0">
            <a:spAutoFit/>
          </a:bodyPr>
          <a:lstStyle/>
          <a:p>
            <a:r>
              <a:rPr lang="de-DE" dirty="0" err="1">
                <a:solidFill>
                  <a:srgbClr val="0070C0"/>
                </a:solidFill>
              </a:rPr>
              <a:t>Cp</a:t>
            </a:r>
            <a:endParaRPr lang="de-DE" baseline="-25000" dirty="0">
              <a:solidFill>
                <a:srgbClr val="0070C0"/>
              </a:solidFill>
            </a:endParaRPr>
          </a:p>
        </p:txBody>
      </p:sp>
      <p:sp>
        <p:nvSpPr>
          <p:cNvPr id="16" name="Textfeld 15">
            <a:extLst>
              <a:ext uri="{FF2B5EF4-FFF2-40B4-BE49-F238E27FC236}">
                <a16:creationId xmlns:a16="http://schemas.microsoft.com/office/drawing/2014/main" id="{BF88656A-D854-2AF9-74A5-B4222E68D717}"/>
              </a:ext>
            </a:extLst>
          </p:cNvPr>
          <p:cNvSpPr txBox="1"/>
          <p:nvPr/>
        </p:nvSpPr>
        <p:spPr>
          <a:xfrm>
            <a:off x="3960187" y="3304031"/>
            <a:ext cx="807868" cy="369332"/>
          </a:xfrm>
          <a:prstGeom prst="rect">
            <a:avLst/>
          </a:prstGeom>
          <a:noFill/>
        </p:spPr>
        <p:txBody>
          <a:bodyPr wrap="square" rtlCol="0">
            <a:spAutoFit/>
          </a:bodyPr>
          <a:lstStyle/>
          <a:p>
            <a:r>
              <a:rPr lang="de-DE" b="1" dirty="0">
                <a:solidFill>
                  <a:srgbClr val="0070C0"/>
                </a:solidFill>
              </a:rPr>
              <a:t>Z</a:t>
            </a:r>
            <a:r>
              <a:rPr lang="de-DE" b="1" baseline="-25000" dirty="0">
                <a:solidFill>
                  <a:srgbClr val="0070C0"/>
                </a:solidFill>
              </a:rPr>
              <a:t>L</a:t>
            </a:r>
          </a:p>
        </p:txBody>
      </p:sp>
      <p:sp>
        <p:nvSpPr>
          <p:cNvPr id="6" name="Textfeld 5">
            <a:extLst>
              <a:ext uri="{FF2B5EF4-FFF2-40B4-BE49-F238E27FC236}">
                <a16:creationId xmlns:a16="http://schemas.microsoft.com/office/drawing/2014/main" id="{1E0040A7-16AD-B3B6-FD52-A6899E385510}"/>
              </a:ext>
            </a:extLst>
          </p:cNvPr>
          <p:cNvSpPr txBox="1"/>
          <p:nvPr/>
        </p:nvSpPr>
        <p:spPr>
          <a:xfrm>
            <a:off x="2879401" y="3924578"/>
            <a:ext cx="589944" cy="307777"/>
          </a:xfrm>
          <a:prstGeom prst="rect">
            <a:avLst/>
          </a:prstGeom>
          <a:noFill/>
        </p:spPr>
        <p:txBody>
          <a:bodyPr wrap="square" rtlCol="0">
            <a:spAutoFit/>
          </a:bodyPr>
          <a:lstStyle/>
          <a:p>
            <a:r>
              <a:rPr lang="de-DE" sz="1400" dirty="0">
                <a:solidFill>
                  <a:srgbClr val="FF0000"/>
                </a:solidFill>
              </a:rPr>
              <a:t>1,0</a:t>
            </a:r>
          </a:p>
        </p:txBody>
      </p:sp>
      <p:sp>
        <p:nvSpPr>
          <p:cNvPr id="4" name="Ellipse 3">
            <a:extLst>
              <a:ext uri="{FF2B5EF4-FFF2-40B4-BE49-F238E27FC236}">
                <a16:creationId xmlns:a16="http://schemas.microsoft.com/office/drawing/2014/main" id="{9A00F418-DAE9-B9ED-82F4-BC5789A01EB3}"/>
              </a:ext>
            </a:extLst>
          </p:cNvPr>
          <p:cNvSpPr/>
          <p:nvPr/>
        </p:nvSpPr>
        <p:spPr>
          <a:xfrm>
            <a:off x="3220209" y="4145835"/>
            <a:ext cx="57150" cy="5715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E7C61A55-EBAF-871E-5BBF-B34F1ECEADFA}"/>
              </a:ext>
            </a:extLst>
          </p:cNvPr>
          <p:cNvSpPr txBox="1"/>
          <p:nvPr/>
        </p:nvSpPr>
        <p:spPr>
          <a:xfrm>
            <a:off x="3394472" y="4606438"/>
            <a:ext cx="932724" cy="307777"/>
          </a:xfrm>
          <a:prstGeom prst="rect">
            <a:avLst/>
          </a:prstGeom>
          <a:noFill/>
        </p:spPr>
        <p:txBody>
          <a:bodyPr wrap="square" rtlCol="0">
            <a:spAutoFit/>
          </a:bodyPr>
          <a:lstStyle/>
          <a:p>
            <a:r>
              <a:rPr lang="de-DE" sz="1400" dirty="0">
                <a:solidFill>
                  <a:srgbClr val="00B050"/>
                </a:solidFill>
              </a:rPr>
              <a:t>1,67</a:t>
            </a:r>
          </a:p>
        </p:txBody>
      </p:sp>
      <p:sp>
        <p:nvSpPr>
          <p:cNvPr id="5" name="Ellipse 4">
            <a:extLst>
              <a:ext uri="{FF2B5EF4-FFF2-40B4-BE49-F238E27FC236}">
                <a16:creationId xmlns:a16="http://schemas.microsoft.com/office/drawing/2014/main" id="{3AAA3D8C-82DA-D2E6-7C71-81BFC259FCA7}"/>
              </a:ext>
            </a:extLst>
          </p:cNvPr>
          <p:cNvSpPr/>
          <p:nvPr/>
        </p:nvSpPr>
        <p:spPr>
          <a:xfrm>
            <a:off x="2682685" y="3641762"/>
            <a:ext cx="1101916" cy="1101916"/>
          </a:xfrm>
          <a:prstGeom prst="ellipse">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A6E913D-D74F-68DF-DACC-7BCFDFCAC729}"/>
              </a:ext>
            </a:extLst>
          </p:cNvPr>
          <p:cNvSpPr txBox="1"/>
          <p:nvPr/>
        </p:nvSpPr>
        <p:spPr>
          <a:xfrm>
            <a:off x="3304466" y="4937148"/>
            <a:ext cx="807868" cy="369332"/>
          </a:xfrm>
          <a:prstGeom prst="rect">
            <a:avLst/>
          </a:prstGeom>
          <a:noFill/>
        </p:spPr>
        <p:txBody>
          <a:bodyPr wrap="square" rtlCol="0">
            <a:spAutoFit/>
          </a:bodyPr>
          <a:lstStyle/>
          <a:p>
            <a:r>
              <a:rPr lang="de-DE" b="1" dirty="0">
                <a:solidFill>
                  <a:srgbClr val="FF0000"/>
                </a:solidFill>
              </a:rPr>
              <a:t>L</a:t>
            </a:r>
            <a:r>
              <a:rPr lang="de-DE" b="1" baseline="-25000" dirty="0">
                <a:solidFill>
                  <a:srgbClr val="FF0000"/>
                </a:solidFill>
              </a:rPr>
              <a:t>S</a:t>
            </a:r>
          </a:p>
        </p:txBody>
      </p:sp>
      <p:sp>
        <p:nvSpPr>
          <p:cNvPr id="22" name="Rechteck 21">
            <a:extLst>
              <a:ext uri="{FF2B5EF4-FFF2-40B4-BE49-F238E27FC236}">
                <a16:creationId xmlns:a16="http://schemas.microsoft.com/office/drawing/2014/main" id="{6D3C3259-C4BF-EE97-220C-9B797033298A}"/>
              </a:ext>
            </a:extLst>
          </p:cNvPr>
          <p:cNvSpPr/>
          <p:nvPr/>
        </p:nvSpPr>
        <p:spPr>
          <a:xfrm>
            <a:off x="648482" y="701001"/>
            <a:ext cx="8125460" cy="380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2FE05D6A-0BAC-0207-2D7F-EC62C9DC1057}"/>
              </a:ext>
            </a:extLst>
          </p:cNvPr>
          <p:cNvSpPr txBox="1"/>
          <p:nvPr/>
        </p:nvSpPr>
        <p:spPr>
          <a:xfrm>
            <a:off x="847864" y="351779"/>
            <a:ext cx="7448271" cy="369332"/>
          </a:xfrm>
          <a:prstGeom prst="rect">
            <a:avLst/>
          </a:prstGeom>
          <a:noFill/>
        </p:spPr>
        <p:txBody>
          <a:bodyPr wrap="square" rtlCol="0">
            <a:spAutoFit/>
          </a:bodyPr>
          <a:lstStyle/>
          <a:p>
            <a:r>
              <a:rPr lang="de-DE" dirty="0">
                <a:solidFill>
                  <a:srgbClr val="002060"/>
                </a:solidFill>
              </a:rPr>
              <a:t>hier am Beispiel aus Folie 24</a:t>
            </a:r>
          </a:p>
        </p:txBody>
      </p:sp>
      <p:sp>
        <p:nvSpPr>
          <p:cNvPr id="24" name="Textfeld 23">
            <a:extLst>
              <a:ext uri="{FF2B5EF4-FFF2-40B4-BE49-F238E27FC236}">
                <a16:creationId xmlns:a16="http://schemas.microsoft.com/office/drawing/2014/main" id="{ABC713C2-B2D7-3B9C-D88C-93D3D9C522EA}"/>
              </a:ext>
            </a:extLst>
          </p:cNvPr>
          <p:cNvSpPr txBox="1"/>
          <p:nvPr/>
        </p:nvSpPr>
        <p:spPr>
          <a:xfrm>
            <a:off x="7585013" y="3686358"/>
            <a:ext cx="1597891" cy="307777"/>
          </a:xfrm>
          <a:prstGeom prst="rect">
            <a:avLst/>
          </a:prstGeom>
          <a:noFill/>
        </p:spPr>
        <p:txBody>
          <a:bodyPr wrap="square" rtlCol="0">
            <a:spAutoFit/>
          </a:bodyPr>
          <a:lstStyle/>
          <a:p>
            <a:r>
              <a:rPr lang="de-DE" sz="1400" strike="sngStrike" dirty="0">
                <a:solidFill>
                  <a:srgbClr val="FF0000"/>
                </a:solidFill>
              </a:rPr>
              <a:t>1,38 </a:t>
            </a:r>
            <a:r>
              <a:rPr lang="de-DE" sz="1400" strike="sngStrike" dirty="0">
                <a:solidFill>
                  <a:srgbClr val="FF0000"/>
                </a:solidFill>
                <a:sym typeface="Symbol" panose="05050102010706020507" pitchFamily="18" charset="2"/>
              </a:rPr>
              <a:t>H</a:t>
            </a:r>
            <a:r>
              <a:rPr lang="de-DE" sz="1400" dirty="0">
                <a:solidFill>
                  <a:srgbClr val="FF0000"/>
                </a:solidFill>
                <a:sym typeface="Symbol" panose="05050102010706020507" pitchFamily="18" charset="2"/>
              </a:rPr>
              <a:t> -&gt; 790 </a:t>
            </a:r>
            <a:r>
              <a:rPr lang="de-DE" sz="1400" dirty="0" err="1">
                <a:solidFill>
                  <a:srgbClr val="FF0000"/>
                </a:solidFill>
                <a:sym typeface="Symbol" panose="05050102010706020507" pitchFamily="18" charset="2"/>
              </a:rPr>
              <a:t>nH</a:t>
            </a:r>
            <a:endParaRPr lang="de-DE" sz="1400" dirty="0">
              <a:solidFill>
                <a:srgbClr val="FF0000"/>
              </a:solidFill>
            </a:endParaRPr>
          </a:p>
        </p:txBody>
      </p:sp>
      <p:sp>
        <p:nvSpPr>
          <p:cNvPr id="12" name="Ellipse 11">
            <a:extLst>
              <a:ext uri="{FF2B5EF4-FFF2-40B4-BE49-F238E27FC236}">
                <a16:creationId xmlns:a16="http://schemas.microsoft.com/office/drawing/2014/main" id="{64AD9479-96CF-19F7-DD23-8B5B80D3F1C7}"/>
              </a:ext>
            </a:extLst>
          </p:cNvPr>
          <p:cNvSpPr/>
          <p:nvPr/>
        </p:nvSpPr>
        <p:spPr>
          <a:xfrm>
            <a:off x="7162799" y="4836092"/>
            <a:ext cx="449271" cy="449271"/>
          </a:xfrm>
          <a:prstGeom prst="ellipse">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EA4B7201-6E81-C344-370B-4CA4AAABD473}"/>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F3F5787D-AE53-B0EB-C7F1-27E77297537B}"/>
              </a:ext>
            </a:extLst>
          </p:cNvPr>
          <p:cNvSpPr/>
          <p:nvPr/>
        </p:nvSpPr>
        <p:spPr>
          <a:xfrm>
            <a:off x="8272985" y="6238281"/>
            <a:ext cx="318658"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7B835021-FA14-3C45-CAD3-D42D7B78A0F1}"/>
              </a:ext>
            </a:extLst>
          </p:cNvPr>
          <p:cNvSpPr txBox="1"/>
          <p:nvPr/>
        </p:nvSpPr>
        <p:spPr>
          <a:xfrm>
            <a:off x="2640369" y="1378980"/>
            <a:ext cx="3326932" cy="369332"/>
          </a:xfrm>
          <a:prstGeom prst="rect">
            <a:avLst/>
          </a:prstGeom>
          <a:noFill/>
        </p:spPr>
        <p:txBody>
          <a:bodyPr wrap="square" rtlCol="0">
            <a:spAutoFit/>
          </a:bodyPr>
          <a:lstStyle/>
          <a:p>
            <a:r>
              <a:rPr lang="de-DE" dirty="0">
                <a:solidFill>
                  <a:srgbClr val="0000FF"/>
                </a:solidFill>
              </a:rPr>
              <a:t>hier normierte Skalen!</a:t>
            </a:r>
          </a:p>
        </p:txBody>
      </p:sp>
      <p:pic>
        <p:nvPicPr>
          <p:cNvPr id="18" name="Grafik 17" descr="Ein Bild, das Text, Schrift, Kreis, Screenshot enthält.&#10;&#10;KI-generierte Inhalte können fehlerhaft sein.">
            <a:extLst>
              <a:ext uri="{FF2B5EF4-FFF2-40B4-BE49-F238E27FC236}">
                <a16:creationId xmlns:a16="http://schemas.microsoft.com/office/drawing/2014/main" id="{EC9FBB46-37D5-2A19-F0D6-38276899D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06" y="4342282"/>
            <a:ext cx="1863987" cy="2403424"/>
          </a:xfrm>
          <a:prstGeom prst="rect">
            <a:avLst/>
          </a:prstGeom>
        </p:spPr>
      </p:pic>
    </p:spTree>
    <p:extLst>
      <p:ext uri="{BB962C8B-B14F-4D97-AF65-F5344CB8AC3E}">
        <p14:creationId xmlns:p14="http://schemas.microsoft.com/office/powerpoint/2010/main" val="31044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6" grpId="0"/>
      <p:bldP spid="6" grpId="0"/>
      <p:bldP spid="4" grpId="0" animBg="1"/>
      <p:bldP spid="8" grpId="0"/>
      <p:bldP spid="5" grpId="0" animBg="1"/>
      <p:bldP spid="7" grpId="0"/>
      <p:bldP spid="21" grpId="0"/>
      <p:bldP spid="24" grpId="0"/>
      <p:bldP spid="12"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B638888-7243-AEF3-E5BA-F336106DEDF4}"/>
              </a:ext>
            </a:extLst>
          </p:cNvPr>
          <p:cNvSpPr>
            <a:spLocks noGrp="1"/>
          </p:cNvSpPr>
          <p:nvPr>
            <p:ph type="sldNum" sz="quarter" idx="12"/>
          </p:nvPr>
        </p:nvSpPr>
        <p:spPr/>
        <p:txBody>
          <a:bodyPr/>
          <a:lstStyle/>
          <a:p>
            <a:fld id="{C2AC68D2-1A84-4503-B18D-7B7812CC9574}" type="slidenum">
              <a:rPr lang="de-DE" smtClean="0"/>
              <a:t>34</a:t>
            </a:fld>
            <a:endParaRPr lang="de-DE"/>
          </a:p>
        </p:txBody>
      </p:sp>
      <p:pic>
        <p:nvPicPr>
          <p:cNvPr id="3" name="Grafik 2">
            <a:extLst>
              <a:ext uri="{FF2B5EF4-FFF2-40B4-BE49-F238E27FC236}">
                <a16:creationId xmlns:a16="http://schemas.microsoft.com/office/drawing/2014/main" id="{DEF287A2-3B14-283A-98A6-73AC10631597}"/>
              </a:ext>
            </a:extLst>
          </p:cNvPr>
          <p:cNvPicPr>
            <a:picLocks noChangeAspect="1"/>
          </p:cNvPicPr>
          <p:nvPr/>
        </p:nvPicPr>
        <p:blipFill>
          <a:blip r:embed="rId3"/>
          <a:stretch>
            <a:fillRect/>
          </a:stretch>
        </p:blipFill>
        <p:spPr>
          <a:xfrm>
            <a:off x="904470" y="1067486"/>
            <a:ext cx="7054822" cy="5288865"/>
          </a:xfrm>
          <a:prstGeom prst="rect">
            <a:avLst/>
          </a:prstGeom>
        </p:spPr>
      </p:pic>
      <p:sp>
        <p:nvSpPr>
          <p:cNvPr id="4" name="Textfeld 3">
            <a:extLst>
              <a:ext uri="{FF2B5EF4-FFF2-40B4-BE49-F238E27FC236}">
                <a16:creationId xmlns:a16="http://schemas.microsoft.com/office/drawing/2014/main" id="{08145E08-3226-D744-9EE0-FEE5CFA923B5}"/>
              </a:ext>
            </a:extLst>
          </p:cNvPr>
          <p:cNvSpPr txBox="1"/>
          <p:nvPr/>
        </p:nvSpPr>
        <p:spPr>
          <a:xfrm>
            <a:off x="3639276" y="3275111"/>
            <a:ext cx="932724" cy="307777"/>
          </a:xfrm>
          <a:prstGeom prst="rect">
            <a:avLst/>
          </a:prstGeom>
          <a:noFill/>
        </p:spPr>
        <p:txBody>
          <a:bodyPr wrap="square" rtlCol="0">
            <a:spAutoFit/>
          </a:bodyPr>
          <a:lstStyle/>
          <a:p>
            <a:r>
              <a:rPr lang="de-DE" sz="1400" dirty="0">
                <a:solidFill>
                  <a:srgbClr val="00B050"/>
                </a:solidFill>
              </a:rPr>
              <a:t>1,67</a:t>
            </a:r>
          </a:p>
        </p:txBody>
      </p:sp>
      <p:sp>
        <p:nvSpPr>
          <p:cNvPr id="5" name="Textfeld 4">
            <a:extLst>
              <a:ext uri="{FF2B5EF4-FFF2-40B4-BE49-F238E27FC236}">
                <a16:creationId xmlns:a16="http://schemas.microsoft.com/office/drawing/2014/main" id="{C70FEECF-739B-3860-F5F5-0F6D8B33E4F6}"/>
              </a:ext>
            </a:extLst>
          </p:cNvPr>
          <p:cNvSpPr txBox="1"/>
          <p:nvPr/>
        </p:nvSpPr>
        <p:spPr>
          <a:xfrm>
            <a:off x="997266" y="453619"/>
            <a:ext cx="8125460" cy="369332"/>
          </a:xfrm>
          <a:prstGeom prst="rect">
            <a:avLst/>
          </a:prstGeom>
          <a:noFill/>
        </p:spPr>
        <p:txBody>
          <a:bodyPr wrap="square" rtlCol="0">
            <a:spAutoFit/>
          </a:bodyPr>
          <a:lstStyle/>
          <a:p>
            <a:r>
              <a:rPr lang="de-DE" dirty="0">
                <a:solidFill>
                  <a:srgbClr val="002060"/>
                </a:solidFill>
              </a:rPr>
              <a:t>genauso kann man in der Ortskurve das SWR ablesen:</a:t>
            </a:r>
          </a:p>
        </p:txBody>
      </p:sp>
      <p:sp>
        <p:nvSpPr>
          <p:cNvPr id="6" name="Rechteck 5">
            <a:extLst>
              <a:ext uri="{FF2B5EF4-FFF2-40B4-BE49-F238E27FC236}">
                <a16:creationId xmlns:a16="http://schemas.microsoft.com/office/drawing/2014/main" id="{232A5465-4CAC-DFE9-B24B-3386B0B482E3}"/>
              </a:ext>
            </a:extLst>
          </p:cNvPr>
          <p:cNvSpPr/>
          <p:nvPr/>
        </p:nvSpPr>
        <p:spPr>
          <a:xfrm>
            <a:off x="812800" y="822951"/>
            <a:ext cx="127000" cy="5898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7145EADC-9355-9659-71AD-8105222D3EC9}"/>
              </a:ext>
            </a:extLst>
          </p:cNvPr>
          <p:cNvSpPr/>
          <p:nvPr/>
        </p:nvSpPr>
        <p:spPr>
          <a:xfrm>
            <a:off x="7322457" y="4666000"/>
            <a:ext cx="365125" cy="365125"/>
          </a:xfrm>
          <a:prstGeom prst="ellipse">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a:extLst>
              <a:ext uri="{FF2B5EF4-FFF2-40B4-BE49-F238E27FC236}">
                <a16:creationId xmlns:a16="http://schemas.microsoft.com/office/drawing/2014/main" id="{BCE1D877-C34F-0FD0-04CC-4E6E18FCD8B9}"/>
              </a:ext>
            </a:extLst>
          </p:cNvPr>
          <p:cNvCxnSpPr>
            <a:cxnSpLocks/>
          </p:cNvCxnSpPr>
          <p:nvPr/>
        </p:nvCxnSpPr>
        <p:spPr>
          <a:xfrm flipV="1">
            <a:off x="3419475" y="4586288"/>
            <a:ext cx="66675" cy="347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7A950576-970B-4363-058A-D37AEA3B7301}"/>
              </a:ext>
            </a:extLst>
          </p:cNvPr>
          <p:cNvSpPr txBox="1"/>
          <p:nvPr/>
        </p:nvSpPr>
        <p:spPr>
          <a:xfrm>
            <a:off x="2880360" y="4931847"/>
            <a:ext cx="1211580" cy="369332"/>
          </a:xfrm>
          <a:prstGeom prst="rect">
            <a:avLst/>
          </a:prstGeom>
          <a:noFill/>
        </p:spPr>
        <p:txBody>
          <a:bodyPr wrap="square" rtlCol="0">
            <a:spAutoFit/>
          </a:bodyPr>
          <a:lstStyle/>
          <a:p>
            <a:r>
              <a:rPr lang="de-DE" b="1" dirty="0">
                <a:solidFill>
                  <a:srgbClr val="FF0000"/>
                </a:solidFill>
              </a:rPr>
              <a:t>7,1 MHz</a:t>
            </a:r>
          </a:p>
        </p:txBody>
      </p:sp>
      <p:sp>
        <p:nvSpPr>
          <p:cNvPr id="8" name="Ellipse 7">
            <a:extLst>
              <a:ext uri="{FF2B5EF4-FFF2-40B4-BE49-F238E27FC236}">
                <a16:creationId xmlns:a16="http://schemas.microsoft.com/office/drawing/2014/main" id="{1912B160-4BBF-4EFB-50F4-9C2D882DA602}"/>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421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48E0000-E13F-9298-AC94-8C716435AF0C}"/>
              </a:ext>
            </a:extLst>
          </p:cNvPr>
          <p:cNvSpPr>
            <a:spLocks noGrp="1"/>
          </p:cNvSpPr>
          <p:nvPr>
            <p:ph type="sldNum" sz="quarter" idx="12"/>
          </p:nvPr>
        </p:nvSpPr>
        <p:spPr/>
        <p:txBody>
          <a:bodyPr/>
          <a:lstStyle/>
          <a:p>
            <a:fld id="{C2AC68D2-1A84-4503-B18D-7B7812CC9574}" type="slidenum">
              <a:rPr lang="de-DE" smtClean="0"/>
              <a:t>35</a:t>
            </a:fld>
            <a:endParaRPr lang="de-DE"/>
          </a:p>
        </p:txBody>
      </p:sp>
      <p:sp>
        <p:nvSpPr>
          <p:cNvPr id="9" name="Textfeld 8">
            <a:extLst>
              <a:ext uri="{FF2B5EF4-FFF2-40B4-BE49-F238E27FC236}">
                <a16:creationId xmlns:a16="http://schemas.microsoft.com/office/drawing/2014/main" id="{7C4848A5-2931-576C-206C-68D16470DC77}"/>
              </a:ext>
            </a:extLst>
          </p:cNvPr>
          <p:cNvSpPr txBox="1"/>
          <p:nvPr/>
        </p:nvSpPr>
        <p:spPr>
          <a:xfrm>
            <a:off x="409464" y="462143"/>
            <a:ext cx="8105886" cy="954107"/>
          </a:xfrm>
          <a:prstGeom prst="rect">
            <a:avLst/>
          </a:prstGeom>
          <a:noFill/>
        </p:spPr>
        <p:txBody>
          <a:bodyPr wrap="square">
            <a:spAutoFit/>
          </a:bodyPr>
          <a:lstStyle/>
          <a:p>
            <a:r>
              <a:rPr lang="de-DE" sz="2000" dirty="0">
                <a:solidFill>
                  <a:srgbClr val="002060"/>
                </a:solidFill>
              </a:rPr>
              <a:t>Zusammenhang zwischen Reflexionsfaktor, SWR und Rückflussdämpfung</a:t>
            </a:r>
          </a:p>
          <a:p>
            <a:endParaRPr lang="de-DE" sz="2000" dirty="0">
              <a:solidFill>
                <a:srgbClr val="0070C0"/>
              </a:solidFill>
            </a:endParaRPr>
          </a:p>
          <a:p>
            <a:r>
              <a:rPr lang="de-DE" sz="1600" dirty="0">
                <a:solidFill>
                  <a:srgbClr val="002060"/>
                </a:solidFill>
              </a:rPr>
              <a:t>Diese drei Begriffe beschreiben das gleiche physikalische Verhalten.</a:t>
            </a:r>
          </a:p>
        </p:txBody>
      </p:sp>
      <p:sp>
        <p:nvSpPr>
          <p:cNvPr id="12" name="Textfeld 11">
            <a:extLst>
              <a:ext uri="{FF2B5EF4-FFF2-40B4-BE49-F238E27FC236}">
                <a16:creationId xmlns:a16="http://schemas.microsoft.com/office/drawing/2014/main" id="{3EE5D431-442D-ED6A-5B5B-B84A2C4EBE15}"/>
              </a:ext>
            </a:extLst>
          </p:cNvPr>
          <p:cNvSpPr txBox="1"/>
          <p:nvPr/>
        </p:nvSpPr>
        <p:spPr>
          <a:xfrm>
            <a:off x="420228" y="4892824"/>
            <a:ext cx="8740588" cy="1323439"/>
          </a:xfrm>
          <a:prstGeom prst="rect">
            <a:avLst/>
          </a:prstGeom>
          <a:noFill/>
        </p:spPr>
        <p:txBody>
          <a:bodyPr wrap="square">
            <a:spAutoFit/>
          </a:bodyPr>
          <a:lstStyle/>
          <a:p>
            <a:r>
              <a:rPr lang="de-DE" sz="1600" b="1" dirty="0">
                <a:solidFill>
                  <a:srgbClr val="002060"/>
                </a:solidFill>
              </a:rPr>
              <a:t>SWR</a:t>
            </a:r>
            <a:r>
              <a:rPr lang="de-DE" sz="1600" dirty="0">
                <a:solidFill>
                  <a:srgbClr val="002060"/>
                </a:solidFill>
              </a:rPr>
              <a:t> wird oft für praktische Anwendungen wie Antennenanpassung und Hochfrequenztests verwendet</a:t>
            </a:r>
          </a:p>
          <a:p>
            <a:endParaRPr lang="de-DE" sz="1600" dirty="0">
              <a:solidFill>
                <a:srgbClr val="002060"/>
              </a:solidFill>
            </a:endParaRPr>
          </a:p>
          <a:p>
            <a:r>
              <a:rPr lang="de-DE" sz="1600" b="1" dirty="0">
                <a:solidFill>
                  <a:srgbClr val="002060"/>
                </a:solidFill>
              </a:rPr>
              <a:t>Reflexionsfaktor</a:t>
            </a:r>
            <a:r>
              <a:rPr lang="de-DE" sz="1600" dirty="0">
                <a:solidFill>
                  <a:srgbClr val="002060"/>
                </a:solidFill>
              </a:rPr>
              <a:t> wird häufig in theoretischen Berechnungen und Simulationen genutzt</a:t>
            </a:r>
          </a:p>
          <a:p>
            <a:endParaRPr lang="de-DE" sz="1600" dirty="0">
              <a:solidFill>
                <a:srgbClr val="002060"/>
              </a:solidFill>
            </a:endParaRPr>
          </a:p>
          <a:p>
            <a:r>
              <a:rPr lang="de-DE" sz="1600" b="1" dirty="0">
                <a:solidFill>
                  <a:srgbClr val="002060"/>
                </a:solidFill>
              </a:rPr>
              <a:t>Rückflussdämpfung</a:t>
            </a:r>
            <a:r>
              <a:rPr lang="de-DE" sz="1600" dirty="0">
                <a:solidFill>
                  <a:srgbClr val="002060"/>
                </a:solidFill>
              </a:rPr>
              <a:t> ist besonders in der Messtechnik und zur Beurteilung von Systemqualität wichtig</a:t>
            </a:r>
          </a:p>
        </p:txBody>
      </p:sp>
      <p:pic>
        <p:nvPicPr>
          <p:cNvPr id="18" name="Grafik 17">
            <a:extLst>
              <a:ext uri="{FF2B5EF4-FFF2-40B4-BE49-F238E27FC236}">
                <a16:creationId xmlns:a16="http://schemas.microsoft.com/office/drawing/2014/main" id="{D3646322-D3E0-6B19-7931-A37724C5CC9D}"/>
              </a:ext>
            </a:extLst>
          </p:cNvPr>
          <p:cNvPicPr>
            <a:picLocks noChangeAspect="1"/>
          </p:cNvPicPr>
          <p:nvPr/>
        </p:nvPicPr>
        <p:blipFill>
          <a:blip r:embed="rId3"/>
          <a:stretch>
            <a:fillRect/>
          </a:stretch>
        </p:blipFill>
        <p:spPr>
          <a:xfrm>
            <a:off x="4843096" y="1556338"/>
            <a:ext cx="4125411" cy="3103184"/>
          </a:xfrm>
          <a:prstGeom prst="rect">
            <a:avLst/>
          </a:prstGeom>
        </p:spPr>
      </p:pic>
      <mc:AlternateContent xmlns:mc="http://schemas.openxmlformats.org/markup-compatibility/2006" xmlns:a14="http://schemas.microsoft.com/office/drawing/2010/main">
        <mc:Choice Requires="a14">
          <p:sp>
            <p:nvSpPr>
              <p:cNvPr id="19" name="Textfeld 18">
                <a:extLst>
                  <a:ext uri="{FF2B5EF4-FFF2-40B4-BE49-F238E27FC236}">
                    <a16:creationId xmlns:a16="http://schemas.microsoft.com/office/drawing/2014/main" id="{D31FE35D-E7F1-1584-E8ED-00946587D087}"/>
                  </a:ext>
                </a:extLst>
              </p:cNvPr>
              <p:cNvSpPr txBox="1"/>
              <p:nvPr/>
            </p:nvSpPr>
            <p:spPr>
              <a:xfrm>
                <a:off x="409464" y="1712277"/>
                <a:ext cx="3149517" cy="8011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2060"/>
                          </a:solidFill>
                          <a:latin typeface="Cambria Math" panose="02040503050406030204" pitchFamily="18" charset="0"/>
                        </a:rPr>
                        <m:t>𝑅𝑒𝑓𝑙𝑒𝑥𝑖𝑜𝑛𝑠𝑓𝑎𝑘𝑡𝑜𝑟</m:t>
                      </m:r>
                      <m:r>
                        <a:rPr lang="de-DE" b="0" i="1" smtClean="0">
                          <a:solidFill>
                            <a:srgbClr val="002060"/>
                          </a:solidFill>
                          <a:latin typeface="Cambria Math" panose="02040503050406030204" pitchFamily="18" charset="0"/>
                        </a:rPr>
                        <m:t>  </m:t>
                      </m:r>
                      <m:r>
                        <a:rPr lang="de-DE" b="0" i="1" smtClean="0">
                          <a:solidFill>
                            <a:srgbClr val="002060"/>
                          </a:solidFill>
                          <a:latin typeface="Cambria Math" panose="02040503050406030204" pitchFamily="18" charset="0"/>
                        </a:rPr>
                        <m:t>𝑟</m:t>
                      </m:r>
                      <m:r>
                        <a:rPr lang="de-DE" b="0" i="1" smtClean="0">
                          <a:solidFill>
                            <a:srgbClr val="002060"/>
                          </a:solidFill>
                          <a:latin typeface="Cambria Math" panose="02040503050406030204" pitchFamily="18" charset="0"/>
                        </a:rPr>
                        <m:t> =</m:t>
                      </m:r>
                      <m:f>
                        <m:fPr>
                          <m:ctrlPr>
                            <a:rPr lang="de-DE" b="0" i="1" smtClean="0">
                              <a:solidFill>
                                <a:srgbClr val="002060"/>
                              </a:solidFill>
                              <a:latin typeface="Cambria Math" panose="02040503050406030204" pitchFamily="18" charset="0"/>
                            </a:rPr>
                          </m:ctrlPr>
                        </m:fPr>
                        <m:num>
                          <m:r>
                            <a:rPr lang="de-DE" b="0" i="1" smtClean="0">
                              <a:solidFill>
                                <a:srgbClr val="002060"/>
                              </a:solidFill>
                              <a:latin typeface="Cambria Math" panose="02040503050406030204" pitchFamily="18" charset="0"/>
                            </a:rPr>
                            <m:t>𝑈</m:t>
                          </m:r>
                          <m:r>
                            <a:rPr lang="de-DE" b="0" i="1" baseline="-25000" smtClean="0">
                              <a:solidFill>
                                <a:srgbClr val="002060"/>
                              </a:solidFill>
                              <a:latin typeface="Cambria Math" panose="02040503050406030204" pitchFamily="18" charset="0"/>
                            </a:rPr>
                            <m:t>𝑟</m:t>
                          </m:r>
                          <m:r>
                            <a:rPr lang="de-DE" b="0" i="1" baseline="-25000" smtClean="0">
                              <a:solidFill>
                                <a:srgbClr val="002060"/>
                              </a:solidFill>
                              <a:latin typeface="Cambria Math" panose="02040503050406030204" pitchFamily="18" charset="0"/>
                            </a:rPr>
                            <m:t>ü</m:t>
                          </m:r>
                          <m:r>
                            <a:rPr lang="de-DE" b="0" i="1" baseline="-25000" smtClean="0">
                              <a:solidFill>
                                <a:srgbClr val="002060"/>
                              </a:solidFill>
                              <a:latin typeface="Cambria Math" panose="02040503050406030204" pitchFamily="18" charset="0"/>
                            </a:rPr>
                            <m:t>𝑐𝑘</m:t>
                          </m:r>
                        </m:num>
                        <m:den>
                          <m:r>
                            <a:rPr lang="de-DE" b="0" i="1" smtClean="0">
                              <a:solidFill>
                                <a:srgbClr val="002060"/>
                              </a:solidFill>
                              <a:latin typeface="Cambria Math" panose="02040503050406030204" pitchFamily="18" charset="0"/>
                            </a:rPr>
                            <m:t>𝑈</m:t>
                          </m:r>
                          <m:r>
                            <a:rPr lang="de-DE" b="0" i="1" baseline="-25000" smtClean="0">
                              <a:solidFill>
                                <a:srgbClr val="002060"/>
                              </a:solidFill>
                              <a:latin typeface="Cambria Math" panose="02040503050406030204" pitchFamily="18" charset="0"/>
                            </a:rPr>
                            <m:t>𝑣𝑜𝑟</m:t>
                          </m:r>
                        </m:den>
                      </m:f>
                    </m:oMath>
                  </m:oMathPara>
                </a14:m>
                <a:endParaRPr lang="de-DE" b="0" dirty="0">
                  <a:solidFill>
                    <a:srgbClr val="002060"/>
                  </a:solidFill>
                </a:endParaRPr>
              </a:p>
              <a:p>
                <a:endParaRPr lang="de-DE" dirty="0">
                  <a:solidFill>
                    <a:srgbClr val="0070C0"/>
                  </a:solidFill>
                </a:endParaRPr>
              </a:p>
            </p:txBody>
          </p:sp>
        </mc:Choice>
        <mc:Fallback xmlns="">
          <p:sp>
            <p:nvSpPr>
              <p:cNvPr id="19" name="Textfeld 18">
                <a:extLst>
                  <a:ext uri="{FF2B5EF4-FFF2-40B4-BE49-F238E27FC236}">
                    <a16:creationId xmlns:a16="http://schemas.microsoft.com/office/drawing/2014/main" id="{D31FE35D-E7F1-1584-E8ED-00946587D087}"/>
                  </a:ext>
                </a:extLst>
              </p:cNvPr>
              <p:cNvSpPr txBox="1">
                <a:spLocks noRot="1" noChangeAspect="1" noMove="1" noResize="1" noEditPoints="1" noAdjustHandles="1" noChangeArrowheads="1" noChangeShapeType="1" noTextEdit="1"/>
              </p:cNvSpPr>
              <p:nvPr/>
            </p:nvSpPr>
            <p:spPr>
              <a:xfrm>
                <a:off x="409464" y="1712277"/>
                <a:ext cx="3149517" cy="801117"/>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36C0268C-9D28-91C1-872C-A5DEBA02CA35}"/>
                  </a:ext>
                </a:extLst>
              </p:cNvPr>
              <p:cNvSpPr txBox="1"/>
              <p:nvPr/>
            </p:nvSpPr>
            <p:spPr>
              <a:xfrm>
                <a:off x="410070" y="2509195"/>
                <a:ext cx="4258749" cy="8591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2060"/>
                          </a:solidFill>
                          <a:latin typeface="Cambria Math" panose="02040503050406030204" pitchFamily="18" charset="0"/>
                        </a:rPr>
                        <m:t>𝑆𝑊𝑅</m:t>
                      </m:r>
                      <m:r>
                        <a:rPr lang="de-DE" i="1" smtClean="0">
                          <a:solidFill>
                            <a:srgbClr val="002060"/>
                          </a:solidFill>
                          <a:latin typeface="Cambria Math" panose="02040503050406030204" pitchFamily="18" charset="0"/>
                        </a:rPr>
                        <m:t>= </m:t>
                      </m:r>
                      <m:f>
                        <m:fPr>
                          <m:ctrlPr>
                            <a:rPr lang="de-DE" i="1">
                              <a:solidFill>
                                <a:srgbClr val="002060"/>
                              </a:solidFill>
                              <a:latin typeface="Cambria Math" panose="02040503050406030204" pitchFamily="18" charset="0"/>
                            </a:rPr>
                          </m:ctrlPr>
                        </m:fPr>
                        <m:num>
                          <m:d>
                            <m:dPr>
                              <m:begChr m:val="|"/>
                              <m:endChr m:val="|"/>
                              <m:ctrlPr>
                                <a:rPr lang="de-DE" b="0" i="1" smtClean="0">
                                  <a:solidFill>
                                    <a:srgbClr val="002060"/>
                                  </a:solidFill>
                                  <a:latin typeface="Cambria Math" panose="02040503050406030204" pitchFamily="18" charset="0"/>
                                </a:rPr>
                              </m:ctrlPr>
                            </m:dPr>
                            <m:e>
                              <m:r>
                                <a:rPr lang="de-DE" i="1">
                                  <a:solidFill>
                                    <a:srgbClr val="002060"/>
                                  </a:solidFill>
                                  <a:latin typeface="Cambria Math" panose="02040503050406030204" pitchFamily="18" charset="0"/>
                                </a:rPr>
                                <m:t>𝑈</m:t>
                              </m:r>
                              <m:r>
                                <a:rPr lang="de-DE" b="0" i="1" baseline="-25000" smtClean="0">
                                  <a:solidFill>
                                    <a:srgbClr val="002060"/>
                                  </a:solidFill>
                                  <a:latin typeface="Cambria Math" panose="02040503050406030204" pitchFamily="18" charset="0"/>
                                </a:rPr>
                                <m:t>𝑣𝑜𝑟</m:t>
                              </m:r>
                              <m:r>
                                <a:rPr lang="de-DE" b="0" i="1" smtClean="0">
                                  <a:solidFill>
                                    <a:srgbClr val="002060"/>
                                  </a:solidFill>
                                  <a:latin typeface="Cambria Math" panose="02040503050406030204" pitchFamily="18" charset="0"/>
                                </a:rPr>
                                <m:t>|+|</m:t>
                              </m:r>
                              <m:r>
                                <a:rPr lang="de-DE" i="1">
                                  <a:solidFill>
                                    <a:srgbClr val="002060"/>
                                  </a:solidFill>
                                  <a:latin typeface="Cambria Math" panose="02040503050406030204" pitchFamily="18" charset="0"/>
                                </a:rPr>
                                <m:t>𝑈</m:t>
                              </m:r>
                              <m:r>
                                <a:rPr lang="de-DE" i="1" baseline="-25000">
                                  <a:solidFill>
                                    <a:srgbClr val="002060"/>
                                  </a:solidFill>
                                  <a:latin typeface="Cambria Math" panose="02040503050406030204" pitchFamily="18" charset="0"/>
                                </a:rPr>
                                <m:t>𝑟</m:t>
                              </m:r>
                              <m:r>
                                <a:rPr lang="de-DE" i="1" baseline="-25000">
                                  <a:solidFill>
                                    <a:srgbClr val="002060"/>
                                  </a:solidFill>
                                  <a:latin typeface="Cambria Math" panose="02040503050406030204" pitchFamily="18" charset="0"/>
                                </a:rPr>
                                <m:t>ü</m:t>
                              </m:r>
                              <m:r>
                                <a:rPr lang="de-DE" i="1" baseline="-25000">
                                  <a:solidFill>
                                    <a:srgbClr val="002060"/>
                                  </a:solidFill>
                                  <a:latin typeface="Cambria Math" panose="02040503050406030204" pitchFamily="18" charset="0"/>
                                </a:rPr>
                                <m:t>𝑐𝑘</m:t>
                              </m:r>
                            </m:e>
                          </m:d>
                        </m:num>
                        <m:den>
                          <m:d>
                            <m:dPr>
                              <m:begChr m:val="|"/>
                              <m:endChr m:val="|"/>
                              <m:ctrlPr>
                                <a:rPr lang="de-DE" i="1">
                                  <a:solidFill>
                                    <a:srgbClr val="002060"/>
                                  </a:solidFill>
                                  <a:latin typeface="Cambria Math" panose="02040503050406030204" pitchFamily="18" charset="0"/>
                                </a:rPr>
                              </m:ctrlPr>
                            </m:dPr>
                            <m:e>
                              <m:r>
                                <a:rPr lang="de-DE" i="1">
                                  <a:solidFill>
                                    <a:srgbClr val="002060"/>
                                  </a:solidFill>
                                  <a:latin typeface="Cambria Math" panose="02040503050406030204" pitchFamily="18" charset="0"/>
                                </a:rPr>
                                <m:t>𝑈</m:t>
                              </m:r>
                              <m:r>
                                <a:rPr lang="de-DE" i="1" baseline="-25000">
                                  <a:solidFill>
                                    <a:srgbClr val="002060"/>
                                  </a:solidFill>
                                  <a:latin typeface="Cambria Math" panose="02040503050406030204" pitchFamily="18" charset="0"/>
                                </a:rPr>
                                <m:t>𝑣𝑜𝑟</m:t>
                              </m:r>
                              <m:r>
                                <a:rPr lang="de-DE" i="1">
                                  <a:solidFill>
                                    <a:srgbClr val="002060"/>
                                  </a:solidFill>
                                  <a:latin typeface="Cambria Math" panose="02040503050406030204" pitchFamily="18" charset="0"/>
                                </a:rPr>
                                <m:t>|</m:t>
                              </m:r>
                              <m:r>
                                <a:rPr lang="de-DE" b="0" i="1" smtClean="0">
                                  <a:solidFill>
                                    <a:srgbClr val="002060"/>
                                  </a:solidFill>
                                  <a:latin typeface="Cambria Math" panose="02040503050406030204" pitchFamily="18" charset="0"/>
                                </a:rPr>
                                <m:t>−</m:t>
                              </m:r>
                              <m:r>
                                <a:rPr lang="de-DE" i="1">
                                  <a:solidFill>
                                    <a:srgbClr val="002060"/>
                                  </a:solidFill>
                                  <a:latin typeface="Cambria Math" panose="02040503050406030204" pitchFamily="18" charset="0"/>
                                </a:rPr>
                                <m:t>|</m:t>
                              </m:r>
                              <m:r>
                                <a:rPr lang="de-DE" i="1" smtClean="0">
                                  <a:solidFill>
                                    <a:srgbClr val="002060"/>
                                  </a:solidFill>
                                  <a:latin typeface="Cambria Math" panose="02040503050406030204" pitchFamily="18" charset="0"/>
                                </a:rPr>
                                <m:t>𝑈</m:t>
                              </m:r>
                              <m:r>
                                <a:rPr lang="de-DE" b="0" i="1" baseline="-25000" smtClean="0">
                                  <a:solidFill>
                                    <a:srgbClr val="002060"/>
                                  </a:solidFill>
                                  <a:latin typeface="Cambria Math" panose="02040503050406030204" pitchFamily="18" charset="0"/>
                                </a:rPr>
                                <m:t>𝑟</m:t>
                              </m:r>
                              <m:r>
                                <a:rPr lang="de-DE" b="0" i="1" baseline="-25000" smtClean="0">
                                  <a:solidFill>
                                    <a:srgbClr val="002060"/>
                                  </a:solidFill>
                                  <a:latin typeface="Cambria Math" panose="02040503050406030204" pitchFamily="18" charset="0"/>
                                </a:rPr>
                                <m:t>ü</m:t>
                              </m:r>
                              <m:r>
                                <a:rPr lang="de-DE" b="0" i="1" baseline="-25000" smtClean="0">
                                  <a:solidFill>
                                    <a:srgbClr val="002060"/>
                                  </a:solidFill>
                                  <a:latin typeface="Cambria Math" panose="02040503050406030204" pitchFamily="18" charset="0"/>
                                </a:rPr>
                                <m:t>𝑐𝑘</m:t>
                              </m:r>
                            </m:e>
                          </m:d>
                        </m:den>
                      </m:f>
                      <m:r>
                        <a:rPr lang="de-DE" b="0" i="1" smtClean="0">
                          <a:solidFill>
                            <a:srgbClr val="002060"/>
                          </a:solidFill>
                          <a:latin typeface="Cambria Math" panose="02040503050406030204" pitchFamily="18" charset="0"/>
                        </a:rPr>
                        <m:t>=</m:t>
                      </m:r>
                      <m:f>
                        <m:fPr>
                          <m:ctrlPr>
                            <a:rPr lang="de-DE" i="1">
                              <a:solidFill>
                                <a:srgbClr val="002060"/>
                              </a:solidFill>
                              <a:latin typeface="Cambria Math" panose="02040503050406030204" pitchFamily="18" charset="0"/>
                            </a:rPr>
                          </m:ctrlPr>
                        </m:fPr>
                        <m:num>
                          <m:r>
                            <a:rPr lang="de-DE" i="1">
                              <a:solidFill>
                                <a:srgbClr val="002060"/>
                              </a:solidFill>
                              <a:latin typeface="Cambria Math" panose="02040503050406030204" pitchFamily="18" charset="0"/>
                            </a:rPr>
                            <m:t>𝑈</m:t>
                          </m:r>
                          <m:r>
                            <a:rPr lang="de-DE" i="1" baseline="-25000">
                              <a:solidFill>
                                <a:srgbClr val="002060"/>
                              </a:solidFill>
                              <a:latin typeface="Cambria Math" panose="02040503050406030204" pitchFamily="18" charset="0"/>
                            </a:rPr>
                            <m:t>𝑚𝑎𝑥</m:t>
                          </m:r>
                        </m:num>
                        <m:den>
                          <m:r>
                            <a:rPr lang="de-DE" i="1">
                              <a:solidFill>
                                <a:srgbClr val="002060"/>
                              </a:solidFill>
                              <a:latin typeface="Cambria Math" panose="02040503050406030204" pitchFamily="18" charset="0"/>
                            </a:rPr>
                            <m:t>𝑈</m:t>
                          </m:r>
                          <m:r>
                            <a:rPr lang="de-DE" i="1" baseline="-25000">
                              <a:solidFill>
                                <a:srgbClr val="002060"/>
                              </a:solidFill>
                              <a:latin typeface="Cambria Math" panose="02040503050406030204" pitchFamily="18" charset="0"/>
                            </a:rPr>
                            <m:t>𝑚𝑖𝑛</m:t>
                          </m:r>
                        </m:den>
                      </m:f>
                      <m:r>
                        <a:rPr lang="de-DE" i="1">
                          <a:solidFill>
                            <a:srgbClr val="002060"/>
                          </a:solidFill>
                          <a:latin typeface="Cambria Math" panose="02040503050406030204" pitchFamily="18" charset="0"/>
                        </a:rPr>
                        <m:t>=</m:t>
                      </m:r>
                      <m:f>
                        <m:fPr>
                          <m:ctrlPr>
                            <a:rPr lang="de-DE" b="0" i="1" smtClean="0">
                              <a:solidFill>
                                <a:srgbClr val="002060"/>
                              </a:solidFill>
                              <a:latin typeface="Cambria Math" panose="02040503050406030204" pitchFamily="18" charset="0"/>
                            </a:rPr>
                          </m:ctrlPr>
                        </m:fPr>
                        <m:num>
                          <m:r>
                            <a:rPr lang="de-DE" b="0" i="1" smtClean="0">
                              <a:solidFill>
                                <a:srgbClr val="002060"/>
                              </a:solidFill>
                              <a:latin typeface="Cambria Math" panose="02040503050406030204" pitchFamily="18" charset="0"/>
                            </a:rPr>
                            <m:t>1+</m:t>
                          </m:r>
                          <m:r>
                            <a:rPr lang="de-DE" b="0" i="1" smtClean="0">
                              <a:solidFill>
                                <a:srgbClr val="002060"/>
                              </a:solidFill>
                              <a:latin typeface="Cambria Math" panose="02040503050406030204" pitchFamily="18" charset="0"/>
                            </a:rPr>
                            <m:t>𝑟</m:t>
                          </m:r>
                        </m:num>
                        <m:den>
                          <m:r>
                            <a:rPr lang="de-DE" b="0" i="1" smtClean="0">
                              <a:solidFill>
                                <a:srgbClr val="002060"/>
                              </a:solidFill>
                              <a:latin typeface="Cambria Math" panose="02040503050406030204" pitchFamily="18" charset="0"/>
                            </a:rPr>
                            <m:t>1−</m:t>
                          </m:r>
                          <m:r>
                            <a:rPr lang="de-DE" b="0" i="1" smtClean="0">
                              <a:solidFill>
                                <a:srgbClr val="002060"/>
                              </a:solidFill>
                              <a:latin typeface="Cambria Math" panose="02040503050406030204" pitchFamily="18" charset="0"/>
                            </a:rPr>
                            <m:t>𝑟</m:t>
                          </m:r>
                        </m:den>
                      </m:f>
                    </m:oMath>
                  </m:oMathPara>
                </a14:m>
                <a:endParaRPr lang="de-DE" b="0" dirty="0">
                  <a:solidFill>
                    <a:srgbClr val="0070C0"/>
                  </a:solidFill>
                </a:endParaRPr>
              </a:p>
              <a:p>
                <a:endParaRPr lang="de-DE" dirty="0">
                  <a:solidFill>
                    <a:srgbClr val="0070C0"/>
                  </a:solidFill>
                </a:endParaRPr>
              </a:p>
            </p:txBody>
          </p:sp>
        </mc:Choice>
        <mc:Fallback xmlns="">
          <p:sp>
            <p:nvSpPr>
              <p:cNvPr id="20" name="Textfeld 19">
                <a:extLst>
                  <a:ext uri="{FF2B5EF4-FFF2-40B4-BE49-F238E27FC236}">
                    <a16:creationId xmlns:a16="http://schemas.microsoft.com/office/drawing/2014/main" id="{36C0268C-9D28-91C1-872C-A5DEBA02CA35}"/>
                  </a:ext>
                </a:extLst>
              </p:cNvPr>
              <p:cNvSpPr txBox="1">
                <a:spLocks noRot="1" noChangeAspect="1" noMove="1" noResize="1" noEditPoints="1" noAdjustHandles="1" noChangeArrowheads="1" noChangeShapeType="1" noTextEdit="1"/>
              </p:cNvSpPr>
              <p:nvPr/>
            </p:nvSpPr>
            <p:spPr>
              <a:xfrm>
                <a:off x="410070" y="2509195"/>
                <a:ext cx="4258749" cy="859146"/>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2601E809-6658-D5AA-5692-1625B8CE79F7}"/>
                  </a:ext>
                </a:extLst>
              </p:cNvPr>
              <p:cNvSpPr txBox="1"/>
              <p:nvPr/>
            </p:nvSpPr>
            <p:spPr>
              <a:xfrm>
                <a:off x="332707" y="3428520"/>
                <a:ext cx="3888309" cy="7956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002060"/>
                          </a:solidFill>
                          <a:latin typeface="Cambria Math" panose="02040503050406030204" pitchFamily="18" charset="0"/>
                        </a:rPr>
                        <m:t>𝑅</m:t>
                      </m:r>
                      <m:r>
                        <a:rPr lang="de-DE" i="1" smtClean="0">
                          <a:solidFill>
                            <a:srgbClr val="002060"/>
                          </a:solidFill>
                          <a:latin typeface="Cambria Math" panose="02040503050406030204" pitchFamily="18" charset="0"/>
                        </a:rPr>
                        <m:t>ü</m:t>
                      </m:r>
                      <m:r>
                        <a:rPr lang="de-DE" i="1" smtClean="0">
                          <a:solidFill>
                            <a:srgbClr val="002060"/>
                          </a:solidFill>
                          <a:latin typeface="Cambria Math" panose="02040503050406030204" pitchFamily="18" charset="0"/>
                        </a:rPr>
                        <m:t>𝑐𝑘𝑓𝑙𝑢𝑠𝑠𝑑</m:t>
                      </m:r>
                      <m:r>
                        <a:rPr lang="de-DE" i="1" smtClean="0">
                          <a:solidFill>
                            <a:srgbClr val="002060"/>
                          </a:solidFill>
                          <a:latin typeface="Cambria Math" panose="02040503050406030204" pitchFamily="18" charset="0"/>
                        </a:rPr>
                        <m:t>ä</m:t>
                      </m:r>
                      <m:r>
                        <a:rPr lang="de-DE" i="1" smtClean="0">
                          <a:solidFill>
                            <a:srgbClr val="002060"/>
                          </a:solidFill>
                          <a:latin typeface="Cambria Math" panose="02040503050406030204" pitchFamily="18" charset="0"/>
                        </a:rPr>
                        <m:t>𝑚𝑝𝑓𝑢𝑛𝑔</m:t>
                      </m:r>
                      <m:r>
                        <a:rPr lang="de-DE" b="0" i="1" smtClean="0">
                          <a:solidFill>
                            <a:srgbClr val="002060"/>
                          </a:solidFill>
                          <a:latin typeface="Cambria Math" panose="02040503050406030204" pitchFamily="18" charset="0"/>
                        </a:rPr>
                        <m:t> </m:t>
                      </m:r>
                      <m:r>
                        <a:rPr lang="de-DE" b="0" i="1" smtClean="0">
                          <a:solidFill>
                            <a:srgbClr val="002060"/>
                          </a:solidFill>
                          <a:latin typeface="Cambria Math" panose="02040503050406030204" pitchFamily="18" charset="0"/>
                        </a:rPr>
                        <m:t>𝑖𝑛</m:t>
                      </m:r>
                      <m:r>
                        <a:rPr lang="de-DE" b="0" i="1" smtClean="0">
                          <a:solidFill>
                            <a:srgbClr val="002060"/>
                          </a:solidFill>
                          <a:latin typeface="Cambria Math" panose="02040503050406030204" pitchFamily="18" charset="0"/>
                        </a:rPr>
                        <m:t> </m:t>
                      </m:r>
                      <m:r>
                        <a:rPr lang="de-DE" b="0" i="1" smtClean="0">
                          <a:solidFill>
                            <a:srgbClr val="002060"/>
                          </a:solidFill>
                          <a:latin typeface="Cambria Math" panose="02040503050406030204" pitchFamily="18" charset="0"/>
                        </a:rPr>
                        <m:t>𝑑𝐵</m:t>
                      </m:r>
                      <m:r>
                        <a:rPr lang="de-DE" b="0" i="1" smtClean="0">
                          <a:solidFill>
                            <a:srgbClr val="002060"/>
                          </a:solidFill>
                          <a:latin typeface="Cambria Math" panose="02040503050406030204" pitchFamily="18" charset="0"/>
                        </a:rPr>
                        <m:t> =20 </m:t>
                      </m:r>
                      <m:r>
                        <a:rPr lang="de-DE" b="0" i="1" smtClean="0">
                          <a:solidFill>
                            <a:srgbClr val="002060"/>
                          </a:solidFill>
                          <a:latin typeface="Cambria Math" panose="02040503050406030204" pitchFamily="18" charset="0"/>
                        </a:rPr>
                        <m:t>𝑙𝑔</m:t>
                      </m:r>
                      <m:f>
                        <m:fPr>
                          <m:ctrlPr>
                            <a:rPr lang="de-DE" i="1">
                              <a:solidFill>
                                <a:srgbClr val="002060"/>
                              </a:solidFill>
                              <a:latin typeface="Cambria Math" panose="02040503050406030204" pitchFamily="18" charset="0"/>
                            </a:rPr>
                          </m:ctrlPr>
                        </m:fPr>
                        <m:num>
                          <m:r>
                            <a:rPr lang="de-DE" i="1">
                              <a:solidFill>
                                <a:srgbClr val="002060"/>
                              </a:solidFill>
                              <a:latin typeface="Cambria Math" panose="02040503050406030204" pitchFamily="18" charset="0"/>
                            </a:rPr>
                            <m:t>1</m:t>
                          </m:r>
                        </m:num>
                        <m:den>
                          <m:r>
                            <a:rPr lang="de-DE" i="1">
                              <a:solidFill>
                                <a:srgbClr val="002060"/>
                              </a:solidFill>
                              <a:latin typeface="Cambria Math" panose="02040503050406030204" pitchFamily="18" charset="0"/>
                            </a:rPr>
                            <m:t>𝑟</m:t>
                          </m:r>
                        </m:den>
                      </m:f>
                    </m:oMath>
                  </m:oMathPara>
                </a14:m>
                <a:endParaRPr lang="de-DE" b="0" dirty="0">
                  <a:solidFill>
                    <a:srgbClr val="002060"/>
                  </a:solidFill>
                </a:endParaRPr>
              </a:p>
              <a:p>
                <a:endParaRPr lang="de-DE" dirty="0">
                  <a:solidFill>
                    <a:srgbClr val="0070C0"/>
                  </a:solidFill>
                </a:endParaRPr>
              </a:p>
            </p:txBody>
          </p:sp>
        </mc:Choice>
        <mc:Fallback xmlns="">
          <p:sp>
            <p:nvSpPr>
              <p:cNvPr id="21" name="Textfeld 20">
                <a:extLst>
                  <a:ext uri="{FF2B5EF4-FFF2-40B4-BE49-F238E27FC236}">
                    <a16:creationId xmlns:a16="http://schemas.microsoft.com/office/drawing/2014/main" id="{2601E809-6658-D5AA-5692-1625B8CE79F7}"/>
                  </a:ext>
                </a:extLst>
              </p:cNvPr>
              <p:cNvSpPr txBox="1">
                <a:spLocks noRot="1" noChangeAspect="1" noMove="1" noResize="1" noEditPoints="1" noAdjustHandles="1" noChangeArrowheads="1" noChangeShapeType="1" noTextEdit="1"/>
              </p:cNvSpPr>
              <p:nvPr/>
            </p:nvSpPr>
            <p:spPr>
              <a:xfrm>
                <a:off x="332707" y="3428520"/>
                <a:ext cx="3888309" cy="795602"/>
              </a:xfrm>
              <a:prstGeom prst="rect">
                <a:avLst/>
              </a:prstGeom>
              <a:blipFill>
                <a:blip r:embed="rId6"/>
                <a:stretch>
                  <a:fillRect/>
                </a:stretch>
              </a:blipFill>
            </p:spPr>
            <p:txBody>
              <a:bodyPr/>
              <a:lstStyle/>
              <a:p>
                <a:r>
                  <a:rPr lang="de-DE">
                    <a:noFill/>
                  </a:rPr>
                  <a:t> </a:t>
                </a:r>
              </a:p>
            </p:txBody>
          </p:sp>
        </mc:Fallback>
      </mc:AlternateContent>
      <p:sp>
        <p:nvSpPr>
          <p:cNvPr id="22" name="Ellipse 21">
            <a:extLst>
              <a:ext uri="{FF2B5EF4-FFF2-40B4-BE49-F238E27FC236}">
                <a16:creationId xmlns:a16="http://schemas.microsoft.com/office/drawing/2014/main" id="{8336E652-8ED6-C359-0F26-5117F6B72FD4}"/>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778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1" grpId="0"/>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AE77C-42E8-0EEA-2945-5EBFF53E26BA}"/>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86C1099-D0D5-DF5F-C598-5A27E6622D6A}"/>
              </a:ext>
            </a:extLst>
          </p:cNvPr>
          <p:cNvSpPr>
            <a:spLocks noGrp="1"/>
          </p:cNvSpPr>
          <p:nvPr>
            <p:ph type="sldNum" sz="quarter" idx="12"/>
          </p:nvPr>
        </p:nvSpPr>
        <p:spPr/>
        <p:txBody>
          <a:bodyPr/>
          <a:lstStyle/>
          <a:p>
            <a:fld id="{C2AC68D2-1A84-4503-B18D-7B7812CC9574}" type="slidenum">
              <a:rPr lang="de-DE" smtClean="0"/>
              <a:t>36</a:t>
            </a:fld>
            <a:endParaRPr lang="de-DE" dirty="0"/>
          </a:p>
        </p:txBody>
      </p:sp>
      <p:sp>
        <p:nvSpPr>
          <p:cNvPr id="3" name="Textfeld 2">
            <a:extLst>
              <a:ext uri="{FF2B5EF4-FFF2-40B4-BE49-F238E27FC236}">
                <a16:creationId xmlns:a16="http://schemas.microsoft.com/office/drawing/2014/main" id="{2DE39D76-FEA7-561E-3EDC-CB62591D6D0C}"/>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5AD17FA2-F01E-B61F-62E1-4EFB6D6AB4BD}"/>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D7151C93-E9D5-8ECB-58AB-F6E97E92C352}"/>
              </a:ext>
            </a:extLst>
          </p:cNvPr>
          <p:cNvSpPr/>
          <p:nvPr/>
        </p:nvSpPr>
        <p:spPr>
          <a:xfrm>
            <a:off x="569940" y="4861800"/>
            <a:ext cx="8574060" cy="1474588"/>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62CBBB3-0DBA-0389-460B-210C2D835562}"/>
              </a:ext>
            </a:extLst>
          </p:cNvPr>
          <p:cNvSpPr/>
          <p:nvPr/>
        </p:nvSpPr>
        <p:spPr>
          <a:xfrm>
            <a:off x="628650" y="521613"/>
            <a:ext cx="8574060" cy="3894744"/>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22550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2DA5B0B-BBA5-DC6E-5A31-D7840E0740E6}"/>
              </a:ext>
            </a:extLst>
          </p:cNvPr>
          <p:cNvSpPr>
            <a:spLocks noGrp="1"/>
          </p:cNvSpPr>
          <p:nvPr>
            <p:ph type="sldNum" sz="quarter" idx="12"/>
          </p:nvPr>
        </p:nvSpPr>
        <p:spPr/>
        <p:txBody>
          <a:bodyPr/>
          <a:lstStyle/>
          <a:p>
            <a:fld id="{C2AC68D2-1A84-4503-B18D-7B7812CC9574}" type="slidenum">
              <a:rPr lang="de-DE" smtClean="0"/>
              <a:t>37</a:t>
            </a:fld>
            <a:endParaRPr lang="de-DE"/>
          </a:p>
        </p:txBody>
      </p:sp>
      <p:pic>
        <p:nvPicPr>
          <p:cNvPr id="1026" name="Picture 2">
            <a:extLst>
              <a:ext uri="{FF2B5EF4-FFF2-40B4-BE49-F238E27FC236}">
                <a16:creationId xmlns:a16="http://schemas.microsoft.com/office/drawing/2014/main" id="{CCD11E55-E554-B47D-6FB6-111C4ACEE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53393"/>
            <a:ext cx="7402584" cy="2904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3DE7BED8-DE56-90D0-ADCF-D46D470CE54C}"/>
              </a:ext>
            </a:extLst>
          </p:cNvPr>
          <p:cNvSpPr txBox="1"/>
          <p:nvPr/>
        </p:nvSpPr>
        <p:spPr>
          <a:xfrm>
            <a:off x="879483" y="4929756"/>
            <a:ext cx="7886699" cy="1477328"/>
          </a:xfrm>
          <a:prstGeom prst="rect">
            <a:avLst/>
          </a:prstGeom>
          <a:noFill/>
        </p:spPr>
        <p:txBody>
          <a:bodyPr wrap="square">
            <a:spAutoFit/>
          </a:bodyPr>
          <a:lstStyle/>
          <a:p>
            <a:endParaRPr lang="de-DE" dirty="0"/>
          </a:p>
          <a:p>
            <a:endParaRPr lang="de-DE" dirty="0"/>
          </a:p>
          <a:p>
            <a:endParaRPr lang="de-DE" dirty="0"/>
          </a:p>
          <a:p>
            <a:r>
              <a:rPr lang="de-DE" dirty="0"/>
              <a:t>Bildquelle: </a:t>
            </a:r>
            <a:r>
              <a:rPr lang="de-DE" dirty="0">
                <a:hlinkClick r:id="rId4"/>
              </a:rPr>
              <a:t>https://www.itwissen.info/Wellenwiderstand-characteristic-impedance.html</a:t>
            </a:r>
            <a:r>
              <a:rPr lang="de-DE" dirty="0"/>
              <a:t> </a:t>
            </a:r>
          </a:p>
        </p:txBody>
      </p:sp>
      <p:sp>
        <p:nvSpPr>
          <p:cNvPr id="6" name="Textfeld 5">
            <a:extLst>
              <a:ext uri="{FF2B5EF4-FFF2-40B4-BE49-F238E27FC236}">
                <a16:creationId xmlns:a16="http://schemas.microsoft.com/office/drawing/2014/main" id="{40228712-BCC7-79B8-92F8-3F6C4F524C0B}"/>
              </a:ext>
            </a:extLst>
          </p:cNvPr>
          <p:cNvSpPr txBox="1"/>
          <p:nvPr/>
        </p:nvSpPr>
        <p:spPr>
          <a:xfrm>
            <a:off x="879483" y="536619"/>
            <a:ext cx="5104446" cy="369332"/>
          </a:xfrm>
          <a:prstGeom prst="rect">
            <a:avLst/>
          </a:prstGeom>
          <a:noFill/>
        </p:spPr>
        <p:txBody>
          <a:bodyPr wrap="square" rtlCol="0">
            <a:spAutoFit/>
          </a:bodyPr>
          <a:lstStyle/>
          <a:p>
            <a:r>
              <a:rPr lang="de-DE" dirty="0">
                <a:solidFill>
                  <a:srgbClr val="002060"/>
                </a:solidFill>
              </a:rPr>
              <a:t>Ersatzschaltbild einer verlustfreien Leitung</a:t>
            </a:r>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5C563122-80B2-5EC2-840B-829310527B34}"/>
                  </a:ext>
                </a:extLst>
              </p:cNvPr>
              <p:cNvSpPr txBox="1"/>
              <p:nvPr/>
            </p:nvSpPr>
            <p:spPr>
              <a:xfrm>
                <a:off x="3155460" y="4258386"/>
                <a:ext cx="1557029"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02060"/>
                              </a:solidFill>
                              <a:latin typeface="Cambria Math" panose="02040503050406030204" pitchFamily="18" charset="0"/>
                            </a:rPr>
                          </m:ctrlPr>
                        </m:sSubPr>
                        <m:e>
                          <m:r>
                            <a:rPr lang="de-DE" b="0" i="1" smtClean="0">
                              <a:solidFill>
                                <a:srgbClr val="002060"/>
                              </a:solidFill>
                              <a:latin typeface="Cambria Math" panose="02040503050406030204" pitchFamily="18" charset="0"/>
                            </a:rPr>
                            <m:t>𝑍</m:t>
                          </m:r>
                        </m:e>
                        <m:sub>
                          <m:r>
                            <a:rPr lang="de-DE" i="1" smtClean="0">
                              <a:solidFill>
                                <a:srgbClr val="002060"/>
                              </a:solidFill>
                              <a:latin typeface="Cambria Math" panose="02040503050406030204" pitchFamily="18" charset="0"/>
                            </a:rPr>
                            <m:t>𝑤</m:t>
                          </m:r>
                        </m:sub>
                      </m:sSub>
                      <m:r>
                        <a:rPr lang="de-DE" i="1" smtClean="0">
                          <a:solidFill>
                            <a:srgbClr val="002060"/>
                          </a:solidFill>
                          <a:latin typeface="Cambria Math" panose="02040503050406030204" pitchFamily="18" charset="0"/>
                        </a:rPr>
                        <m:t>=</m:t>
                      </m:r>
                      <m:rad>
                        <m:radPr>
                          <m:degHide m:val="on"/>
                          <m:ctrlPr>
                            <a:rPr lang="de-DE" i="1" smtClean="0">
                              <a:solidFill>
                                <a:srgbClr val="002060"/>
                              </a:solidFill>
                              <a:latin typeface="Cambria Math" panose="02040503050406030204" pitchFamily="18" charset="0"/>
                            </a:rPr>
                          </m:ctrlPr>
                        </m:radPr>
                        <m:deg/>
                        <m:e>
                          <m:f>
                            <m:fPr>
                              <m:ctrlPr>
                                <a:rPr lang="de-DE" i="1" smtClean="0">
                                  <a:solidFill>
                                    <a:srgbClr val="002060"/>
                                  </a:solidFill>
                                  <a:latin typeface="Cambria Math" panose="02040503050406030204" pitchFamily="18" charset="0"/>
                                </a:rPr>
                              </m:ctrlPr>
                            </m:fPr>
                            <m:num>
                              <m:r>
                                <a:rPr lang="de-DE" b="0" i="1" smtClean="0">
                                  <a:solidFill>
                                    <a:srgbClr val="002060"/>
                                  </a:solidFill>
                                  <a:latin typeface="Cambria Math" panose="02040503050406030204" pitchFamily="18" charset="0"/>
                                </a:rPr>
                                <m:t>𝑉</m:t>
                              </m:r>
                              <m:r>
                                <a:rPr lang="de-DE" i="1">
                                  <a:solidFill>
                                    <a:srgbClr val="002060"/>
                                  </a:solidFill>
                                  <a:latin typeface="Cambria Math" panose="02040503050406030204" pitchFamily="18" charset="0"/>
                                </a:rPr>
                                <m:t>⋅</m:t>
                              </m:r>
                              <m:r>
                                <a:rPr lang="de-DE" b="0" i="1" smtClean="0">
                                  <a:solidFill>
                                    <a:srgbClr val="002060"/>
                                  </a:solidFill>
                                  <a:latin typeface="Cambria Math" panose="02040503050406030204" pitchFamily="18" charset="0"/>
                                </a:rPr>
                                <m:t>𝑠</m:t>
                              </m:r>
                              <m:r>
                                <a:rPr lang="de-DE" i="1">
                                  <a:solidFill>
                                    <a:srgbClr val="002060"/>
                                  </a:solidFill>
                                  <a:latin typeface="Cambria Math" panose="02040503050406030204" pitchFamily="18" charset="0"/>
                                </a:rPr>
                                <m:t>⋅</m:t>
                              </m:r>
                              <m:r>
                                <a:rPr lang="de-DE" b="0" i="1" smtClean="0">
                                  <a:solidFill>
                                    <a:srgbClr val="002060"/>
                                  </a:solidFill>
                                  <a:latin typeface="Cambria Math" panose="02040503050406030204" pitchFamily="18" charset="0"/>
                                </a:rPr>
                                <m:t>𝑉</m:t>
                              </m:r>
                            </m:num>
                            <m:den>
                              <m:r>
                                <a:rPr lang="de-DE" i="1" smtClean="0">
                                  <a:solidFill>
                                    <a:srgbClr val="002060"/>
                                  </a:solidFill>
                                  <a:latin typeface="Cambria Math" panose="02040503050406030204" pitchFamily="18" charset="0"/>
                                </a:rPr>
                                <m:t>𝐴</m:t>
                              </m:r>
                              <m:r>
                                <a:rPr lang="de-DE" i="1" smtClean="0">
                                  <a:solidFill>
                                    <a:srgbClr val="002060"/>
                                  </a:solidFill>
                                  <a:latin typeface="Cambria Math" panose="02040503050406030204" pitchFamily="18" charset="0"/>
                                </a:rPr>
                                <m:t>⋅</m:t>
                              </m:r>
                              <m:r>
                                <a:rPr lang="de-DE" i="1" smtClean="0">
                                  <a:solidFill>
                                    <a:srgbClr val="002060"/>
                                  </a:solidFill>
                                  <a:latin typeface="Cambria Math" panose="02040503050406030204" pitchFamily="18" charset="0"/>
                                </a:rPr>
                                <m:t>𝐴</m:t>
                              </m:r>
                              <m:r>
                                <a:rPr lang="de-DE" i="1" smtClean="0">
                                  <a:solidFill>
                                    <a:srgbClr val="002060"/>
                                  </a:solidFill>
                                  <a:latin typeface="Cambria Math" panose="02040503050406030204" pitchFamily="18" charset="0"/>
                                </a:rPr>
                                <m:t>⋅</m:t>
                              </m:r>
                              <m:r>
                                <a:rPr lang="de-DE" b="0" i="1" smtClean="0">
                                  <a:solidFill>
                                    <a:srgbClr val="002060"/>
                                  </a:solidFill>
                                  <a:latin typeface="Cambria Math" panose="02040503050406030204" pitchFamily="18" charset="0"/>
                                </a:rPr>
                                <m:t>𝑠</m:t>
                              </m:r>
                            </m:den>
                          </m:f>
                        </m:e>
                      </m:rad>
                    </m:oMath>
                  </m:oMathPara>
                </a14:m>
                <a:endParaRPr lang="de-DE" dirty="0">
                  <a:solidFill>
                    <a:srgbClr val="002060"/>
                  </a:solidFill>
                </a:endParaRPr>
              </a:p>
            </p:txBody>
          </p:sp>
        </mc:Choice>
        <mc:Fallback xmlns="">
          <p:sp>
            <p:nvSpPr>
              <p:cNvPr id="2" name="Textfeld 1">
                <a:extLst>
                  <a:ext uri="{FF2B5EF4-FFF2-40B4-BE49-F238E27FC236}">
                    <a16:creationId xmlns:a16="http://schemas.microsoft.com/office/drawing/2014/main" id="{5C563122-80B2-5EC2-840B-829310527B34}"/>
                  </a:ext>
                </a:extLst>
              </p:cNvPr>
              <p:cNvSpPr txBox="1">
                <a:spLocks noRot="1" noChangeAspect="1" noMove="1" noResize="1" noEditPoints="1" noAdjustHandles="1" noChangeArrowheads="1" noChangeShapeType="1" noTextEdit="1"/>
              </p:cNvSpPr>
              <p:nvPr/>
            </p:nvSpPr>
            <p:spPr>
              <a:xfrm>
                <a:off x="3155460" y="4258386"/>
                <a:ext cx="1557029" cy="818366"/>
              </a:xfrm>
              <a:prstGeom prst="rect">
                <a:avLst/>
              </a:prstGeom>
              <a:blipFill>
                <a:blip r:embed="rId5"/>
                <a:stretch>
                  <a:fillRect b="-7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8197175C-FCC7-F8B8-5249-0A626D44C517}"/>
                  </a:ext>
                </a:extLst>
              </p:cNvPr>
              <p:cNvSpPr txBox="1"/>
              <p:nvPr/>
            </p:nvSpPr>
            <p:spPr>
              <a:xfrm>
                <a:off x="2968143" y="4396222"/>
                <a:ext cx="4572000" cy="609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002060"/>
                          </a:solidFill>
                          <a:latin typeface="Cambria Math" panose="02040503050406030204" pitchFamily="18" charset="0"/>
                        </a:rPr>
                        <m:t>=</m:t>
                      </m:r>
                      <m:f>
                        <m:fPr>
                          <m:ctrlPr>
                            <a:rPr lang="de-DE" i="1" smtClean="0">
                              <a:solidFill>
                                <a:srgbClr val="002060"/>
                              </a:solidFill>
                              <a:latin typeface="Cambria Math" panose="02040503050406030204" pitchFamily="18" charset="0"/>
                            </a:rPr>
                          </m:ctrlPr>
                        </m:fPr>
                        <m:num>
                          <m:r>
                            <a:rPr lang="de-DE" b="0" i="1" smtClean="0">
                              <a:solidFill>
                                <a:srgbClr val="002060"/>
                              </a:solidFill>
                              <a:latin typeface="Cambria Math" panose="02040503050406030204" pitchFamily="18" charset="0"/>
                            </a:rPr>
                            <m:t>𝑉</m:t>
                          </m:r>
                        </m:num>
                        <m:den>
                          <m:r>
                            <a:rPr lang="de-DE" i="1" smtClean="0">
                              <a:solidFill>
                                <a:srgbClr val="002060"/>
                              </a:solidFill>
                              <a:latin typeface="Cambria Math" panose="02040503050406030204" pitchFamily="18" charset="0"/>
                            </a:rPr>
                            <m:t>𝐴</m:t>
                          </m:r>
                        </m:den>
                      </m:f>
                      <m:r>
                        <a:rPr lang="de-DE" i="1" smtClean="0">
                          <a:solidFill>
                            <a:srgbClr val="002060"/>
                          </a:solidFill>
                          <a:latin typeface="Cambria Math" panose="02040503050406030204" pitchFamily="18" charset="0"/>
                        </a:rPr>
                        <m:t>=</m:t>
                      </m:r>
                      <m:r>
                        <a:rPr lang="de-DE" i="1" smtClean="0">
                          <a:solidFill>
                            <a:srgbClr val="002060"/>
                          </a:solidFill>
                          <a:latin typeface="Cambria Math" panose="02040503050406030204" pitchFamily="18" charset="0"/>
                        </a:rPr>
                        <m:t>𝛺</m:t>
                      </m:r>
                    </m:oMath>
                  </m:oMathPara>
                </a14:m>
                <a:endParaRPr lang="de-DE" dirty="0">
                  <a:solidFill>
                    <a:srgbClr val="002060"/>
                  </a:solidFill>
                </a:endParaRPr>
              </a:p>
            </p:txBody>
          </p:sp>
        </mc:Choice>
        <mc:Fallback xmlns="">
          <p:sp>
            <p:nvSpPr>
              <p:cNvPr id="5" name="Textfeld 4">
                <a:extLst>
                  <a:ext uri="{FF2B5EF4-FFF2-40B4-BE49-F238E27FC236}">
                    <a16:creationId xmlns:a16="http://schemas.microsoft.com/office/drawing/2014/main" id="{8197175C-FCC7-F8B8-5249-0A626D44C517}"/>
                  </a:ext>
                </a:extLst>
              </p:cNvPr>
              <p:cNvSpPr txBox="1">
                <a:spLocks noRot="1" noChangeAspect="1" noMove="1" noResize="1" noEditPoints="1" noAdjustHandles="1" noChangeArrowheads="1" noChangeShapeType="1" noTextEdit="1"/>
              </p:cNvSpPr>
              <p:nvPr/>
            </p:nvSpPr>
            <p:spPr>
              <a:xfrm>
                <a:off x="2968143" y="4396222"/>
                <a:ext cx="4572000" cy="609077"/>
              </a:xfrm>
              <a:prstGeom prst="rect">
                <a:avLst/>
              </a:prstGeom>
              <a:blipFill>
                <a:blip r:embed="rId6"/>
                <a:stretch>
                  <a:fillRect/>
                </a:stretch>
              </a:blipFill>
            </p:spPr>
            <p:txBody>
              <a:bodyPr/>
              <a:lstStyle/>
              <a:p>
                <a:r>
                  <a:rPr lang="de-DE">
                    <a:noFill/>
                  </a:rPr>
                  <a:t> </a:t>
                </a:r>
              </a:p>
            </p:txBody>
          </p:sp>
        </mc:Fallback>
      </mc:AlternateContent>
      <p:sp>
        <p:nvSpPr>
          <p:cNvPr id="4" name="Freihandform: Form 3">
            <a:extLst>
              <a:ext uri="{FF2B5EF4-FFF2-40B4-BE49-F238E27FC236}">
                <a16:creationId xmlns:a16="http://schemas.microsoft.com/office/drawing/2014/main" id="{75DBA8AC-787E-F5BB-E5A6-7A21F2FA9D4C}"/>
              </a:ext>
            </a:extLst>
          </p:cNvPr>
          <p:cNvSpPr/>
          <p:nvPr/>
        </p:nvSpPr>
        <p:spPr>
          <a:xfrm>
            <a:off x="3907935" y="4356543"/>
            <a:ext cx="495300" cy="688437"/>
          </a:xfrm>
          <a:custGeom>
            <a:avLst/>
            <a:gdLst>
              <a:gd name="connsiteX0" fmla="*/ 33338 w 495300"/>
              <a:gd name="connsiteY0" fmla="*/ 28602 h 688437"/>
              <a:gd name="connsiteX1" fmla="*/ 33338 w 495300"/>
              <a:gd name="connsiteY1" fmla="*/ 28602 h 688437"/>
              <a:gd name="connsiteX2" fmla="*/ 71438 w 495300"/>
              <a:gd name="connsiteY2" fmla="*/ 4789 h 688437"/>
              <a:gd name="connsiteX3" fmla="*/ 142875 w 495300"/>
              <a:gd name="connsiteY3" fmla="*/ 4789 h 688437"/>
              <a:gd name="connsiteX4" fmla="*/ 161925 w 495300"/>
              <a:gd name="connsiteY4" fmla="*/ 14314 h 688437"/>
              <a:gd name="connsiteX5" fmla="*/ 214313 w 495300"/>
              <a:gd name="connsiteY5" fmla="*/ 19077 h 688437"/>
              <a:gd name="connsiteX6" fmla="*/ 233363 w 495300"/>
              <a:gd name="connsiteY6" fmla="*/ 23839 h 688437"/>
              <a:gd name="connsiteX7" fmla="*/ 247650 w 495300"/>
              <a:gd name="connsiteY7" fmla="*/ 38127 h 688437"/>
              <a:gd name="connsiteX8" fmla="*/ 266700 w 495300"/>
              <a:gd name="connsiteY8" fmla="*/ 42889 h 688437"/>
              <a:gd name="connsiteX9" fmla="*/ 366713 w 495300"/>
              <a:gd name="connsiteY9" fmla="*/ 47652 h 688437"/>
              <a:gd name="connsiteX10" fmla="*/ 385763 w 495300"/>
              <a:gd name="connsiteY10" fmla="*/ 52414 h 688437"/>
              <a:gd name="connsiteX11" fmla="*/ 400050 w 495300"/>
              <a:gd name="connsiteY11" fmla="*/ 57177 h 688437"/>
              <a:gd name="connsiteX12" fmla="*/ 461963 w 495300"/>
              <a:gd name="connsiteY12" fmla="*/ 71464 h 688437"/>
              <a:gd name="connsiteX13" fmla="*/ 476250 w 495300"/>
              <a:gd name="connsiteY13" fmla="*/ 80989 h 688437"/>
              <a:gd name="connsiteX14" fmla="*/ 481013 w 495300"/>
              <a:gd name="connsiteY14" fmla="*/ 95277 h 688437"/>
              <a:gd name="connsiteX15" fmla="*/ 490538 w 495300"/>
              <a:gd name="connsiteY15" fmla="*/ 128614 h 688437"/>
              <a:gd name="connsiteX16" fmla="*/ 495300 w 495300"/>
              <a:gd name="connsiteY16" fmla="*/ 157189 h 688437"/>
              <a:gd name="connsiteX17" fmla="*/ 485775 w 495300"/>
              <a:gd name="connsiteY17" fmla="*/ 219102 h 688437"/>
              <a:gd name="connsiteX18" fmla="*/ 476250 w 495300"/>
              <a:gd name="connsiteY18" fmla="*/ 238152 h 688437"/>
              <a:gd name="connsiteX19" fmla="*/ 466725 w 495300"/>
              <a:gd name="connsiteY19" fmla="*/ 271489 h 688437"/>
              <a:gd name="connsiteX20" fmla="*/ 452438 w 495300"/>
              <a:gd name="connsiteY20" fmla="*/ 276252 h 688437"/>
              <a:gd name="connsiteX21" fmla="*/ 438150 w 495300"/>
              <a:gd name="connsiteY21" fmla="*/ 285777 h 688437"/>
              <a:gd name="connsiteX22" fmla="*/ 395288 w 495300"/>
              <a:gd name="connsiteY22" fmla="*/ 304827 h 688437"/>
              <a:gd name="connsiteX23" fmla="*/ 366713 w 495300"/>
              <a:gd name="connsiteY23" fmla="*/ 309589 h 688437"/>
              <a:gd name="connsiteX24" fmla="*/ 347663 w 495300"/>
              <a:gd name="connsiteY24" fmla="*/ 314352 h 688437"/>
              <a:gd name="connsiteX25" fmla="*/ 323850 w 495300"/>
              <a:gd name="connsiteY25" fmla="*/ 319114 h 688437"/>
              <a:gd name="connsiteX26" fmla="*/ 309563 w 495300"/>
              <a:gd name="connsiteY26" fmla="*/ 333402 h 688437"/>
              <a:gd name="connsiteX27" fmla="*/ 290513 w 495300"/>
              <a:gd name="connsiteY27" fmla="*/ 338164 h 688437"/>
              <a:gd name="connsiteX28" fmla="*/ 276225 w 495300"/>
              <a:gd name="connsiteY28" fmla="*/ 347689 h 688437"/>
              <a:gd name="connsiteX29" fmla="*/ 257175 w 495300"/>
              <a:gd name="connsiteY29" fmla="*/ 381027 h 688437"/>
              <a:gd name="connsiteX30" fmla="*/ 242888 w 495300"/>
              <a:gd name="connsiteY30" fmla="*/ 395314 h 688437"/>
              <a:gd name="connsiteX31" fmla="*/ 238125 w 495300"/>
              <a:gd name="connsiteY31" fmla="*/ 409602 h 688437"/>
              <a:gd name="connsiteX32" fmla="*/ 228600 w 495300"/>
              <a:gd name="connsiteY32" fmla="*/ 461989 h 688437"/>
              <a:gd name="connsiteX33" fmla="*/ 223838 w 495300"/>
              <a:gd name="connsiteY33" fmla="*/ 476277 h 688437"/>
              <a:gd name="connsiteX34" fmla="*/ 219075 w 495300"/>
              <a:gd name="connsiteY34" fmla="*/ 495327 h 688437"/>
              <a:gd name="connsiteX35" fmla="*/ 214313 w 495300"/>
              <a:gd name="connsiteY35" fmla="*/ 509614 h 688437"/>
              <a:gd name="connsiteX36" fmla="*/ 204788 w 495300"/>
              <a:gd name="connsiteY36" fmla="*/ 547714 h 688437"/>
              <a:gd name="connsiteX37" fmla="*/ 200025 w 495300"/>
              <a:gd name="connsiteY37" fmla="*/ 590577 h 688437"/>
              <a:gd name="connsiteX38" fmla="*/ 185738 w 495300"/>
              <a:gd name="connsiteY38" fmla="*/ 614389 h 688437"/>
              <a:gd name="connsiteX39" fmla="*/ 180975 w 495300"/>
              <a:gd name="connsiteY39" fmla="*/ 628677 h 688437"/>
              <a:gd name="connsiteX40" fmla="*/ 147638 w 495300"/>
              <a:gd name="connsiteY40" fmla="*/ 657252 h 688437"/>
              <a:gd name="connsiteX41" fmla="*/ 142875 w 495300"/>
              <a:gd name="connsiteY41" fmla="*/ 685827 h 688437"/>
              <a:gd name="connsiteX42" fmla="*/ 85725 w 495300"/>
              <a:gd name="connsiteY42" fmla="*/ 681064 h 688437"/>
              <a:gd name="connsiteX43" fmla="*/ 38100 w 495300"/>
              <a:gd name="connsiteY43" fmla="*/ 662014 h 688437"/>
              <a:gd name="connsiteX44" fmla="*/ 23813 w 495300"/>
              <a:gd name="connsiteY44" fmla="*/ 652489 h 688437"/>
              <a:gd name="connsiteX45" fmla="*/ 19050 w 495300"/>
              <a:gd name="connsiteY45" fmla="*/ 633439 h 688437"/>
              <a:gd name="connsiteX46" fmla="*/ 0 w 495300"/>
              <a:gd name="connsiteY46" fmla="*/ 604864 h 688437"/>
              <a:gd name="connsiteX47" fmla="*/ 4763 w 495300"/>
              <a:gd name="connsiteY47" fmla="*/ 485802 h 688437"/>
              <a:gd name="connsiteX48" fmla="*/ 9525 w 495300"/>
              <a:gd name="connsiteY48" fmla="*/ 466752 h 688437"/>
              <a:gd name="connsiteX49" fmla="*/ 23813 w 495300"/>
              <a:gd name="connsiteY49" fmla="*/ 438177 h 688437"/>
              <a:gd name="connsiteX50" fmla="*/ 28575 w 495300"/>
              <a:gd name="connsiteY50" fmla="*/ 419127 h 688437"/>
              <a:gd name="connsiteX51" fmla="*/ 38100 w 495300"/>
              <a:gd name="connsiteY51" fmla="*/ 333402 h 688437"/>
              <a:gd name="connsiteX52" fmla="*/ 33338 w 495300"/>
              <a:gd name="connsiteY52" fmla="*/ 176239 h 688437"/>
              <a:gd name="connsiteX53" fmla="*/ 28575 w 495300"/>
              <a:gd name="connsiteY53" fmla="*/ 161952 h 688437"/>
              <a:gd name="connsiteX54" fmla="*/ 33338 w 495300"/>
              <a:gd name="connsiteY54" fmla="*/ 28602 h 68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5300" h="688437">
                <a:moveTo>
                  <a:pt x="33338" y="28602"/>
                </a:moveTo>
                <a:lnTo>
                  <a:pt x="33338" y="28602"/>
                </a:lnTo>
                <a:cubicBezTo>
                  <a:pt x="46038" y="20664"/>
                  <a:pt x="57840" y="11065"/>
                  <a:pt x="71438" y="4789"/>
                </a:cubicBezTo>
                <a:cubicBezTo>
                  <a:pt x="92516" y="-4939"/>
                  <a:pt x="123420" y="2844"/>
                  <a:pt x="142875" y="4789"/>
                </a:cubicBezTo>
                <a:cubicBezTo>
                  <a:pt x="149225" y="7964"/>
                  <a:pt x="154963" y="12922"/>
                  <a:pt x="161925" y="14314"/>
                </a:cubicBezTo>
                <a:cubicBezTo>
                  <a:pt x="179119" y="17753"/>
                  <a:pt x="196932" y="16760"/>
                  <a:pt x="214313" y="19077"/>
                </a:cubicBezTo>
                <a:cubicBezTo>
                  <a:pt x="220801" y="19942"/>
                  <a:pt x="227013" y="22252"/>
                  <a:pt x="233363" y="23839"/>
                </a:cubicBezTo>
                <a:cubicBezTo>
                  <a:pt x="238125" y="28602"/>
                  <a:pt x="241802" y="34785"/>
                  <a:pt x="247650" y="38127"/>
                </a:cubicBezTo>
                <a:cubicBezTo>
                  <a:pt x="253333" y="41374"/>
                  <a:pt x="260175" y="42367"/>
                  <a:pt x="266700" y="42889"/>
                </a:cubicBezTo>
                <a:cubicBezTo>
                  <a:pt x="299969" y="45551"/>
                  <a:pt x="333375" y="46064"/>
                  <a:pt x="366713" y="47652"/>
                </a:cubicBezTo>
                <a:cubicBezTo>
                  <a:pt x="373063" y="49239"/>
                  <a:pt x="379469" y="50616"/>
                  <a:pt x="385763" y="52414"/>
                </a:cubicBezTo>
                <a:cubicBezTo>
                  <a:pt x="390590" y="53793"/>
                  <a:pt x="395159" y="56048"/>
                  <a:pt x="400050" y="57177"/>
                </a:cubicBezTo>
                <a:cubicBezTo>
                  <a:pt x="468376" y="72945"/>
                  <a:pt x="427423" y="59952"/>
                  <a:pt x="461963" y="71464"/>
                </a:cubicBezTo>
                <a:cubicBezTo>
                  <a:pt x="466725" y="74639"/>
                  <a:pt x="472674" y="76520"/>
                  <a:pt x="476250" y="80989"/>
                </a:cubicBezTo>
                <a:cubicBezTo>
                  <a:pt x="479386" y="84909"/>
                  <a:pt x="479634" y="90450"/>
                  <a:pt x="481013" y="95277"/>
                </a:cubicBezTo>
                <a:cubicBezTo>
                  <a:pt x="492971" y="137129"/>
                  <a:pt x="479120" y="94365"/>
                  <a:pt x="490538" y="128614"/>
                </a:cubicBezTo>
                <a:cubicBezTo>
                  <a:pt x="492125" y="138139"/>
                  <a:pt x="495300" y="147533"/>
                  <a:pt x="495300" y="157189"/>
                </a:cubicBezTo>
                <a:cubicBezTo>
                  <a:pt x="495300" y="163029"/>
                  <a:pt x="489401" y="208223"/>
                  <a:pt x="485775" y="219102"/>
                </a:cubicBezTo>
                <a:cubicBezTo>
                  <a:pt x="483530" y="225837"/>
                  <a:pt x="479425" y="231802"/>
                  <a:pt x="476250" y="238152"/>
                </a:cubicBezTo>
                <a:cubicBezTo>
                  <a:pt x="476208" y="238320"/>
                  <a:pt x="469004" y="269210"/>
                  <a:pt x="466725" y="271489"/>
                </a:cubicBezTo>
                <a:cubicBezTo>
                  <a:pt x="463175" y="275039"/>
                  <a:pt x="456928" y="274007"/>
                  <a:pt x="452438" y="276252"/>
                </a:cubicBezTo>
                <a:cubicBezTo>
                  <a:pt x="447318" y="278812"/>
                  <a:pt x="443120" y="282937"/>
                  <a:pt x="438150" y="285777"/>
                </a:cubicBezTo>
                <a:cubicBezTo>
                  <a:pt x="428597" y="291236"/>
                  <a:pt x="405049" y="302165"/>
                  <a:pt x="395288" y="304827"/>
                </a:cubicBezTo>
                <a:cubicBezTo>
                  <a:pt x="385972" y="307368"/>
                  <a:pt x="376182" y="307695"/>
                  <a:pt x="366713" y="309589"/>
                </a:cubicBezTo>
                <a:cubicBezTo>
                  <a:pt x="360295" y="310873"/>
                  <a:pt x="354053" y="312932"/>
                  <a:pt x="347663" y="314352"/>
                </a:cubicBezTo>
                <a:cubicBezTo>
                  <a:pt x="339761" y="316108"/>
                  <a:pt x="331788" y="317527"/>
                  <a:pt x="323850" y="319114"/>
                </a:cubicBezTo>
                <a:cubicBezTo>
                  <a:pt x="319088" y="323877"/>
                  <a:pt x="315411" y="330060"/>
                  <a:pt x="309563" y="333402"/>
                </a:cubicBezTo>
                <a:cubicBezTo>
                  <a:pt x="303880" y="336649"/>
                  <a:pt x="296529" y="335586"/>
                  <a:pt x="290513" y="338164"/>
                </a:cubicBezTo>
                <a:cubicBezTo>
                  <a:pt x="285252" y="340419"/>
                  <a:pt x="280988" y="344514"/>
                  <a:pt x="276225" y="347689"/>
                </a:cubicBezTo>
                <a:cubicBezTo>
                  <a:pt x="270403" y="359333"/>
                  <a:pt x="265589" y="370930"/>
                  <a:pt x="257175" y="381027"/>
                </a:cubicBezTo>
                <a:cubicBezTo>
                  <a:pt x="252863" y="386201"/>
                  <a:pt x="247650" y="390552"/>
                  <a:pt x="242888" y="395314"/>
                </a:cubicBezTo>
                <a:cubicBezTo>
                  <a:pt x="241300" y="400077"/>
                  <a:pt x="239343" y="404732"/>
                  <a:pt x="238125" y="409602"/>
                </a:cubicBezTo>
                <a:cubicBezTo>
                  <a:pt x="229469" y="444227"/>
                  <a:pt x="237080" y="423827"/>
                  <a:pt x="228600" y="461989"/>
                </a:cubicBezTo>
                <a:cubicBezTo>
                  <a:pt x="227511" y="466890"/>
                  <a:pt x="225217" y="471450"/>
                  <a:pt x="223838" y="476277"/>
                </a:cubicBezTo>
                <a:cubicBezTo>
                  <a:pt x="222040" y="482571"/>
                  <a:pt x="220873" y="489033"/>
                  <a:pt x="219075" y="495327"/>
                </a:cubicBezTo>
                <a:cubicBezTo>
                  <a:pt x="217696" y="500154"/>
                  <a:pt x="215634" y="504771"/>
                  <a:pt x="214313" y="509614"/>
                </a:cubicBezTo>
                <a:cubicBezTo>
                  <a:pt x="210869" y="522244"/>
                  <a:pt x="207963" y="535014"/>
                  <a:pt x="204788" y="547714"/>
                </a:cubicBezTo>
                <a:cubicBezTo>
                  <a:pt x="203200" y="562002"/>
                  <a:pt x="203974" y="576755"/>
                  <a:pt x="200025" y="590577"/>
                </a:cubicBezTo>
                <a:cubicBezTo>
                  <a:pt x="197482" y="599477"/>
                  <a:pt x="189878" y="606110"/>
                  <a:pt x="185738" y="614389"/>
                </a:cubicBezTo>
                <a:cubicBezTo>
                  <a:pt x="183493" y="618879"/>
                  <a:pt x="183893" y="624592"/>
                  <a:pt x="180975" y="628677"/>
                </a:cubicBezTo>
                <a:cubicBezTo>
                  <a:pt x="170477" y="643375"/>
                  <a:pt x="161367" y="648099"/>
                  <a:pt x="147638" y="657252"/>
                </a:cubicBezTo>
                <a:cubicBezTo>
                  <a:pt x="146050" y="666777"/>
                  <a:pt x="151888" y="682361"/>
                  <a:pt x="142875" y="685827"/>
                </a:cubicBezTo>
                <a:cubicBezTo>
                  <a:pt x="125033" y="692689"/>
                  <a:pt x="104581" y="684207"/>
                  <a:pt x="85725" y="681064"/>
                </a:cubicBezTo>
                <a:cubicBezTo>
                  <a:pt x="71950" y="678768"/>
                  <a:pt x="50903" y="669330"/>
                  <a:pt x="38100" y="662014"/>
                </a:cubicBezTo>
                <a:cubicBezTo>
                  <a:pt x="33130" y="659174"/>
                  <a:pt x="28575" y="655664"/>
                  <a:pt x="23813" y="652489"/>
                </a:cubicBezTo>
                <a:cubicBezTo>
                  <a:pt x="22225" y="646139"/>
                  <a:pt x="21977" y="639293"/>
                  <a:pt x="19050" y="633439"/>
                </a:cubicBezTo>
                <a:cubicBezTo>
                  <a:pt x="13930" y="623200"/>
                  <a:pt x="0" y="604864"/>
                  <a:pt x="0" y="604864"/>
                </a:cubicBezTo>
                <a:cubicBezTo>
                  <a:pt x="1588" y="565177"/>
                  <a:pt x="2030" y="525427"/>
                  <a:pt x="4763" y="485802"/>
                </a:cubicBezTo>
                <a:cubicBezTo>
                  <a:pt x="5213" y="479272"/>
                  <a:pt x="7094" y="472829"/>
                  <a:pt x="9525" y="466752"/>
                </a:cubicBezTo>
                <a:cubicBezTo>
                  <a:pt x="13480" y="456864"/>
                  <a:pt x="19050" y="447702"/>
                  <a:pt x="23813" y="438177"/>
                </a:cubicBezTo>
                <a:cubicBezTo>
                  <a:pt x="25400" y="431827"/>
                  <a:pt x="27852" y="425632"/>
                  <a:pt x="28575" y="419127"/>
                </a:cubicBezTo>
                <a:cubicBezTo>
                  <a:pt x="39033" y="325008"/>
                  <a:pt x="26399" y="380213"/>
                  <a:pt x="38100" y="333402"/>
                </a:cubicBezTo>
                <a:cubicBezTo>
                  <a:pt x="36513" y="281014"/>
                  <a:pt x="36245" y="228570"/>
                  <a:pt x="33338" y="176239"/>
                </a:cubicBezTo>
                <a:cubicBezTo>
                  <a:pt x="33060" y="171227"/>
                  <a:pt x="28768" y="166968"/>
                  <a:pt x="28575" y="161952"/>
                </a:cubicBezTo>
                <a:cubicBezTo>
                  <a:pt x="27172" y="125466"/>
                  <a:pt x="32544" y="50827"/>
                  <a:pt x="33338" y="28602"/>
                </a:cubicBezTo>
                <a:close/>
              </a:path>
            </a:pathLst>
          </a:custGeom>
          <a:noFill/>
          <a:ln w="95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ihandform: Form 6">
            <a:extLst>
              <a:ext uri="{FF2B5EF4-FFF2-40B4-BE49-F238E27FC236}">
                <a16:creationId xmlns:a16="http://schemas.microsoft.com/office/drawing/2014/main" id="{885EABEC-96CD-6DE5-25D2-9D3E4401087F}"/>
              </a:ext>
            </a:extLst>
          </p:cNvPr>
          <p:cNvSpPr/>
          <p:nvPr/>
        </p:nvSpPr>
        <p:spPr>
          <a:xfrm rot="10800000">
            <a:off x="4226714" y="4364257"/>
            <a:ext cx="495300" cy="688437"/>
          </a:xfrm>
          <a:custGeom>
            <a:avLst/>
            <a:gdLst>
              <a:gd name="connsiteX0" fmla="*/ 33338 w 495300"/>
              <a:gd name="connsiteY0" fmla="*/ 28602 h 688437"/>
              <a:gd name="connsiteX1" fmla="*/ 33338 w 495300"/>
              <a:gd name="connsiteY1" fmla="*/ 28602 h 688437"/>
              <a:gd name="connsiteX2" fmla="*/ 71438 w 495300"/>
              <a:gd name="connsiteY2" fmla="*/ 4789 h 688437"/>
              <a:gd name="connsiteX3" fmla="*/ 142875 w 495300"/>
              <a:gd name="connsiteY3" fmla="*/ 4789 h 688437"/>
              <a:gd name="connsiteX4" fmla="*/ 161925 w 495300"/>
              <a:gd name="connsiteY4" fmla="*/ 14314 h 688437"/>
              <a:gd name="connsiteX5" fmla="*/ 214313 w 495300"/>
              <a:gd name="connsiteY5" fmla="*/ 19077 h 688437"/>
              <a:gd name="connsiteX6" fmla="*/ 233363 w 495300"/>
              <a:gd name="connsiteY6" fmla="*/ 23839 h 688437"/>
              <a:gd name="connsiteX7" fmla="*/ 247650 w 495300"/>
              <a:gd name="connsiteY7" fmla="*/ 38127 h 688437"/>
              <a:gd name="connsiteX8" fmla="*/ 266700 w 495300"/>
              <a:gd name="connsiteY8" fmla="*/ 42889 h 688437"/>
              <a:gd name="connsiteX9" fmla="*/ 366713 w 495300"/>
              <a:gd name="connsiteY9" fmla="*/ 47652 h 688437"/>
              <a:gd name="connsiteX10" fmla="*/ 385763 w 495300"/>
              <a:gd name="connsiteY10" fmla="*/ 52414 h 688437"/>
              <a:gd name="connsiteX11" fmla="*/ 400050 w 495300"/>
              <a:gd name="connsiteY11" fmla="*/ 57177 h 688437"/>
              <a:gd name="connsiteX12" fmla="*/ 461963 w 495300"/>
              <a:gd name="connsiteY12" fmla="*/ 71464 h 688437"/>
              <a:gd name="connsiteX13" fmla="*/ 476250 w 495300"/>
              <a:gd name="connsiteY13" fmla="*/ 80989 h 688437"/>
              <a:gd name="connsiteX14" fmla="*/ 481013 w 495300"/>
              <a:gd name="connsiteY14" fmla="*/ 95277 h 688437"/>
              <a:gd name="connsiteX15" fmla="*/ 490538 w 495300"/>
              <a:gd name="connsiteY15" fmla="*/ 128614 h 688437"/>
              <a:gd name="connsiteX16" fmla="*/ 495300 w 495300"/>
              <a:gd name="connsiteY16" fmla="*/ 157189 h 688437"/>
              <a:gd name="connsiteX17" fmla="*/ 485775 w 495300"/>
              <a:gd name="connsiteY17" fmla="*/ 219102 h 688437"/>
              <a:gd name="connsiteX18" fmla="*/ 476250 w 495300"/>
              <a:gd name="connsiteY18" fmla="*/ 238152 h 688437"/>
              <a:gd name="connsiteX19" fmla="*/ 466725 w 495300"/>
              <a:gd name="connsiteY19" fmla="*/ 271489 h 688437"/>
              <a:gd name="connsiteX20" fmla="*/ 452438 w 495300"/>
              <a:gd name="connsiteY20" fmla="*/ 276252 h 688437"/>
              <a:gd name="connsiteX21" fmla="*/ 438150 w 495300"/>
              <a:gd name="connsiteY21" fmla="*/ 285777 h 688437"/>
              <a:gd name="connsiteX22" fmla="*/ 395288 w 495300"/>
              <a:gd name="connsiteY22" fmla="*/ 304827 h 688437"/>
              <a:gd name="connsiteX23" fmla="*/ 366713 w 495300"/>
              <a:gd name="connsiteY23" fmla="*/ 309589 h 688437"/>
              <a:gd name="connsiteX24" fmla="*/ 347663 w 495300"/>
              <a:gd name="connsiteY24" fmla="*/ 314352 h 688437"/>
              <a:gd name="connsiteX25" fmla="*/ 323850 w 495300"/>
              <a:gd name="connsiteY25" fmla="*/ 319114 h 688437"/>
              <a:gd name="connsiteX26" fmla="*/ 309563 w 495300"/>
              <a:gd name="connsiteY26" fmla="*/ 333402 h 688437"/>
              <a:gd name="connsiteX27" fmla="*/ 290513 w 495300"/>
              <a:gd name="connsiteY27" fmla="*/ 338164 h 688437"/>
              <a:gd name="connsiteX28" fmla="*/ 276225 w 495300"/>
              <a:gd name="connsiteY28" fmla="*/ 347689 h 688437"/>
              <a:gd name="connsiteX29" fmla="*/ 257175 w 495300"/>
              <a:gd name="connsiteY29" fmla="*/ 381027 h 688437"/>
              <a:gd name="connsiteX30" fmla="*/ 242888 w 495300"/>
              <a:gd name="connsiteY30" fmla="*/ 395314 h 688437"/>
              <a:gd name="connsiteX31" fmla="*/ 238125 w 495300"/>
              <a:gd name="connsiteY31" fmla="*/ 409602 h 688437"/>
              <a:gd name="connsiteX32" fmla="*/ 228600 w 495300"/>
              <a:gd name="connsiteY32" fmla="*/ 461989 h 688437"/>
              <a:gd name="connsiteX33" fmla="*/ 223838 w 495300"/>
              <a:gd name="connsiteY33" fmla="*/ 476277 h 688437"/>
              <a:gd name="connsiteX34" fmla="*/ 219075 w 495300"/>
              <a:gd name="connsiteY34" fmla="*/ 495327 h 688437"/>
              <a:gd name="connsiteX35" fmla="*/ 214313 w 495300"/>
              <a:gd name="connsiteY35" fmla="*/ 509614 h 688437"/>
              <a:gd name="connsiteX36" fmla="*/ 204788 w 495300"/>
              <a:gd name="connsiteY36" fmla="*/ 547714 h 688437"/>
              <a:gd name="connsiteX37" fmla="*/ 200025 w 495300"/>
              <a:gd name="connsiteY37" fmla="*/ 590577 h 688437"/>
              <a:gd name="connsiteX38" fmla="*/ 185738 w 495300"/>
              <a:gd name="connsiteY38" fmla="*/ 614389 h 688437"/>
              <a:gd name="connsiteX39" fmla="*/ 180975 w 495300"/>
              <a:gd name="connsiteY39" fmla="*/ 628677 h 688437"/>
              <a:gd name="connsiteX40" fmla="*/ 147638 w 495300"/>
              <a:gd name="connsiteY40" fmla="*/ 657252 h 688437"/>
              <a:gd name="connsiteX41" fmla="*/ 142875 w 495300"/>
              <a:gd name="connsiteY41" fmla="*/ 685827 h 688437"/>
              <a:gd name="connsiteX42" fmla="*/ 85725 w 495300"/>
              <a:gd name="connsiteY42" fmla="*/ 681064 h 688437"/>
              <a:gd name="connsiteX43" fmla="*/ 38100 w 495300"/>
              <a:gd name="connsiteY43" fmla="*/ 662014 h 688437"/>
              <a:gd name="connsiteX44" fmla="*/ 23813 w 495300"/>
              <a:gd name="connsiteY44" fmla="*/ 652489 h 688437"/>
              <a:gd name="connsiteX45" fmla="*/ 19050 w 495300"/>
              <a:gd name="connsiteY45" fmla="*/ 633439 h 688437"/>
              <a:gd name="connsiteX46" fmla="*/ 0 w 495300"/>
              <a:gd name="connsiteY46" fmla="*/ 604864 h 688437"/>
              <a:gd name="connsiteX47" fmla="*/ 4763 w 495300"/>
              <a:gd name="connsiteY47" fmla="*/ 485802 h 688437"/>
              <a:gd name="connsiteX48" fmla="*/ 9525 w 495300"/>
              <a:gd name="connsiteY48" fmla="*/ 466752 h 688437"/>
              <a:gd name="connsiteX49" fmla="*/ 23813 w 495300"/>
              <a:gd name="connsiteY49" fmla="*/ 438177 h 688437"/>
              <a:gd name="connsiteX50" fmla="*/ 28575 w 495300"/>
              <a:gd name="connsiteY50" fmla="*/ 419127 h 688437"/>
              <a:gd name="connsiteX51" fmla="*/ 38100 w 495300"/>
              <a:gd name="connsiteY51" fmla="*/ 333402 h 688437"/>
              <a:gd name="connsiteX52" fmla="*/ 33338 w 495300"/>
              <a:gd name="connsiteY52" fmla="*/ 176239 h 688437"/>
              <a:gd name="connsiteX53" fmla="*/ 28575 w 495300"/>
              <a:gd name="connsiteY53" fmla="*/ 161952 h 688437"/>
              <a:gd name="connsiteX54" fmla="*/ 33338 w 495300"/>
              <a:gd name="connsiteY54" fmla="*/ 28602 h 68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5300" h="688437">
                <a:moveTo>
                  <a:pt x="33338" y="28602"/>
                </a:moveTo>
                <a:lnTo>
                  <a:pt x="33338" y="28602"/>
                </a:lnTo>
                <a:cubicBezTo>
                  <a:pt x="46038" y="20664"/>
                  <a:pt x="57840" y="11065"/>
                  <a:pt x="71438" y="4789"/>
                </a:cubicBezTo>
                <a:cubicBezTo>
                  <a:pt x="92516" y="-4939"/>
                  <a:pt x="123420" y="2844"/>
                  <a:pt x="142875" y="4789"/>
                </a:cubicBezTo>
                <a:cubicBezTo>
                  <a:pt x="149225" y="7964"/>
                  <a:pt x="154963" y="12922"/>
                  <a:pt x="161925" y="14314"/>
                </a:cubicBezTo>
                <a:cubicBezTo>
                  <a:pt x="179119" y="17753"/>
                  <a:pt x="196932" y="16760"/>
                  <a:pt x="214313" y="19077"/>
                </a:cubicBezTo>
                <a:cubicBezTo>
                  <a:pt x="220801" y="19942"/>
                  <a:pt x="227013" y="22252"/>
                  <a:pt x="233363" y="23839"/>
                </a:cubicBezTo>
                <a:cubicBezTo>
                  <a:pt x="238125" y="28602"/>
                  <a:pt x="241802" y="34785"/>
                  <a:pt x="247650" y="38127"/>
                </a:cubicBezTo>
                <a:cubicBezTo>
                  <a:pt x="253333" y="41374"/>
                  <a:pt x="260175" y="42367"/>
                  <a:pt x="266700" y="42889"/>
                </a:cubicBezTo>
                <a:cubicBezTo>
                  <a:pt x="299969" y="45551"/>
                  <a:pt x="333375" y="46064"/>
                  <a:pt x="366713" y="47652"/>
                </a:cubicBezTo>
                <a:cubicBezTo>
                  <a:pt x="373063" y="49239"/>
                  <a:pt x="379469" y="50616"/>
                  <a:pt x="385763" y="52414"/>
                </a:cubicBezTo>
                <a:cubicBezTo>
                  <a:pt x="390590" y="53793"/>
                  <a:pt x="395159" y="56048"/>
                  <a:pt x="400050" y="57177"/>
                </a:cubicBezTo>
                <a:cubicBezTo>
                  <a:pt x="468376" y="72945"/>
                  <a:pt x="427423" y="59952"/>
                  <a:pt x="461963" y="71464"/>
                </a:cubicBezTo>
                <a:cubicBezTo>
                  <a:pt x="466725" y="74639"/>
                  <a:pt x="472674" y="76520"/>
                  <a:pt x="476250" y="80989"/>
                </a:cubicBezTo>
                <a:cubicBezTo>
                  <a:pt x="479386" y="84909"/>
                  <a:pt x="479634" y="90450"/>
                  <a:pt x="481013" y="95277"/>
                </a:cubicBezTo>
                <a:cubicBezTo>
                  <a:pt x="492971" y="137129"/>
                  <a:pt x="479120" y="94365"/>
                  <a:pt x="490538" y="128614"/>
                </a:cubicBezTo>
                <a:cubicBezTo>
                  <a:pt x="492125" y="138139"/>
                  <a:pt x="495300" y="147533"/>
                  <a:pt x="495300" y="157189"/>
                </a:cubicBezTo>
                <a:cubicBezTo>
                  <a:pt x="495300" y="163029"/>
                  <a:pt x="489401" y="208223"/>
                  <a:pt x="485775" y="219102"/>
                </a:cubicBezTo>
                <a:cubicBezTo>
                  <a:pt x="483530" y="225837"/>
                  <a:pt x="479425" y="231802"/>
                  <a:pt x="476250" y="238152"/>
                </a:cubicBezTo>
                <a:cubicBezTo>
                  <a:pt x="476208" y="238320"/>
                  <a:pt x="469004" y="269210"/>
                  <a:pt x="466725" y="271489"/>
                </a:cubicBezTo>
                <a:cubicBezTo>
                  <a:pt x="463175" y="275039"/>
                  <a:pt x="456928" y="274007"/>
                  <a:pt x="452438" y="276252"/>
                </a:cubicBezTo>
                <a:cubicBezTo>
                  <a:pt x="447318" y="278812"/>
                  <a:pt x="443120" y="282937"/>
                  <a:pt x="438150" y="285777"/>
                </a:cubicBezTo>
                <a:cubicBezTo>
                  <a:pt x="428597" y="291236"/>
                  <a:pt x="405049" y="302165"/>
                  <a:pt x="395288" y="304827"/>
                </a:cubicBezTo>
                <a:cubicBezTo>
                  <a:pt x="385972" y="307368"/>
                  <a:pt x="376182" y="307695"/>
                  <a:pt x="366713" y="309589"/>
                </a:cubicBezTo>
                <a:cubicBezTo>
                  <a:pt x="360295" y="310873"/>
                  <a:pt x="354053" y="312932"/>
                  <a:pt x="347663" y="314352"/>
                </a:cubicBezTo>
                <a:cubicBezTo>
                  <a:pt x="339761" y="316108"/>
                  <a:pt x="331788" y="317527"/>
                  <a:pt x="323850" y="319114"/>
                </a:cubicBezTo>
                <a:cubicBezTo>
                  <a:pt x="319088" y="323877"/>
                  <a:pt x="315411" y="330060"/>
                  <a:pt x="309563" y="333402"/>
                </a:cubicBezTo>
                <a:cubicBezTo>
                  <a:pt x="303880" y="336649"/>
                  <a:pt x="296529" y="335586"/>
                  <a:pt x="290513" y="338164"/>
                </a:cubicBezTo>
                <a:cubicBezTo>
                  <a:pt x="285252" y="340419"/>
                  <a:pt x="280988" y="344514"/>
                  <a:pt x="276225" y="347689"/>
                </a:cubicBezTo>
                <a:cubicBezTo>
                  <a:pt x="270403" y="359333"/>
                  <a:pt x="265589" y="370930"/>
                  <a:pt x="257175" y="381027"/>
                </a:cubicBezTo>
                <a:cubicBezTo>
                  <a:pt x="252863" y="386201"/>
                  <a:pt x="247650" y="390552"/>
                  <a:pt x="242888" y="395314"/>
                </a:cubicBezTo>
                <a:cubicBezTo>
                  <a:pt x="241300" y="400077"/>
                  <a:pt x="239343" y="404732"/>
                  <a:pt x="238125" y="409602"/>
                </a:cubicBezTo>
                <a:cubicBezTo>
                  <a:pt x="229469" y="444227"/>
                  <a:pt x="237080" y="423827"/>
                  <a:pt x="228600" y="461989"/>
                </a:cubicBezTo>
                <a:cubicBezTo>
                  <a:pt x="227511" y="466890"/>
                  <a:pt x="225217" y="471450"/>
                  <a:pt x="223838" y="476277"/>
                </a:cubicBezTo>
                <a:cubicBezTo>
                  <a:pt x="222040" y="482571"/>
                  <a:pt x="220873" y="489033"/>
                  <a:pt x="219075" y="495327"/>
                </a:cubicBezTo>
                <a:cubicBezTo>
                  <a:pt x="217696" y="500154"/>
                  <a:pt x="215634" y="504771"/>
                  <a:pt x="214313" y="509614"/>
                </a:cubicBezTo>
                <a:cubicBezTo>
                  <a:pt x="210869" y="522244"/>
                  <a:pt x="207963" y="535014"/>
                  <a:pt x="204788" y="547714"/>
                </a:cubicBezTo>
                <a:cubicBezTo>
                  <a:pt x="203200" y="562002"/>
                  <a:pt x="203974" y="576755"/>
                  <a:pt x="200025" y="590577"/>
                </a:cubicBezTo>
                <a:cubicBezTo>
                  <a:pt x="197482" y="599477"/>
                  <a:pt x="189878" y="606110"/>
                  <a:pt x="185738" y="614389"/>
                </a:cubicBezTo>
                <a:cubicBezTo>
                  <a:pt x="183493" y="618879"/>
                  <a:pt x="183893" y="624592"/>
                  <a:pt x="180975" y="628677"/>
                </a:cubicBezTo>
                <a:cubicBezTo>
                  <a:pt x="170477" y="643375"/>
                  <a:pt x="161367" y="648099"/>
                  <a:pt x="147638" y="657252"/>
                </a:cubicBezTo>
                <a:cubicBezTo>
                  <a:pt x="146050" y="666777"/>
                  <a:pt x="151888" y="682361"/>
                  <a:pt x="142875" y="685827"/>
                </a:cubicBezTo>
                <a:cubicBezTo>
                  <a:pt x="125033" y="692689"/>
                  <a:pt x="104581" y="684207"/>
                  <a:pt x="85725" y="681064"/>
                </a:cubicBezTo>
                <a:cubicBezTo>
                  <a:pt x="71950" y="678768"/>
                  <a:pt x="50903" y="669330"/>
                  <a:pt x="38100" y="662014"/>
                </a:cubicBezTo>
                <a:cubicBezTo>
                  <a:pt x="33130" y="659174"/>
                  <a:pt x="28575" y="655664"/>
                  <a:pt x="23813" y="652489"/>
                </a:cubicBezTo>
                <a:cubicBezTo>
                  <a:pt x="22225" y="646139"/>
                  <a:pt x="21977" y="639293"/>
                  <a:pt x="19050" y="633439"/>
                </a:cubicBezTo>
                <a:cubicBezTo>
                  <a:pt x="13930" y="623200"/>
                  <a:pt x="0" y="604864"/>
                  <a:pt x="0" y="604864"/>
                </a:cubicBezTo>
                <a:cubicBezTo>
                  <a:pt x="1588" y="565177"/>
                  <a:pt x="2030" y="525427"/>
                  <a:pt x="4763" y="485802"/>
                </a:cubicBezTo>
                <a:cubicBezTo>
                  <a:pt x="5213" y="479272"/>
                  <a:pt x="7094" y="472829"/>
                  <a:pt x="9525" y="466752"/>
                </a:cubicBezTo>
                <a:cubicBezTo>
                  <a:pt x="13480" y="456864"/>
                  <a:pt x="19050" y="447702"/>
                  <a:pt x="23813" y="438177"/>
                </a:cubicBezTo>
                <a:cubicBezTo>
                  <a:pt x="25400" y="431827"/>
                  <a:pt x="27852" y="425632"/>
                  <a:pt x="28575" y="419127"/>
                </a:cubicBezTo>
                <a:cubicBezTo>
                  <a:pt x="39033" y="325008"/>
                  <a:pt x="26399" y="380213"/>
                  <a:pt x="38100" y="333402"/>
                </a:cubicBezTo>
                <a:cubicBezTo>
                  <a:pt x="36513" y="281014"/>
                  <a:pt x="36245" y="228570"/>
                  <a:pt x="33338" y="176239"/>
                </a:cubicBezTo>
                <a:cubicBezTo>
                  <a:pt x="33060" y="171227"/>
                  <a:pt x="28768" y="166968"/>
                  <a:pt x="28575" y="161952"/>
                </a:cubicBezTo>
                <a:cubicBezTo>
                  <a:pt x="27172" y="125466"/>
                  <a:pt x="32544" y="50827"/>
                  <a:pt x="33338" y="28602"/>
                </a:cubicBezTo>
                <a:close/>
              </a:path>
            </a:pathLst>
          </a:custGeom>
          <a:noFill/>
          <a:ln w="95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E5BF5866-7338-0FB1-45D9-DCA8C5B81593}"/>
              </a:ext>
            </a:extLst>
          </p:cNvPr>
          <p:cNvSpPr txBox="1"/>
          <p:nvPr/>
        </p:nvSpPr>
        <p:spPr>
          <a:xfrm>
            <a:off x="3866444" y="5065479"/>
            <a:ext cx="495300" cy="369332"/>
          </a:xfrm>
          <a:prstGeom prst="rect">
            <a:avLst/>
          </a:prstGeom>
          <a:noFill/>
        </p:spPr>
        <p:txBody>
          <a:bodyPr wrap="square" rtlCol="0">
            <a:spAutoFit/>
          </a:bodyPr>
          <a:lstStyle/>
          <a:p>
            <a:r>
              <a:rPr lang="de-DE" dirty="0">
                <a:solidFill>
                  <a:srgbClr val="002060"/>
                </a:solidFill>
              </a:rPr>
              <a:t>L</a:t>
            </a:r>
          </a:p>
        </p:txBody>
      </p:sp>
      <p:sp>
        <p:nvSpPr>
          <p:cNvPr id="10" name="Textfeld 9">
            <a:extLst>
              <a:ext uri="{FF2B5EF4-FFF2-40B4-BE49-F238E27FC236}">
                <a16:creationId xmlns:a16="http://schemas.microsoft.com/office/drawing/2014/main" id="{36BB28D3-A480-2C1C-2E9A-5273D1047484}"/>
              </a:ext>
            </a:extLst>
          </p:cNvPr>
          <p:cNvSpPr txBox="1"/>
          <p:nvPr/>
        </p:nvSpPr>
        <p:spPr>
          <a:xfrm>
            <a:off x="4416803" y="5052694"/>
            <a:ext cx="495300" cy="369332"/>
          </a:xfrm>
          <a:prstGeom prst="rect">
            <a:avLst/>
          </a:prstGeom>
          <a:noFill/>
        </p:spPr>
        <p:txBody>
          <a:bodyPr wrap="square" rtlCol="0">
            <a:spAutoFit/>
          </a:bodyPr>
          <a:lstStyle/>
          <a:p>
            <a:r>
              <a:rPr lang="de-DE" dirty="0">
                <a:solidFill>
                  <a:srgbClr val="002060"/>
                </a:solidFill>
              </a:rPr>
              <a:t>C</a:t>
            </a:r>
          </a:p>
        </p:txBody>
      </p:sp>
      <p:cxnSp>
        <p:nvCxnSpPr>
          <p:cNvPr id="12" name="Verbinder: gewinkelt 11">
            <a:extLst>
              <a:ext uri="{FF2B5EF4-FFF2-40B4-BE49-F238E27FC236}">
                <a16:creationId xmlns:a16="http://schemas.microsoft.com/office/drawing/2014/main" id="{34E50266-D09A-F631-CFD2-FF339A1B792F}"/>
              </a:ext>
            </a:extLst>
          </p:cNvPr>
          <p:cNvCxnSpPr/>
          <p:nvPr/>
        </p:nvCxnSpPr>
        <p:spPr>
          <a:xfrm>
            <a:off x="1615736" y="4128117"/>
            <a:ext cx="1242874" cy="585926"/>
          </a:xfrm>
          <a:prstGeom prst="bentConnector3">
            <a:avLst>
              <a:gd name="adj1" fmla="val 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FE4CCB6A-6E5B-262E-6A67-A641A91B2846}"/>
              </a:ext>
            </a:extLst>
          </p:cNvPr>
          <p:cNvSpPr txBox="1"/>
          <p:nvPr/>
        </p:nvSpPr>
        <p:spPr>
          <a:xfrm>
            <a:off x="3431705" y="2809771"/>
            <a:ext cx="1004537" cy="307777"/>
          </a:xfrm>
          <a:prstGeom prst="rect">
            <a:avLst/>
          </a:prstGeom>
          <a:noFill/>
        </p:spPr>
        <p:txBody>
          <a:bodyPr wrap="square" rtlCol="0">
            <a:spAutoFit/>
          </a:bodyPr>
          <a:lstStyle/>
          <a:p>
            <a:r>
              <a:rPr lang="de-DE" sz="1400" dirty="0">
                <a:solidFill>
                  <a:schemeClr val="bg1"/>
                </a:solidFill>
              </a:rPr>
              <a:t>W</a:t>
            </a:r>
          </a:p>
        </p:txBody>
      </p:sp>
      <p:sp>
        <p:nvSpPr>
          <p:cNvPr id="11" name="Ellipse 10">
            <a:extLst>
              <a:ext uri="{FF2B5EF4-FFF2-40B4-BE49-F238E27FC236}">
                <a16:creationId xmlns:a16="http://schemas.microsoft.com/office/drawing/2014/main" id="{3B4A6698-7A72-2477-2CD8-4A7C5A1CCA61}"/>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5276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4" grpId="0" animBg="1"/>
      <p:bldP spid="7" grpId="0" animBg="1"/>
      <p:bldP spid="8" grpId="0"/>
      <p:bldP spid="10" grpId="0"/>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F426273-D83B-3E89-0452-A647A999FBFF}"/>
              </a:ext>
            </a:extLst>
          </p:cNvPr>
          <p:cNvPicPr>
            <a:picLocks noChangeAspect="1"/>
          </p:cNvPicPr>
          <p:nvPr/>
        </p:nvPicPr>
        <p:blipFill>
          <a:blip r:embed="rId3"/>
          <a:stretch>
            <a:fillRect/>
          </a:stretch>
        </p:blipFill>
        <p:spPr>
          <a:xfrm>
            <a:off x="1558648" y="472207"/>
            <a:ext cx="5967050" cy="5944391"/>
          </a:xfrm>
          <a:prstGeom prst="rect">
            <a:avLst/>
          </a:prstGeom>
        </p:spPr>
      </p:pic>
      <p:sp>
        <p:nvSpPr>
          <p:cNvPr id="2" name="Foliennummernplatzhalter 1">
            <a:extLst>
              <a:ext uri="{FF2B5EF4-FFF2-40B4-BE49-F238E27FC236}">
                <a16:creationId xmlns:a16="http://schemas.microsoft.com/office/drawing/2014/main" id="{813D10E3-AF7F-4CFD-FCD3-131F39A926AE}"/>
              </a:ext>
            </a:extLst>
          </p:cNvPr>
          <p:cNvSpPr>
            <a:spLocks noGrp="1"/>
          </p:cNvSpPr>
          <p:nvPr>
            <p:ph type="sldNum" sz="quarter" idx="12"/>
          </p:nvPr>
        </p:nvSpPr>
        <p:spPr/>
        <p:txBody>
          <a:bodyPr/>
          <a:lstStyle/>
          <a:p>
            <a:fld id="{C2AC68D2-1A84-4503-B18D-7B7812CC9574}" type="slidenum">
              <a:rPr lang="de-DE" smtClean="0"/>
              <a:t>38</a:t>
            </a:fld>
            <a:endParaRPr lang="de-DE"/>
          </a:p>
        </p:txBody>
      </p:sp>
      <p:sp>
        <p:nvSpPr>
          <p:cNvPr id="3" name="Textfeld 2">
            <a:extLst>
              <a:ext uri="{FF2B5EF4-FFF2-40B4-BE49-F238E27FC236}">
                <a16:creationId xmlns:a16="http://schemas.microsoft.com/office/drawing/2014/main" id="{FAD402B2-4C58-B382-BEC2-7DB455BD8B67}"/>
              </a:ext>
            </a:extLst>
          </p:cNvPr>
          <p:cNvSpPr txBox="1"/>
          <p:nvPr/>
        </p:nvSpPr>
        <p:spPr>
          <a:xfrm>
            <a:off x="553189" y="830352"/>
            <a:ext cx="1426532" cy="369332"/>
          </a:xfrm>
          <a:prstGeom prst="rect">
            <a:avLst/>
          </a:prstGeom>
          <a:noFill/>
        </p:spPr>
        <p:txBody>
          <a:bodyPr wrap="square" rtlCol="0">
            <a:spAutoFit/>
          </a:bodyPr>
          <a:lstStyle/>
          <a:p>
            <a:r>
              <a:rPr lang="de-DE" dirty="0">
                <a:solidFill>
                  <a:srgbClr val="FF0000"/>
                </a:solidFill>
                <a:sym typeface="Symbol" panose="05050102010706020507" pitchFamily="18" charset="2"/>
              </a:rPr>
              <a:t>Skala für </a:t>
            </a:r>
            <a:endParaRPr lang="de-DE" dirty="0">
              <a:solidFill>
                <a:srgbClr val="FF0000"/>
              </a:solidFill>
            </a:endParaRPr>
          </a:p>
        </p:txBody>
      </p:sp>
      <p:cxnSp>
        <p:nvCxnSpPr>
          <p:cNvPr id="5" name="Gerade Verbindung mit Pfeil 4">
            <a:extLst>
              <a:ext uri="{FF2B5EF4-FFF2-40B4-BE49-F238E27FC236}">
                <a16:creationId xmlns:a16="http://schemas.microsoft.com/office/drawing/2014/main" id="{643642F9-46F4-E842-D2F2-F29906EE19FC}"/>
              </a:ext>
            </a:extLst>
          </p:cNvPr>
          <p:cNvCxnSpPr>
            <a:cxnSpLocks/>
          </p:cNvCxnSpPr>
          <p:nvPr/>
        </p:nvCxnSpPr>
        <p:spPr>
          <a:xfrm>
            <a:off x="1779973" y="1127463"/>
            <a:ext cx="510466" cy="4705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F0603087-92CD-7341-A903-ADDBB04B5836}"/>
              </a:ext>
            </a:extLst>
          </p:cNvPr>
          <p:cNvSpPr txBox="1"/>
          <p:nvPr/>
        </p:nvSpPr>
        <p:spPr>
          <a:xfrm>
            <a:off x="384689" y="3278439"/>
            <a:ext cx="1149317" cy="369332"/>
          </a:xfrm>
          <a:prstGeom prst="rect">
            <a:avLst/>
          </a:prstGeom>
          <a:noFill/>
        </p:spPr>
        <p:txBody>
          <a:bodyPr wrap="square" rtlCol="0">
            <a:spAutoFit/>
          </a:bodyPr>
          <a:lstStyle/>
          <a:p>
            <a:r>
              <a:rPr lang="de-DE" dirty="0">
                <a:solidFill>
                  <a:srgbClr val="FF0000"/>
                </a:solidFill>
                <a:sym typeface="Symbol" panose="05050102010706020507" pitchFamily="18" charset="2"/>
              </a:rPr>
              <a:t>0  </a:t>
            </a:r>
            <a:r>
              <a:rPr lang="de-DE" dirty="0">
                <a:solidFill>
                  <a:srgbClr val="FF0000"/>
                </a:solidFill>
              </a:rPr>
              <a:t>≙  </a:t>
            </a:r>
            <a:r>
              <a:rPr lang="de-DE" dirty="0">
                <a:solidFill>
                  <a:srgbClr val="FF0000"/>
                </a:solidFill>
                <a:sym typeface="Symbol" panose="05050102010706020507" pitchFamily="18" charset="2"/>
              </a:rPr>
              <a:t>0</a:t>
            </a:r>
            <a:endParaRPr lang="de-DE" dirty="0">
              <a:solidFill>
                <a:srgbClr val="FF0000"/>
              </a:solidFill>
            </a:endParaRPr>
          </a:p>
        </p:txBody>
      </p:sp>
      <p:sp>
        <p:nvSpPr>
          <p:cNvPr id="9" name="Textfeld 8">
            <a:extLst>
              <a:ext uri="{FF2B5EF4-FFF2-40B4-BE49-F238E27FC236}">
                <a16:creationId xmlns:a16="http://schemas.microsoft.com/office/drawing/2014/main" id="{6EEE2731-9F70-F5E1-AA0E-61EE917B544A}"/>
              </a:ext>
            </a:extLst>
          </p:cNvPr>
          <p:cNvSpPr txBox="1"/>
          <p:nvPr/>
        </p:nvSpPr>
        <p:spPr>
          <a:xfrm>
            <a:off x="7736334" y="2968434"/>
            <a:ext cx="1558032" cy="1200329"/>
          </a:xfrm>
          <a:prstGeom prst="rect">
            <a:avLst/>
          </a:prstGeom>
          <a:noFill/>
        </p:spPr>
        <p:txBody>
          <a:bodyPr wrap="square" rtlCol="0">
            <a:spAutoFit/>
          </a:bodyPr>
          <a:lstStyle/>
          <a:p>
            <a:r>
              <a:rPr lang="de-DE" dirty="0">
                <a:solidFill>
                  <a:srgbClr val="FF0000"/>
                </a:solidFill>
                <a:sym typeface="Symbol" panose="05050102010706020507" pitchFamily="18" charset="2"/>
              </a:rPr>
              <a:t>0,25  </a:t>
            </a:r>
          </a:p>
          <a:p>
            <a:r>
              <a:rPr lang="de-DE" dirty="0">
                <a:solidFill>
                  <a:srgbClr val="FF0000"/>
                </a:solidFill>
              </a:rPr>
              <a:t>≙ </a:t>
            </a:r>
            <a:r>
              <a:rPr lang="de-DE" dirty="0">
                <a:solidFill>
                  <a:srgbClr val="FF0000"/>
                </a:solidFill>
                <a:sym typeface="Symbol" panose="05050102010706020507" pitchFamily="18" charset="2"/>
              </a:rPr>
              <a:t>90 </a:t>
            </a:r>
          </a:p>
          <a:p>
            <a:r>
              <a:rPr lang="de-DE" dirty="0">
                <a:solidFill>
                  <a:srgbClr val="FF0000"/>
                </a:solidFill>
              </a:rPr>
              <a:t>≙</a:t>
            </a:r>
            <a:r>
              <a:rPr lang="de-DE" dirty="0">
                <a:solidFill>
                  <a:srgbClr val="FF0000"/>
                </a:solidFill>
                <a:sym typeface="Symbol" panose="05050102010706020507" pitchFamily="18" charset="2"/>
              </a:rPr>
              <a:t> /4</a:t>
            </a:r>
            <a:endParaRPr lang="de-DE" dirty="0">
              <a:solidFill>
                <a:srgbClr val="FF0000"/>
              </a:solidFill>
            </a:endParaRPr>
          </a:p>
          <a:p>
            <a:endParaRPr lang="de-DE" dirty="0">
              <a:solidFill>
                <a:srgbClr val="FF0000"/>
              </a:solidFill>
            </a:endParaRPr>
          </a:p>
        </p:txBody>
      </p:sp>
      <p:sp>
        <p:nvSpPr>
          <p:cNvPr id="10" name="Textfeld 9">
            <a:extLst>
              <a:ext uri="{FF2B5EF4-FFF2-40B4-BE49-F238E27FC236}">
                <a16:creationId xmlns:a16="http://schemas.microsoft.com/office/drawing/2014/main" id="{4B2CD10D-7504-C056-A291-FE128FA5B14F}"/>
              </a:ext>
            </a:extLst>
          </p:cNvPr>
          <p:cNvSpPr txBox="1"/>
          <p:nvPr/>
        </p:nvSpPr>
        <p:spPr>
          <a:xfrm>
            <a:off x="3386646" y="75671"/>
            <a:ext cx="2363825" cy="369332"/>
          </a:xfrm>
          <a:prstGeom prst="rect">
            <a:avLst/>
          </a:prstGeom>
          <a:noFill/>
        </p:spPr>
        <p:txBody>
          <a:bodyPr wrap="square" rtlCol="0">
            <a:spAutoFit/>
          </a:bodyPr>
          <a:lstStyle/>
          <a:p>
            <a:r>
              <a:rPr lang="de-DE" dirty="0">
                <a:solidFill>
                  <a:srgbClr val="FF0000"/>
                </a:solidFill>
                <a:sym typeface="Symbol" panose="05050102010706020507" pitchFamily="18" charset="2"/>
              </a:rPr>
              <a:t>0,125  ≙ 45 </a:t>
            </a:r>
            <a:r>
              <a:rPr lang="de-DE" dirty="0">
                <a:solidFill>
                  <a:srgbClr val="FF0000"/>
                </a:solidFill>
              </a:rPr>
              <a:t>≙</a:t>
            </a:r>
            <a:r>
              <a:rPr lang="de-DE" dirty="0"/>
              <a:t> </a:t>
            </a:r>
            <a:r>
              <a:rPr lang="de-DE" dirty="0">
                <a:solidFill>
                  <a:srgbClr val="FF0000"/>
                </a:solidFill>
                <a:sym typeface="Symbol" panose="05050102010706020507" pitchFamily="18" charset="2"/>
              </a:rPr>
              <a:t>/8</a:t>
            </a:r>
            <a:r>
              <a:rPr lang="de-DE" dirty="0"/>
              <a:t> </a:t>
            </a:r>
            <a:endParaRPr lang="de-DE" dirty="0">
              <a:solidFill>
                <a:srgbClr val="FF0000"/>
              </a:solidFill>
            </a:endParaRPr>
          </a:p>
        </p:txBody>
      </p:sp>
      <p:sp>
        <p:nvSpPr>
          <p:cNvPr id="13" name="Textfeld 12">
            <a:extLst>
              <a:ext uri="{FF2B5EF4-FFF2-40B4-BE49-F238E27FC236}">
                <a16:creationId xmlns:a16="http://schemas.microsoft.com/office/drawing/2014/main" id="{2E7A0142-FC97-39F2-CCAD-8304B901997C}"/>
              </a:ext>
            </a:extLst>
          </p:cNvPr>
          <p:cNvSpPr txBox="1"/>
          <p:nvPr/>
        </p:nvSpPr>
        <p:spPr>
          <a:xfrm>
            <a:off x="379252" y="3647771"/>
            <a:ext cx="1558032" cy="1200329"/>
          </a:xfrm>
          <a:prstGeom prst="rect">
            <a:avLst/>
          </a:prstGeom>
          <a:noFill/>
        </p:spPr>
        <p:txBody>
          <a:bodyPr wrap="square" rtlCol="0">
            <a:spAutoFit/>
          </a:bodyPr>
          <a:lstStyle/>
          <a:p>
            <a:r>
              <a:rPr lang="de-DE" dirty="0">
                <a:solidFill>
                  <a:srgbClr val="FF0000"/>
                </a:solidFill>
                <a:sym typeface="Symbol" panose="05050102010706020507" pitchFamily="18" charset="2"/>
              </a:rPr>
              <a:t>0,5  </a:t>
            </a:r>
          </a:p>
          <a:p>
            <a:r>
              <a:rPr lang="de-DE" dirty="0">
                <a:solidFill>
                  <a:srgbClr val="FF0000"/>
                </a:solidFill>
              </a:rPr>
              <a:t>≙</a:t>
            </a:r>
            <a:r>
              <a:rPr lang="de-DE" dirty="0">
                <a:solidFill>
                  <a:srgbClr val="FF0000"/>
                </a:solidFill>
                <a:sym typeface="Symbol" panose="05050102010706020507" pitchFamily="18" charset="2"/>
              </a:rPr>
              <a:t> 180 </a:t>
            </a:r>
          </a:p>
          <a:p>
            <a:r>
              <a:rPr lang="de-DE" dirty="0">
                <a:solidFill>
                  <a:srgbClr val="FF0000"/>
                </a:solidFill>
              </a:rPr>
              <a:t>≙</a:t>
            </a:r>
            <a:r>
              <a:rPr lang="de-DE" dirty="0">
                <a:solidFill>
                  <a:srgbClr val="FF0000"/>
                </a:solidFill>
                <a:sym typeface="Symbol" panose="05050102010706020507" pitchFamily="18" charset="2"/>
              </a:rPr>
              <a:t> /2</a:t>
            </a:r>
            <a:endParaRPr lang="de-DE" dirty="0">
              <a:solidFill>
                <a:srgbClr val="FF0000"/>
              </a:solidFill>
            </a:endParaRPr>
          </a:p>
          <a:p>
            <a:endParaRPr lang="de-DE" dirty="0">
              <a:solidFill>
                <a:srgbClr val="FF0000"/>
              </a:solidFill>
            </a:endParaRPr>
          </a:p>
        </p:txBody>
      </p:sp>
      <p:sp>
        <p:nvSpPr>
          <p:cNvPr id="4" name="Ellipse 3">
            <a:extLst>
              <a:ext uri="{FF2B5EF4-FFF2-40B4-BE49-F238E27FC236}">
                <a16:creationId xmlns:a16="http://schemas.microsoft.com/office/drawing/2014/main" id="{7A7F6A3E-89D0-F2B9-F2F4-A56C6B341D40}"/>
              </a:ext>
            </a:extLst>
          </p:cNvPr>
          <p:cNvSpPr/>
          <p:nvPr/>
        </p:nvSpPr>
        <p:spPr>
          <a:xfrm>
            <a:off x="4454740" y="587401"/>
            <a:ext cx="68580" cy="685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443197C1-4549-B159-0900-06AAE25C893E}"/>
              </a:ext>
            </a:extLst>
          </p:cNvPr>
          <p:cNvSpPr/>
          <p:nvPr/>
        </p:nvSpPr>
        <p:spPr>
          <a:xfrm>
            <a:off x="7287706" y="3429771"/>
            <a:ext cx="68580" cy="685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A929CE9-A5ED-112E-05F8-C7A95E09A6BC}"/>
              </a:ext>
            </a:extLst>
          </p:cNvPr>
          <p:cNvSpPr/>
          <p:nvPr/>
        </p:nvSpPr>
        <p:spPr>
          <a:xfrm>
            <a:off x="1623249" y="3429000"/>
            <a:ext cx="68580" cy="685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2BE8DEBB-7F46-B674-637F-5C1900A798DE}"/>
              </a:ext>
            </a:extLst>
          </p:cNvPr>
          <p:cNvSpPr txBox="1"/>
          <p:nvPr/>
        </p:nvSpPr>
        <p:spPr>
          <a:xfrm>
            <a:off x="3386646" y="6492852"/>
            <a:ext cx="2363825" cy="369332"/>
          </a:xfrm>
          <a:prstGeom prst="rect">
            <a:avLst/>
          </a:prstGeom>
          <a:noFill/>
        </p:spPr>
        <p:txBody>
          <a:bodyPr wrap="square" rtlCol="0">
            <a:spAutoFit/>
          </a:bodyPr>
          <a:lstStyle/>
          <a:p>
            <a:r>
              <a:rPr lang="de-DE" dirty="0">
                <a:solidFill>
                  <a:srgbClr val="FF0000"/>
                </a:solidFill>
                <a:sym typeface="Symbol" panose="05050102010706020507" pitchFamily="18" charset="2"/>
              </a:rPr>
              <a:t>0,375  ≙ 135 </a:t>
            </a:r>
            <a:r>
              <a:rPr lang="de-DE" dirty="0">
                <a:solidFill>
                  <a:srgbClr val="FF0000"/>
                </a:solidFill>
              </a:rPr>
              <a:t>≙ 3/</a:t>
            </a:r>
            <a:r>
              <a:rPr lang="de-DE" dirty="0">
                <a:solidFill>
                  <a:srgbClr val="FF0000"/>
                </a:solidFill>
                <a:sym typeface="Symbol" panose="05050102010706020507" pitchFamily="18" charset="2"/>
              </a:rPr>
              <a:t>8</a:t>
            </a:r>
            <a:endParaRPr lang="de-DE" dirty="0">
              <a:solidFill>
                <a:srgbClr val="FF0000"/>
              </a:solidFill>
            </a:endParaRPr>
          </a:p>
        </p:txBody>
      </p:sp>
      <p:sp>
        <p:nvSpPr>
          <p:cNvPr id="37" name="Ellipse 36">
            <a:extLst>
              <a:ext uri="{FF2B5EF4-FFF2-40B4-BE49-F238E27FC236}">
                <a16:creationId xmlns:a16="http://schemas.microsoft.com/office/drawing/2014/main" id="{6C1A569B-2166-07E7-8004-89B40544FB84}"/>
              </a:ext>
            </a:extLst>
          </p:cNvPr>
          <p:cNvSpPr/>
          <p:nvPr/>
        </p:nvSpPr>
        <p:spPr>
          <a:xfrm>
            <a:off x="4457121" y="6263298"/>
            <a:ext cx="68580" cy="685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723F2A89-AF06-A1D5-2112-67396FD1A73A}"/>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995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3" grpId="0"/>
      <p:bldP spid="4" grpId="0" animBg="1"/>
      <p:bldP spid="6" grpId="0" animBg="1"/>
      <p:bldP spid="7" grpId="0" animBg="1"/>
      <p:bldP spid="36" grpId="0"/>
      <p:bldP spid="37"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6EFA18F-E5A5-5E6F-B0BA-25AD12291F02}"/>
              </a:ext>
            </a:extLst>
          </p:cNvPr>
          <p:cNvPicPr>
            <a:picLocks noChangeAspect="1"/>
          </p:cNvPicPr>
          <p:nvPr/>
        </p:nvPicPr>
        <p:blipFill>
          <a:blip r:embed="rId3"/>
          <a:stretch>
            <a:fillRect/>
          </a:stretch>
        </p:blipFill>
        <p:spPr>
          <a:xfrm>
            <a:off x="766625" y="611790"/>
            <a:ext cx="3774730" cy="2851589"/>
          </a:xfrm>
          <a:prstGeom prst="rect">
            <a:avLst/>
          </a:prstGeom>
        </p:spPr>
      </p:pic>
      <p:pic>
        <p:nvPicPr>
          <p:cNvPr id="6" name="Grafik 5">
            <a:extLst>
              <a:ext uri="{FF2B5EF4-FFF2-40B4-BE49-F238E27FC236}">
                <a16:creationId xmlns:a16="http://schemas.microsoft.com/office/drawing/2014/main" id="{7408B5C6-E752-AE4D-C781-3503A2CC97CA}"/>
              </a:ext>
            </a:extLst>
          </p:cNvPr>
          <p:cNvPicPr>
            <a:picLocks noChangeAspect="1"/>
          </p:cNvPicPr>
          <p:nvPr/>
        </p:nvPicPr>
        <p:blipFill>
          <a:blip r:embed="rId4"/>
          <a:stretch>
            <a:fillRect/>
          </a:stretch>
        </p:blipFill>
        <p:spPr>
          <a:xfrm>
            <a:off x="4933622" y="651396"/>
            <a:ext cx="3686123" cy="2777604"/>
          </a:xfrm>
          <a:prstGeom prst="rect">
            <a:avLst/>
          </a:prstGeom>
        </p:spPr>
      </p:pic>
      <p:pic>
        <p:nvPicPr>
          <p:cNvPr id="10" name="Grafik 9">
            <a:extLst>
              <a:ext uri="{FF2B5EF4-FFF2-40B4-BE49-F238E27FC236}">
                <a16:creationId xmlns:a16="http://schemas.microsoft.com/office/drawing/2014/main" id="{D6FDC86C-BE34-DEA1-DC4B-BBDA6E50E501}"/>
              </a:ext>
            </a:extLst>
          </p:cNvPr>
          <p:cNvPicPr>
            <a:picLocks noChangeAspect="1"/>
          </p:cNvPicPr>
          <p:nvPr/>
        </p:nvPicPr>
        <p:blipFill>
          <a:blip r:embed="rId5"/>
          <a:stretch>
            <a:fillRect/>
          </a:stretch>
        </p:blipFill>
        <p:spPr>
          <a:xfrm>
            <a:off x="885877" y="3679705"/>
            <a:ext cx="3686123" cy="2766962"/>
          </a:xfrm>
          <a:prstGeom prst="rect">
            <a:avLst/>
          </a:prstGeom>
        </p:spPr>
      </p:pic>
      <p:sp>
        <p:nvSpPr>
          <p:cNvPr id="11" name="Textfeld 10">
            <a:extLst>
              <a:ext uri="{FF2B5EF4-FFF2-40B4-BE49-F238E27FC236}">
                <a16:creationId xmlns:a16="http://schemas.microsoft.com/office/drawing/2014/main" id="{6C27D42F-0761-A31F-3941-205EBD44E36B}"/>
              </a:ext>
            </a:extLst>
          </p:cNvPr>
          <p:cNvSpPr txBox="1"/>
          <p:nvPr/>
        </p:nvSpPr>
        <p:spPr>
          <a:xfrm>
            <a:off x="647017" y="134644"/>
            <a:ext cx="8512223" cy="369332"/>
          </a:xfrm>
          <a:prstGeom prst="rect">
            <a:avLst/>
          </a:prstGeom>
          <a:noFill/>
        </p:spPr>
        <p:txBody>
          <a:bodyPr wrap="square" rtlCol="0">
            <a:spAutoFit/>
          </a:bodyPr>
          <a:lstStyle/>
          <a:p>
            <a:r>
              <a:rPr lang="de-DE" dirty="0">
                <a:solidFill>
                  <a:srgbClr val="002060"/>
                </a:solidFill>
              </a:rPr>
              <a:t>Kurzgeschlossene Leitung mit </a:t>
            </a:r>
            <a:r>
              <a:rPr lang="de-DE" dirty="0">
                <a:solidFill>
                  <a:srgbClr val="FF0000"/>
                </a:solidFill>
              </a:rPr>
              <a:t>Z</a:t>
            </a:r>
            <a:r>
              <a:rPr lang="de-DE" baseline="-25000" dirty="0">
                <a:solidFill>
                  <a:srgbClr val="FF0000"/>
                </a:solidFill>
              </a:rPr>
              <a:t>W </a:t>
            </a:r>
            <a:r>
              <a:rPr lang="de-DE" dirty="0">
                <a:solidFill>
                  <a:srgbClr val="FF0000"/>
                </a:solidFill>
              </a:rPr>
              <a:t>= 50 </a:t>
            </a:r>
            <a:r>
              <a:rPr lang="el-GR" dirty="0">
                <a:solidFill>
                  <a:srgbClr val="FF0000"/>
                </a:solidFill>
              </a:rPr>
              <a:t>Ω</a:t>
            </a:r>
            <a:r>
              <a:rPr lang="de-DE" dirty="0">
                <a:solidFill>
                  <a:srgbClr val="FF0000"/>
                </a:solidFill>
              </a:rPr>
              <a:t>/ 5 dB </a:t>
            </a:r>
            <a:r>
              <a:rPr lang="de-DE" dirty="0">
                <a:solidFill>
                  <a:srgbClr val="002060"/>
                </a:solidFill>
              </a:rPr>
              <a:t>je 100 m Dämpfung und V</a:t>
            </a:r>
            <a:r>
              <a:rPr lang="de-DE" baseline="-25000" dirty="0">
                <a:solidFill>
                  <a:srgbClr val="002060"/>
                </a:solidFill>
              </a:rPr>
              <a:t>K</a:t>
            </a:r>
            <a:r>
              <a:rPr lang="de-DE" dirty="0">
                <a:solidFill>
                  <a:srgbClr val="002060"/>
                </a:solidFill>
              </a:rPr>
              <a:t> = 0,67; 7,1 MHz</a:t>
            </a:r>
          </a:p>
        </p:txBody>
      </p:sp>
      <p:sp>
        <p:nvSpPr>
          <p:cNvPr id="14" name="Textfeld 13">
            <a:extLst>
              <a:ext uri="{FF2B5EF4-FFF2-40B4-BE49-F238E27FC236}">
                <a16:creationId xmlns:a16="http://schemas.microsoft.com/office/drawing/2014/main" id="{FB433C37-7081-EE00-A741-E1E3E2E7A30B}"/>
              </a:ext>
            </a:extLst>
          </p:cNvPr>
          <p:cNvSpPr txBox="1"/>
          <p:nvPr/>
        </p:nvSpPr>
        <p:spPr>
          <a:xfrm>
            <a:off x="1878086" y="987590"/>
            <a:ext cx="638808" cy="369332"/>
          </a:xfrm>
          <a:prstGeom prst="rect">
            <a:avLst/>
          </a:prstGeom>
          <a:noFill/>
        </p:spPr>
        <p:txBody>
          <a:bodyPr wrap="square" rtlCol="0">
            <a:spAutoFit/>
          </a:bodyPr>
          <a:lstStyle/>
          <a:p>
            <a:r>
              <a:rPr lang="de-DE" b="1" dirty="0">
                <a:solidFill>
                  <a:srgbClr val="0000FF"/>
                </a:solidFill>
              </a:rPr>
              <a:t>45</a:t>
            </a:r>
            <a:r>
              <a:rPr lang="de-DE" b="1" dirty="0">
                <a:solidFill>
                  <a:srgbClr val="0000FF"/>
                </a:solidFill>
                <a:sym typeface="Symbol" panose="05050102010706020507" pitchFamily="18" charset="2"/>
              </a:rPr>
              <a:t> </a:t>
            </a:r>
            <a:endParaRPr lang="de-DE" b="1" dirty="0">
              <a:solidFill>
                <a:srgbClr val="0000FF"/>
              </a:solidFill>
            </a:endParaRPr>
          </a:p>
        </p:txBody>
      </p:sp>
      <p:sp>
        <p:nvSpPr>
          <p:cNvPr id="15" name="Textfeld 14">
            <a:extLst>
              <a:ext uri="{FF2B5EF4-FFF2-40B4-BE49-F238E27FC236}">
                <a16:creationId xmlns:a16="http://schemas.microsoft.com/office/drawing/2014/main" id="{48807CEC-ED9D-2D13-11A4-7CE0F1850582}"/>
              </a:ext>
            </a:extLst>
          </p:cNvPr>
          <p:cNvSpPr txBox="1"/>
          <p:nvPr/>
        </p:nvSpPr>
        <p:spPr>
          <a:xfrm>
            <a:off x="6939846" y="2152594"/>
            <a:ext cx="552446" cy="369332"/>
          </a:xfrm>
          <a:prstGeom prst="rect">
            <a:avLst/>
          </a:prstGeom>
          <a:noFill/>
        </p:spPr>
        <p:txBody>
          <a:bodyPr wrap="square" rtlCol="0">
            <a:spAutoFit/>
          </a:bodyPr>
          <a:lstStyle/>
          <a:p>
            <a:r>
              <a:rPr lang="de-DE" b="1" dirty="0">
                <a:solidFill>
                  <a:srgbClr val="002060"/>
                </a:solidFill>
              </a:rPr>
              <a:t>90</a:t>
            </a:r>
            <a:r>
              <a:rPr lang="de-DE" b="1" dirty="0">
                <a:solidFill>
                  <a:srgbClr val="002060"/>
                </a:solidFill>
                <a:sym typeface="Symbol" panose="05050102010706020507" pitchFamily="18" charset="2"/>
              </a:rPr>
              <a:t> </a:t>
            </a:r>
            <a:endParaRPr lang="de-DE" b="1" dirty="0">
              <a:solidFill>
                <a:srgbClr val="002060"/>
              </a:solidFill>
            </a:endParaRPr>
          </a:p>
        </p:txBody>
      </p:sp>
      <p:sp>
        <p:nvSpPr>
          <p:cNvPr id="16" name="Textfeld 15">
            <a:extLst>
              <a:ext uri="{FF2B5EF4-FFF2-40B4-BE49-F238E27FC236}">
                <a16:creationId xmlns:a16="http://schemas.microsoft.com/office/drawing/2014/main" id="{C7695EDC-42BE-169D-6A0A-D8D236222074}"/>
              </a:ext>
            </a:extLst>
          </p:cNvPr>
          <p:cNvSpPr txBox="1"/>
          <p:nvPr/>
        </p:nvSpPr>
        <p:spPr>
          <a:xfrm>
            <a:off x="1120923" y="4878520"/>
            <a:ext cx="747665" cy="369332"/>
          </a:xfrm>
          <a:prstGeom prst="rect">
            <a:avLst/>
          </a:prstGeom>
          <a:noFill/>
        </p:spPr>
        <p:txBody>
          <a:bodyPr wrap="square" rtlCol="0">
            <a:spAutoFit/>
          </a:bodyPr>
          <a:lstStyle/>
          <a:p>
            <a:r>
              <a:rPr lang="de-DE" b="1" dirty="0">
                <a:solidFill>
                  <a:srgbClr val="0000FF"/>
                </a:solidFill>
              </a:rPr>
              <a:t>360</a:t>
            </a:r>
            <a:r>
              <a:rPr lang="de-DE" b="1" dirty="0">
                <a:solidFill>
                  <a:srgbClr val="0000FF"/>
                </a:solidFill>
                <a:sym typeface="Symbol" panose="05050102010706020507" pitchFamily="18" charset="2"/>
              </a:rPr>
              <a:t></a:t>
            </a:r>
            <a:endParaRPr lang="de-DE" b="1" dirty="0">
              <a:solidFill>
                <a:srgbClr val="0000FF"/>
              </a:solidFill>
            </a:endParaRPr>
          </a:p>
        </p:txBody>
      </p:sp>
      <p:pic>
        <p:nvPicPr>
          <p:cNvPr id="18" name="Grafik 17">
            <a:extLst>
              <a:ext uri="{FF2B5EF4-FFF2-40B4-BE49-F238E27FC236}">
                <a16:creationId xmlns:a16="http://schemas.microsoft.com/office/drawing/2014/main" id="{0C1C3E03-5F92-38C3-0917-D08A2B7D70A1}"/>
              </a:ext>
            </a:extLst>
          </p:cNvPr>
          <p:cNvPicPr>
            <a:picLocks noChangeAspect="1"/>
          </p:cNvPicPr>
          <p:nvPr/>
        </p:nvPicPr>
        <p:blipFill>
          <a:blip r:embed="rId6"/>
          <a:stretch>
            <a:fillRect/>
          </a:stretch>
        </p:blipFill>
        <p:spPr>
          <a:xfrm>
            <a:off x="4933622" y="3669062"/>
            <a:ext cx="3686123" cy="2777605"/>
          </a:xfrm>
          <a:prstGeom prst="rect">
            <a:avLst/>
          </a:prstGeom>
        </p:spPr>
      </p:pic>
      <p:sp>
        <p:nvSpPr>
          <p:cNvPr id="19" name="Ellipse 18">
            <a:extLst>
              <a:ext uri="{FF2B5EF4-FFF2-40B4-BE49-F238E27FC236}">
                <a16:creationId xmlns:a16="http://schemas.microsoft.com/office/drawing/2014/main" id="{DD7D6A74-B31E-A58B-68D8-A622219B7A56}"/>
              </a:ext>
            </a:extLst>
          </p:cNvPr>
          <p:cNvSpPr/>
          <p:nvPr/>
        </p:nvSpPr>
        <p:spPr>
          <a:xfrm>
            <a:off x="5276850" y="5141119"/>
            <a:ext cx="78582" cy="785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FFBF9AB8-ECB0-CC92-E0F0-0638E9DCCAF3}"/>
              </a:ext>
            </a:extLst>
          </p:cNvPr>
          <p:cNvSpPr txBox="1"/>
          <p:nvPr/>
        </p:nvSpPr>
        <p:spPr>
          <a:xfrm>
            <a:off x="5623512" y="4880240"/>
            <a:ext cx="1085088" cy="369332"/>
          </a:xfrm>
          <a:prstGeom prst="rect">
            <a:avLst/>
          </a:prstGeom>
          <a:noFill/>
        </p:spPr>
        <p:txBody>
          <a:bodyPr wrap="square" rtlCol="0">
            <a:spAutoFit/>
          </a:bodyPr>
          <a:lstStyle/>
          <a:p>
            <a:r>
              <a:rPr lang="de-DE" b="1" dirty="0">
                <a:solidFill>
                  <a:srgbClr val="0000FF"/>
                </a:solidFill>
              </a:rPr>
              <a:t>360</a:t>
            </a:r>
            <a:r>
              <a:rPr lang="de-DE" b="1" dirty="0">
                <a:solidFill>
                  <a:srgbClr val="0000FF"/>
                </a:solidFill>
                <a:sym typeface="Symbol" panose="05050102010706020507" pitchFamily="18" charset="2"/>
              </a:rPr>
              <a:t></a:t>
            </a:r>
            <a:endParaRPr lang="de-DE" b="1" dirty="0">
              <a:solidFill>
                <a:srgbClr val="0000FF"/>
              </a:solidFill>
            </a:endParaRPr>
          </a:p>
        </p:txBody>
      </p:sp>
      <p:cxnSp>
        <p:nvCxnSpPr>
          <p:cNvPr id="8" name="Gerade Verbindung mit Pfeil 7">
            <a:extLst>
              <a:ext uri="{FF2B5EF4-FFF2-40B4-BE49-F238E27FC236}">
                <a16:creationId xmlns:a16="http://schemas.microsoft.com/office/drawing/2014/main" id="{44189400-583F-71BA-B82B-B5C6E2234700}"/>
              </a:ext>
            </a:extLst>
          </p:cNvPr>
          <p:cNvCxnSpPr>
            <a:cxnSpLocks/>
          </p:cNvCxnSpPr>
          <p:nvPr/>
        </p:nvCxnSpPr>
        <p:spPr>
          <a:xfrm flipV="1">
            <a:off x="1928813" y="992208"/>
            <a:ext cx="142875" cy="174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605F4D6B-67C0-3588-1CCF-AEC39033DE47}"/>
              </a:ext>
            </a:extLst>
          </p:cNvPr>
          <p:cNvCxnSpPr>
            <a:cxnSpLocks/>
          </p:cNvCxnSpPr>
          <p:nvPr/>
        </p:nvCxnSpPr>
        <p:spPr>
          <a:xfrm>
            <a:off x="7296159" y="2036280"/>
            <a:ext cx="0" cy="12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83FA12C3-FB76-1023-EBB6-7DC97F5BA904}"/>
              </a:ext>
            </a:extLst>
          </p:cNvPr>
          <p:cNvCxnSpPr>
            <a:cxnSpLocks/>
          </p:cNvCxnSpPr>
          <p:nvPr/>
        </p:nvCxnSpPr>
        <p:spPr>
          <a:xfrm flipH="1" flipV="1">
            <a:off x="1261278" y="5180410"/>
            <a:ext cx="3166" cy="1559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7AEA47D-AE21-A29A-16B9-E532E348BAFE}"/>
              </a:ext>
            </a:extLst>
          </p:cNvPr>
          <p:cNvSpPr/>
          <p:nvPr/>
        </p:nvSpPr>
        <p:spPr>
          <a:xfrm>
            <a:off x="3740944" y="2724150"/>
            <a:ext cx="757237" cy="71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DE8908D3-40BA-0446-85C9-26BE2BF04D00}"/>
              </a:ext>
            </a:extLst>
          </p:cNvPr>
          <p:cNvSpPr/>
          <p:nvPr/>
        </p:nvSpPr>
        <p:spPr>
          <a:xfrm>
            <a:off x="3740944" y="2848656"/>
            <a:ext cx="757237" cy="71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0E738E26-F9A7-49BC-516D-2AB914594BB8}"/>
              </a:ext>
            </a:extLst>
          </p:cNvPr>
          <p:cNvSpPr/>
          <p:nvPr/>
        </p:nvSpPr>
        <p:spPr>
          <a:xfrm>
            <a:off x="7842151" y="5739494"/>
            <a:ext cx="757237" cy="71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694FCA50-4700-38C9-A081-CDB064C78EED}"/>
              </a:ext>
            </a:extLst>
          </p:cNvPr>
          <p:cNvSpPr/>
          <p:nvPr/>
        </p:nvSpPr>
        <p:spPr>
          <a:xfrm>
            <a:off x="7842151" y="5858477"/>
            <a:ext cx="757237" cy="71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00D224D-0737-2814-65A5-5EC92E802CC2}"/>
              </a:ext>
            </a:extLst>
          </p:cNvPr>
          <p:cNvSpPr txBox="1"/>
          <p:nvPr/>
        </p:nvSpPr>
        <p:spPr>
          <a:xfrm>
            <a:off x="1761492" y="477457"/>
            <a:ext cx="2115966" cy="369332"/>
          </a:xfrm>
          <a:prstGeom prst="rect">
            <a:avLst/>
          </a:prstGeom>
          <a:noFill/>
        </p:spPr>
        <p:txBody>
          <a:bodyPr wrap="square" rtlCol="0">
            <a:spAutoFit/>
          </a:bodyPr>
          <a:lstStyle/>
          <a:p>
            <a:r>
              <a:rPr lang="de-DE" b="1" dirty="0">
                <a:solidFill>
                  <a:srgbClr val="0000FF"/>
                </a:solidFill>
              </a:rPr>
              <a:t>3,54 m lang ≙ </a:t>
            </a:r>
            <a:r>
              <a:rPr lang="de-DE" b="1" dirty="0">
                <a:solidFill>
                  <a:srgbClr val="0000FF"/>
                </a:solidFill>
                <a:sym typeface="Symbol" panose="05050102010706020507" pitchFamily="18" charset="2"/>
              </a:rPr>
              <a:t>/8</a:t>
            </a:r>
            <a:endParaRPr lang="de-DE" b="1" dirty="0">
              <a:solidFill>
                <a:srgbClr val="0000FF"/>
              </a:solidFill>
            </a:endParaRPr>
          </a:p>
        </p:txBody>
      </p:sp>
      <p:sp>
        <p:nvSpPr>
          <p:cNvPr id="7" name="Textfeld 6">
            <a:extLst>
              <a:ext uri="{FF2B5EF4-FFF2-40B4-BE49-F238E27FC236}">
                <a16:creationId xmlns:a16="http://schemas.microsoft.com/office/drawing/2014/main" id="{E570F7C9-3496-1925-8A7F-222F7ADC4048}"/>
              </a:ext>
            </a:extLst>
          </p:cNvPr>
          <p:cNvSpPr txBox="1"/>
          <p:nvPr/>
        </p:nvSpPr>
        <p:spPr>
          <a:xfrm>
            <a:off x="5623512" y="488277"/>
            <a:ext cx="2401738" cy="369332"/>
          </a:xfrm>
          <a:prstGeom prst="rect">
            <a:avLst/>
          </a:prstGeom>
          <a:noFill/>
        </p:spPr>
        <p:txBody>
          <a:bodyPr wrap="square" rtlCol="0">
            <a:spAutoFit/>
          </a:bodyPr>
          <a:lstStyle/>
          <a:p>
            <a:r>
              <a:rPr lang="de-DE" b="1" dirty="0">
                <a:solidFill>
                  <a:srgbClr val="0000FF"/>
                </a:solidFill>
              </a:rPr>
              <a:t>doppelt so lang = </a:t>
            </a:r>
            <a:r>
              <a:rPr lang="de-DE" b="1" dirty="0">
                <a:solidFill>
                  <a:srgbClr val="0000FF"/>
                </a:solidFill>
                <a:sym typeface="Symbol" panose="05050102010706020507" pitchFamily="18" charset="2"/>
              </a:rPr>
              <a:t>/4</a:t>
            </a:r>
            <a:endParaRPr lang="de-DE" b="1" dirty="0">
              <a:solidFill>
                <a:srgbClr val="0000FF"/>
              </a:solidFill>
            </a:endParaRPr>
          </a:p>
        </p:txBody>
      </p:sp>
      <p:sp>
        <p:nvSpPr>
          <p:cNvPr id="9" name="Textfeld 8">
            <a:extLst>
              <a:ext uri="{FF2B5EF4-FFF2-40B4-BE49-F238E27FC236}">
                <a16:creationId xmlns:a16="http://schemas.microsoft.com/office/drawing/2014/main" id="{614BF691-A2F3-DC71-384E-F5DD1E679303}"/>
              </a:ext>
            </a:extLst>
          </p:cNvPr>
          <p:cNvSpPr txBox="1"/>
          <p:nvPr/>
        </p:nvSpPr>
        <p:spPr>
          <a:xfrm>
            <a:off x="1761492" y="3521209"/>
            <a:ext cx="1658067" cy="369332"/>
          </a:xfrm>
          <a:prstGeom prst="rect">
            <a:avLst/>
          </a:prstGeom>
          <a:noFill/>
        </p:spPr>
        <p:txBody>
          <a:bodyPr wrap="square" rtlCol="0">
            <a:spAutoFit/>
          </a:bodyPr>
          <a:lstStyle/>
          <a:p>
            <a:r>
              <a:rPr lang="de-DE" b="1" dirty="0">
                <a:solidFill>
                  <a:srgbClr val="0000FF"/>
                </a:solidFill>
                <a:sym typeface="Symbol" panose="05050102010706020507" pitchFamily="18" charset="2"/>
              </a:rPr>
              <a:t> lang</a:t>
            </a:r>
            <a:endParaRPr lang="de-DE" b="1" dirty="0">
              <a:solidFill>
                <a:srgbClr val="0000FF"/>
              </a:solidFill>
            </a:endParaRPr>
          </a:p>
        </p:txBody>
      </p:sp>
      <p:sp>
        <p:nvSpPr>
          <p:cNvPr id="17" name="Textfeld 16">
            <a:extLst>
              <a:ext uri="{FF2B5EF4-FFF2-40B4-BE49-F238E27FC236}">
                <a16:creationId xmlns:a16="http://schemas.microsoft.com/office/drawing/2014/main" id="{8EBAB5FE-E09E-164F-725E-E7842120347C}"/>
              </a:ext>
            </a:extLst>
          </p:cNvPr>
          <p:cNvSpPr txBox="1"/>
          <p:nvPr/>
        </p:nvSpPr>
        <p:spPr>
          <a:xfrm>
            <a:off x="5450121" y="3484396"/>
            <a:ext cx="3044241" cy="369332"/>
          </a:xfrm>
          <a:prstGeom prst="rect">
            <a:avLst/>
          </a:prstGeom>
          <a:noFill/>
        </p:spPr>
        <p:txBody>
          <a:bodyPr wrap="square" rtlCol="0">
            <a:spAutoFit/>
          </a:bodyPr>
          <a:lstStyle/>
          <a:p>
            <a:r>
              <a:rPr lang="de-DE" b="1" dirty="0">
                <a:solidFill>
                  <a:srgbClr val="0000FF"/>
                </a:solidFill>
                <a:sym typeface="Symbol" panose="05050102010706020507" pitchFamily="18" charset="2"/>
              </a:rPr>
              <a:t> lang (als Ortskurve)</a:t>
            </a:r>
            <a:endParaRPr lang="de-DE" b="1" dirty="0">
              <a:solidFill>
                <a:srgbClr val="0000FF"/>
              </a:solidFill>
            </a:endParaRPr>
          </a:p>
        </p:txBody>
      </p:sp>
      <p:sp>
        <p:nvSpPr>
          <p:cNvPr id="2" name="Ellipse 1">
            <a:extLst>
              <a:ext uri="{FF2B5EF4-FFF2-40B4-BE49-F238E27FC236}">
                <a16:creationId xmlns:a16="http://schemas.microsoft.com/office/drawing/2014/main" id="{26A426F5-89B9-4F95-B056-E6EE2AF86F27}"/>
              </a:ext>
            </a:extLst>
          </p:cNvPr>
          <p:cNvSpPr/>
          <p:nvPr/>
        </p:nvSpPr>
        <p:spPr>
          <a:xfrm>
            <a:off x="8212422" y="5839848"/>
            <a:ext cx="311500" cy="3115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a:extLst>
              <a:ext uri="{FF2B5EF4-FFF2-40B4-BE49-F238E27FC236}">
                <a16:creationId xmlns:a16="http://schemas.microsoft.com/office/drawing/2014/main" id="{37793025-B89C-695E-35C0-9FA68AD2CDDB}"/>
              </a:ext>
            </a:extLst>
          </p:cNvPr>
          <p:cNvCxnSpPr>
            <a:stCxn id="19" idx="6"/>
          </p:cNvCxnSpPr>
          <p:nvPr/>
        </p:nvCxnSpPr>
        <p:spPr>
          <a:xfrm>
            <a:off x="5355432" y="5180410"/>
            <a:ext cx="2856990" cy="74950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97B78AB-E02F-8AD4-C909-209E85DAE633}"/>
              </a:ext>
            </a:extLst>
          </p:cNvPr>
          <p:cNvSpPr txBox="1"/>
          <p:nvPr/>
        </p:nvSpPr>
        <p:spPr>
          <a:xfrm>
            <a:off x="1029216" y="1249583"/>
            <a:ext cx="2186481" cy="1138773"/>
          </a:xfrm>
          <a:prstGeom prst="rect">
            <a:avLst/>
          </a:prstGeom>
          <a:noFill/>
        </p:spPr>
        <p:txBody>
          <a:bodyPr wrap="square" rtlCol="0">
            <a:spAutoFit/>
          </a:bodyPr>
          <a:lstStyle/>
          <a:p>
            <a:pPr algn="ctr"/>
            <a:r>
              <a:rPr lang="de-DE" dirty="0" err="1">
                <a:solidFill>
                  <a:srgbClr val="FF0000"/>
                </a:solidFill>
              </a:rPr>
              <a:t>Z</a:t>
            </a:r>
            <a:r>
              <a:rPr lang="de-DE" baseline="-25000" dirty="0" err="1">
                <a:solidFill>
                  <a:srgbClr val="FF0000"/>
                </a:solidFill>
              </a:rPr>
              <a:t>in</a:t>
            </a:r>
            <a:r>
              <a:rPr lang="de-DE" dirty="0">
                <a:solidFill>
                  <a:srgbClr val="FF0000"/>
                </a:solidFill>
              </a:rPr>
              <a:t>= 1,7 </a:t>
            </a:r>
            <a:r>
              <a:rPr lang="el-GR" dirty="0">
                <a:solidFill>
                  <a:srgbClr val="FF0000"/>
                </a:solidFill>
              </a:rPr>
              <a:t>Ω</a:t>
            </a:r>
            <a:r>
              <a:rPr lang="de-DE" dirty="0">
                <a:solidFill>
                  <a:srgbClr val="FF0000"/>
                </a:solidFill>
              </a:rPr>
              <a:t> + j 50,</a:t>
            </a:r>
          </a:p>
          <a:p>
            <a:pPr algn="ctr"/>
            <a:r>
              <a:rPr lang="de-DE" sz="1200" dirty="0">
                <a:solidFill>
                  <a:srgbClr val="FF0000"/>
                </a:solidFill>
              </a:rPr>
              <a:t>(ohne Dämpfung: 0 </a:t>
            </a:r>
            <a:r>
              <a:rPr lang="el-GR" sz="1200" dirty="0">
                <a:solidFill>
                  <a:srgbClr val="FF0000"/>
                </a:solidFill>
              </a:rPr>
              <a:t>Ω</a:t>
            </a:r>
            <a:r>
              <a:rPr lang="de-DE" sz="1200" dirty="0">
                <a:solidFill>
                  <a:srgbClr val="FF0000"/>
                </a:solidFill>
              </a:rPr>
              <a:t> + j </a:t>
            </a:r>
            <a:r>
              <a:rPr lang="de-DE" sz="1200" dirty="0">
                <a:solidFill>
                  <a:srgbClr val="FF0000"/>
                </a:solidFill>
                <a:sym typeface="Symbol" panose="05050102010706020507" pitchFamily="18" charset="2"/>
              </a:rPr>
              <a:t>50</a:t>
            </a:r>
            <a:r>
              <a:rPr lang="de-DE" sz="1200" dirty="0">
                <a:solidFill>
                  <a:srgbClr val="FF0000"/>
                </a:solidFill>
              </a:rPr>
              <a:t> </a:t>
            </a:r>
            <a:r>
              <a:rPr lang="el-GR" sz="1200" dirty="0">
                <a:solidFill>
                  <a:srgbClr val="FF0000"/>
                </a:solidFill>
              </a:rPr>
              <a:t>Ω</a:t>
            </a:r>
            <a:r>
              <a:rPr lang="de-DE" sz="1200" dirty="0">
                <a:solidFill>
                  <a:srgbClr val="FF0000"/>
                </a:solidFill>
              </a:rPr>
              <a:t>)</a:t>
            </a:r>
            <a:endParaRPr lang="el-GR" sz="1200" dirty="0">
              <a:solidFill>
                <a:srgbClr val="FF0000"/>
              </a:solidFill>
            </a:endParaRPr>
          </a:p>
          <a:p>
            <a:pPr algn="ctr"/>
            <a:r>
              <a:rPr lang="de-DE" dirty="0">
                <a:solidFill>
                  <a:srgbClr val="FF0000"/>
                </a:solidFill>
              </a:rPr>
              <a:t> </a:t>
            </a:r>
            <a:endParaRPr lang="el-GR" dirty="0">
              <a:solidFill>
                <a:srgbClr val="FF0000"/>
              </a:solidFill>
            </a:endParaRPr>
          </a:p>
          <a:p>
            <a:pPr algn="ctr"/>
            <a:r>
              <a:rPr lang="de-DE" dirty="0">
                <a:solidFill>
                  <a:srgbClr val="FF0000"/>
                </a:solidFill>
              </a:rPr>
              <a:t> </a:t>
            </a:r>
          </a:p>
        </p:txBody>
      </p:sp>
      <p:sp>
        <p:nvSpPr>
          <p:cNvPr id="23" name="Textfeld 22">
            <a:extLst>
              <a:ext uri="{FF2B5EF4-FFF2-40B4-BE49-F238E27FC236}">
                <a16:creationId xmlns:a16="http://schemas.microsoft.com/office/drawing/2014/main" id="{8FE1CFBE-95EA-5361-E817-B9589D167BEB}"/>
              </a:ext>
            </a:extLst>
          </p:cNvPr>
          <p:cNvSpPr txBox="1"/>
          <p:nvPr/>
        </p:nvSpPr>
        <p:spPr>
          <a:xfrm>
            <a:off x="-3684" y="1972114"/>
            <a:ext cx="934991" cy="369332"/>
          </a:xfrm>
          <a:prstGeom prst="rect">
            <a:avLst/>
          </a:prstGeom>
          <a:noFill/>
        </p:spPr>
        <p:txBody>
          <a:bodyPr wrap="square" rtlCol="0">
            <a:spAutoFit/>
          </a:bodyPr>
          <a:lstStyle>
            <a:defPPr>
              <a:defRPr lang="en-US"/>
            </a:defPPr>
            <a:lvl1pPr>
              <a:defRPr>
                <a:solidFill>
                  <a:srgbClr val="FF0000"/>
                </a:solidFill>
              </a:defRPr>
            </a:lvl1pPr>
          </a:lstStyle>
          <a:p>
            <a:r>
              <a:rPr lang="de-DE" dirty="0"/>
              <a:t>Z</a:t>
            </a:r>
            <a:r>
              <a:rPr lang="de-DE" baseline="-25000" dirty="0"/>
              <a:t>L</a:t>
            </a:r>
            <a:r>
              <a:rPr lang="de-DE" dirty="0"/>
              <a:t>= 0 </a:t>
            </a:r>
            <a:r>
              <a:rPr lang="el-GR" dirty="0"/>
              <a:t>Ω</a:t>
            </a:r>
            <a:endParaRPr lang="de-DE" dirty="0"/>
          </a:p>
        </p:txBody>
      </p:sp>
      <p:sp>
        <p:nvSpPr>
          <p:cNvPr id="28" name="Textfeld 27">
            <a:extLst>
              <a:ext uri="{FF2B5EF4-FFF2-40B4-BE49-F238E27FC236}">
                <a16:creationId xmlns:a16="http://schemas.microsoft.com/office/drawing/2014/main" id="{603B62AF-6D27-97EC-8C00-2DEFDF99CEDB}"/>
              </a:ext>
            </a:extLst>
          </p:cNvPr>
          <p:cNvSpPr txBox="1"/>
          <p:nvPr/>
        </p:nvSpPr>
        <p:spPr>
          <a:xfrm>
            <a:off x="5690477" y="1800301"/>
            <a:ext cx="1787097" cy="1046440"/>
          </a:xfrm>
          <a:prstGeom prst="rect">
            <a:avLst/>
          </a:prstGeom>
          <a:noFill/>
        </p:spPr>
        <p:txBody>
          <a:bodyPr wrap="square" rtlCol="0">
            <a:spAutoFit/>
          </a:bodyPr>
          <a:lstStyle/>
          <a:p>
            <a:pPr>
              <a:spcBef>
                <a:spcPts val="600"/>
              </a:spcBef>
            </a:pPr>
            <a:r>
              <a:rPr lang="de-DE" dirty="0">
                <a:solidFill>
                  <a:srgbClr val="FF0000"/>
                </a:solidFill>
              </a:rPr>
              <a:t>1,46 k</a:t>
            </a:r>
            <a:r>
              <a:rPr lang="el-GR" dirty="0">
                <a:solidFill>
                  <a:srgbClr val="FF0000"/>
                </a:solidFill>
              </a:rPr>
              <a:t>Ω</a:t>
            </a:r>
            <a:r>
              <a:rPr lang="de-DE" dirty="0">
                <a:solidFill>
                  <a:srgbClr val="FF0000"/>
                </a:solidFill>
              </a:rPr>
              <a:t> + j 25 </a:t>
            </a:r>
            <a:r>
              <a:rPr lang="el-GR" dirty="0">
                <a:solidFill>
                  <a:srgbClr val="FF0000"/>
                </a:solidFill>
              </a:rPr>
              <a:t>Ω</a:t>
            </a:r>
            <a:endParaRPr lang="de-DE" dirty="0">
              <a:solidFill>
                <a:srgbClr val="FF0000"/>
              </a:solidFill>
            </a:endParaRPr>
          </a:p>
          <a:p>
            <a:pPr>
              <a:spcBef>
                <a:spcPts val="600"/>
              </a:spcBef>
              <a:spcAft>
                <a:spcPts val="600"/>
              </a:spcAft>
            </a:pPr>
            <a:r>
              <a:rPr lang="de-DE" sz="1400" dirty="0">
                <a:solidFill>
                  <a:srgbClr val="FF0000"/>
                </a:solidFill>
              </a:rPr>
              <a:t>    (</a:t>
            </a:r>
            <a:r>
              <a:rPr lang="de-DE" sz="1600" b="1" dirty="0">
                <a:solidFill>
                  <a:srgbClr val="FF0000"/>
                </a:solidFill>
                <a:sym typeface="Symbol" panose="05050102010706020507" pitchFamily="18" charset="2"/>
              </a:rPr>
              <a:t></a:t>
            </a:r>
            <a:r>
              <a:rPr lang="de-DE" sz="1400" dirty="0">
                <a:solidFill>
                  <a:srgbClr val="FF0000"/>
                </a:solidFill>
              </a:rPr>
              <a:t> </a:t>
            </a:r>
            <a:r>
              <a:rPr lang="el-GR" sz="1400" dirty="0">
                <a:solidFill>
                  <a:srgbClr val="FF0000"/>
                </a:solidFill>
              </a:rPr>
              <a:t>Ω</a:t>
            </a:r>
            <a:r>
              <a:rPr lang="de-DE" sz="1400" dirty="0">
                <a:solidFill>
                  <a:srgbClr val="FF0000"/>
                </a:solidFill>
              </a:rPr>
              <a:t> + j </a:t>
            </a:r>
            <a:r>
              <a:rPr lang="de-DE" sz="1400" b="1" dirty="0">
                <a:solidFill>
                  <a:srgbClr val="FF0000"/>
                </a:solidFill>
                <a:sym typeface="Symbol" panose="05050102010706020507" pitchFamily="18" charset="2"/>
              </a:rPr>
              <a:t></a:t>
            </a:r>
            <a:r>
              <a:rPr lang="de-DE" sz="1400" dirty="0">
                <a:solidFill>
                  <a:srgbClr val="FF0000"/>
                </a:solidFill>
              </a:rPr>
              <a:t> </a:t>
            </a:r>
            <a:r>
              <a:rPr lang="el-GR" sz="1400" dirty="0">
                <a:solidFill>
                  <a:srgbClr val="FF0000"/>
                </a:solidFill>
              </a:rPr>
              <a:t>Ω</a:t>
            </a:r>
            <a:r>
              <a:rPr lang="de-DE" sz="1400" dirty="0">
                <a:solidFill>
                  <a:srgbClr val="FF0000"/>
                </a:solidFill>
              </a:rPr>
              <a:t>)</a:t>
            </a:r>
            <a:endParaRPr lang="el-GR" sz="1400" dirty="0">
              <a:solidFill>
                <a:srgbClr val="FF0000"/>
              </a:solidFill>
            </a:endParaRPr>
          </a:p>
          <a:p>
            <a:endParaRPr lang="de-DE" dirty="0">
              <a:solidFill>
                <a:srgbClr val="FF0000"/>
              </a:solidFill>
            </a:endParaRPr>
          </a:p>
        </p:txBody>
      </p:sp>
      <p:sp>
        <p:nvSpPr>
          <p:cNvPr id="29" name="Textfeld 28">
            <a:extLst>
              <a:ext uri="{FF2B5EF4-FFF2-40B4-BE49-F238E27FC236}">
                <a16:creationId xmlns:a16="http://schemas.microsoft.com/office/drawing/2014/main" id="{30A649F2-8DED-DC26-4B17-1B1968D36F80}"/>
              </a:ext>
            </a:extLst>
          </p:cNvPr>
          <p:cNvSpPr txBox="1"/>
          <p:nvPr/>
        </p:nvSpPr>
        <p:spPr>
          <a:xfrm>
            <a:off x="1336661" y="5185830"/>
            <a:ext cx="1787097" cy="861774"/>
          </a:xfrm>
          <a:prstGeom prst="rect">
            <a:avLst/>
          </a:prstGeom>
          <a:noFill/>
        </p:spPr>
        <p:txBody>
          <a:bodyPr wrap="square" rtlCol="0">
            <a:spAutoFit/>
          </a:bodyPr>
          <a:lstStyle/>
          <a:p>
            <a:r>
              <a:rPr lang="de-DE" dirty="0">
                <a:solidFill>
                  <a:srgbClr val="FF0000"/>
                </a:solidFill>
              </a:rPr>
              <a:t>6,8 </a:t>
            </a:r>
            <a:r>
              <a:rPr lang="el-GR" dirty="0">
                <a:solidFill>
                  <a:srgbClr val="FF0000"/>
                </a:solidFill>
              </a:rPr>
              <a:t>Ω</a:t>
            </a:r>
            <a:r>
              <a:rPr lang="de-DE" dirty="0">
                <a:solidFill>
                  <a:srgbClr val="FF0000"/>
                </a:solidFill>
              </a:rPr>
              <a:t> + j 0,1 </a:t>
            </a:r>
            <a:r>
              <a:rPr lang="el-GR" dirty="0">
                <a:solidFill>
                  <a:srgbClr val="FF0000"/>
                </a:solidFill>
              </a:rPr>
              <a:t>Ω</a:t>
            </a:r>
            <a:endParaRPr lang="de-DE" dirty="0">
              <a:solidFill>
                <a:srgbClr val="FF0000"/>
              </a:solidFill>
            </a:endParaRPr>
          </a:p>
          <a:p>
            <a:r>
              <a:rPr lang="de-DE" sz="1400" dirty="0">
                <a:solidFill>
                  <a:srgbClr val="FF0000"/>
                </a:solidFill>
              </a:rPr>
              <a:t>(0 </a:t>
            </a:r>
            <a:r>
              <a:rPr lang="el-GR" sz="1400" dirty="0">
                <a:solidFill>
                  <a:srgbClr val="FF0000"/>
                </a:solidFill>
              </a:rPr>
              <a:t>Ω</a:t>
            </a:r>
            <a:r>
              <a:rPr lang="de-DE" sz="1400" dirty="0">
                <a:solidFill>
                  <a:srgbClr val="FF0000"/>
                </a:solidFill>
              </a:rPr>
              <a:t> + j 0 </a:t>
            </a:r>
            <a:r>
              <a:rPr lang="el-GR" sz="1400" dirty="0">
                <a:solidFill>
                  <a:srgbClr val="FF0000"/>
                </a:solidFill>
              </a:rPr>
              <a:t>Ω</a:t>
            </a:r>
            <a:r>
              <a:rPr lang="de-DE" sz="1400" dirty="0">
                <a:solidFill>
                  <a:srgbClr val="FF0000"/>
                </a:solidFill>
              </a:rPr>
              <a:t>)</a:t>
            </a:r>
            <a:endParaRPr lang="el-GR" sz="1400" dirty="0">
              <a:solidFill>
                <a:srgbClr val="FF0000"/>
              </a:solidFill>
            </a:endParaRPr>
          </a:p>
          <a:p>
            <a:endParaRPr lang="de-DE" dirty="0">
              <a:solidFill>
                <a:srgbClr val="FF0000"/>
              </a:solidFill>
            </a:endParaRPr>
          </a:p>
        </p:txBody>
      </p:sp>
      <p:sp>
        <p:nvSpPr>
          <p:cNvPr id="30" name="Pfeil: nach rechts 29">
            <a:extLst>
              <a:ext uri="{FF2B5EF4-FFF2-40B4-BE49-F238E27FC236}">
                <a16:creationId xmlns:a16="http://schemas.microsoft.com/office/drawing/2014/main" id="{7295920D-8DAB-5A47-75FC-F1896A04C22D}"/>
              </a:ext>
            </a:extLst>
          </p:cNvPr>
          <p:cNvSpPr/>
          <p:nvPr/>
        </p:nvSpPr>
        <p:spPr>
          <a:xfrm>
            <a:off x="4621696" y="5094723"/>
            <a:ext cx="238371" cy="182946"/>
          </a:xfrm>
          <a:prstGeom prst="rightArrow">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547DBC0C-A9E1-F902-8669-98B58A0D86B8}"/>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712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animBg="1"/>
      <p:bldP spid="20" grpId="0"/>
      <p:bldP spid="5" grpId="0"/>
      <p:bldP spid="7" grpId="0"/>
      <p:bldP spid="9" grpId="0"/>
      <p:bldP spid="17" grpId="0"/>
      <p:bldP spid="2" grpId="0" animBg="1"/>
      <p:bldP spid="3" grpId="0"/>
      <p:bldP spid="23" grpId="0"/>
      <p:bldP spid="28" grpId="0"/>
      <p:bldP spid="29" grpId="0"/>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E02941F-CC85-C285-D1D6-302F8AFCFDCC}"/>
              </a:ext>
            </a:extLst>
          </p:cNvPr>
          <p:cNvSpPr>
            <a:spLocks noGrp="1"/>
          </p:cNvSpPr>
          <p:nvPr>
            <p:ph type="sldNum" sz="quarter" idx="12"/>
          </p:nvPr>
        </p:nvSpPr>
        <p:spPr/>
        <p:txBody>
          <a:bodyPr/>
          <a:lstStyle/>
          <a:p>
            <a:fld id="{C2AC68D2-1A84-4503-B18D-7B7812CC9574}" type="slidenum">
              <a:rPr lang="de-DE" smtClean="0"/>
              <a:t>4</a:t>
            </a:fld>
            <a:endParaRPr lang="de-DE"/>
          </a:p>
        </p:txBody>
      </p:sp>
      <p:pic>
        <p:nvPicPr>
          <p:cNvPr id="7" name="Grafik 6">
            <a:extLst>
              <a:ext uri="{FF2B5EF4-FFF2-40B4-BE49-F238E27FC236}">
                <a16:creationId xmlns:a16="http://schemas.microsoft.com/office/drawing/2014/main" id="{6D81A485-4A7B-760C-D24D-6FA0FE2570B8}"/>
              </a:ext>
            </a:extLst>
          </p:cNvPr>
          <p:cNvPicPr>
            <a:picLocks noChangeAspect="1"/>
          </p:cNvPicPr>
          <p:nvPr/>
        </p:nvPicPr>
        <p:blipFill>
          <a:blip r:embed="rId3"/>
          <a:stretch>
            <a:fillRect/>
          </a:stretch>
        </p:blipFill>
        <p:spPr>
          <a:xfrm>
            <a:off x="-15685" y="11722"/>
            <a:ext cx="9159685" cy="6846277"/>
          </a:xfrm>
          <a:prstGeom prst="rect">
            <a:avLst/>
          </a:prstGeom>
        </p:spPr>
      </p:pic>
    </p:spTree>
    <p:extLst>
      <p:ext uri="{BB962C8B-B14F-4D97-AF65-F5344CB8AC3E}">
        <p14:creationId xmlns:p14="http://schemas.microsoft.com/office/powerpoint/2010/main" val="207506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AB2268F-0669-07E6-FAE7-728F189CDAB7}"/>
              </a:ext>
            </a:extLst>
          </p:cNvPr>
          <p:cNvSpPr>
            <a:spLocks noGrp="1"/>
          </p:cNvSpPr>
          <p:nvPr>
            <p:ph type="sldNum" sz="quarter" idx="12"/>
          </p:nvPr>
        </p:nvSpPr>
        <p:spPr/>
        <p:txBody>
          <a:bodyPr/>
          <a:lstStyle/>
          <a:p>
            <a:fld id="{C2AC68D2-1A84-4503-B18D-7B7812CC9574}" type="slidenum">
              <a:rPr lang="de-DE" smtClean="0"/>
              <a:t>40</a:t>
            </a:fld>
            <a:endParaRPr lang="de-DE"/>
          </a:p>
        </p:txBody>
      </p:sp>
      <p:pic>
        <p:nvPicPr>
          <p:cNvPr id="4" name="Grafik 3">
            <a:extLst>
              <a:ext uri="{FF2B5EF4-FFF2-40B4-BE49-F238E27FC236}">
                <a16:creationId xmlns:a16="http://schemas.microsoft.com/office/drawing/2014/main" id="{777269C0-2134-E975-F057-8AFC4FD3D10B}"/>
              </a:ext>
            </a:extLst>
          </p:cNvPr>
          <p:cNvPicPr>
            <a:picLocks noChangeAspect="1"/>
          </p:cNvPicPr>
          <p:nvPr/>
        </p:nvPicPr>
        <p:blipFill>
          <a:blip r:embed="rId3"/>
          <a:stretch>
            <a:fillRect/>
          </a:stretch>
        </p:blipFill>
        <p:spPr>
          <a:xfrm>
            <a:off x="759323" y="1506071"/>
            <a:ext cx="6436743" cy="4850280"/>
          </a:xfrm>
          <a:prstGeom prst="rect">
            <a:avLst/>
          </a:prstGeom>
        </p:spPr>
      </p:pic>
      <p:sp>
        <p:nvSpPr>
          <p:cNvPr id="5" name="Textfeld 4">
            <a:extLst>
              <a:ext uri="{FF2B5EF4-FFF2-40B4-BE49-F238E27FC236}">
                <a16:creationId xmlns:a16="http://schemas.microsoft.com/office/drawing/2014/main" id="{0AC8FA80-0F7F-E16F-1397-1EF40D11FCC0}"/>
              </a:ext>
            </a:extLst>
          </p:cNvPr>
          <p:cNvSpPr txBox="1"/>
          <p:nvPr/>
        </p:nvSpPr>
        <p:spPr>
          <a:xfrm>
            <a:off x="624839" y="629217"/>
            <a:ext cx="8261985" cy="646331"/>
          </a:xfrm>
          <a:prstGeom prst="rect">
            <a:avLst/>
          </a:prstGeom>
          <a:noFill/>
        </p:spPr>
        <p:txBody>
          <a:bodyPr wrap="square" rtlCol="0">
            <a:spAutoFit/>
          </a:bodyPr>
          <a:lstStyle/>
          <a:p>
            <a:r>
              <a:rPr lang="de-DE" dirty="0">
                <a:solidFill>
                  <a:srgbClr val="002060"/>
                </a:solidFill>
              </a:rPr>
              <a:t>Eine 39,2 m lange Leitung (Z</a:t>
            </a:r>
            <a:r>
              <a:rPr lang="de-DE" baseline="-25000" dirty="0">
                <a:solidFill>
                  <a:srgbClr val="002060"/>
                </a:solidFill>
              </a:rPr>
              <a:t>W </a:t>
            </a:r>
            <a:r>
              <a:rPr lang="de-DE" dirty="0">
                <a:solidFill>
                  <a:srgbClr val="002060"/>
                </a:solidFill>
              </a:rPr>
              <a:t>= 50 </a:t>
            </a:r>
            <a:r>
              <a:rPr lang="el-GR" dirty="0">
                <a:solidFill>
                  <a:srgbClr val="002060"/>
                </a:solidFill>
              </a:rPr>
              <a:t>Ω</a:t>
            </a:r>
            <a:r>
              <a:rPr lang="de-DE" dirty="0">
                <a:solidFill>
                  <a:srgbClr val="002060"/>
                </a:solidFill>
              </a:rPr>
              <a:t>/ </a:t>
            </a:r>
            <a:r>
              <a:rPr lang="de-DE" dirty="0">
                <a:solidFill>
                  <a:srgbClr val="FF0000"/>
                </a:solidFill>
              </a:rPr>
              <a:t>1 dB </a:t>
            </a:r>
            <a:r>
              <a:rPr lang="de-DE" dirty="0">
                <a:solidFill>
                  <a:srgbClr val="002060"/>
                </a:solidFill>
              </a:rPr>
              <a:t>Dämpfung je 100 m, </a:t>
            </a:r>
            <a:r>
              <a:rPr lang="de-DE" dirty="0" err="1">
                <a:solidFill>
                  <a:srgbClr val="002060"/>
                </a:solidFill>
              </a:rPr>
              <a:t>V</a:t>
            </a:r>
            <a:r>
              <a:rPr lang="de-DE" baseline="-25000" dirty="0" err="1">
                <a:solidFill>
                  <a:srgbClr val="002060"/>
                </a:solidFill>
              </a:rPr>
              <a:t>k</a:t>
            </a:r>
            <a:r>
              <a:rPr lang="de-DE" dirty="0">
                <a:solidFill>
                  <a:srgbClr val="002060"/>
                </a:solidFill>
              </a:rPr>
              <a:t> 0,67) an einer Impedanz (z.B. Antenne) mit </a:t>
            </a:r>
            <a:r>
              <a:rPr lang="de-DE" dirty="0">
                <a:solidFill>
                  <a:srgbClr val="FF0000"/>
                </a:solidFill>
              </a:rPr>
              <a:t>Z</a:t>
            </a:r>
            <a:r>
              <a:rPr lang="de-DE" baseline="-25000" dirty="0">
                <a:solidFill>
                  <a:srgbClr val="FF0000"/>
                </a:solidFill>
              </a:rPr>
              <a:t>L</a:t>
            </a:r>
            <a:r>
              <a:rPr lang="de-DE" dirty="0">
                <a:solidFill>
                  <a:srgbClr val="FF0000"/>
                </a:solidFill>
              </a:rPr>
              <a:t> = 50 </a:t>
            </a:r>
            <a:r>
              <a:rPr lang="el-GR" dirty="0">
                <a:solidFill>
                  <a:srgbClr val="FF0000"/>
                </a:solidFill>
              </a:rPr>
              <a:t>Ω</a:t>
            </a:r>
            <a:r>
              <a:rPr lang="de-DE" dirty="0">
                <a:solidFill>
                  <a:srgbClr val="002060"/>
                </a:solidFill>
              </a:rPr>
              <a:t> transformiert </a:t>
            </a:r>
            <a:r>
              <a:rPr lang="de-DE" u="sng" dirty="0">
                <a:solidFill>
                  <a:srgbClr val="002060"/>
                </a:solidFill>
              </a:rPr>
              <a:t>nicht</a:t>
            </a:r>
            <a:r>
              <a:rPr lang="de-DE" dirty="0">
                <a:solidFill>
                  <a:srgbClr val="002060"/>
                </a:solidFill>
              </a:rPr>
              <a:t>, </a:t>
            </a:r>
            <a:r>
              <a:rPr lang="de-DE" dirty="0" err="1">
                <a:solidFill>
                  <a:srgbClr val="002060"/>
                </a:solidFill>
              </a:rPr>
              <a:t>Z</a:t>
            </a:r>
            <a:r>
              <a:rPr lang="de-DE" baseline="-25000" dirty="0" err="1">
                <a:solidFill>
                  <a:srgbClr val="002060"/>
                </a:solidFill>
              </a:rPr>
              <a:t>in</a:t>
            </a:r>
            <a:r>
              <a:rPr lang="de-DE" dirty="0">
                <a:solidFill>
                  <a:srgbClr val="002060"/>
                </a:solidFill>
              </a:rPr>
              <a:t> bleibt 50 </a:t>
            </a:r>
            <a:r>
              <a:rPr lang="el-GR" dirty="0">
                <a:solidFill>
                  <a:srgbClr val="002060"/>
                </a:solidFill>
              </a:rPr>
              <a:t>Ω</a:t>
            </a:r>
            <a:r>
              <a:rPr lang="de-DE" dirty="0">
                <a:solidFill>
                  <a:srgbClr val="002060"/>
                </a:solidFill>
              </a:rPr>
              <a:t>, weil </a:t>
            </a:r>
            <a:r>
              <a:rPr lang="de-DE" dirty="0">
                <a:solidFill>
                  <a:srgbClr val="FF0000"/>
                </a:solidFill>
              </a:rPr>
              <a:t>Z</a:t>
            </a:r>
            <a:r>
              <a:rPr lang="de-DE" baseline="-25000" dirty="0">
                <a:solidFill>
                  <a:srgbClr val="FF0000"/>
                </a:solidFill>
              </a:rPr>
              <a:t>L</a:t>
            </a:r>
            <a:r>
              <a:rPr lang="de-DE" dirty="0">
                <a:solidFill>
                  <a:srgbClr val="FF0000"/>
                </a:solidFill>
              </a:rPr>
              <a:t> = Z</a:t>
            </a:r>
            <a:r>
              <a:rPr lang="de-DE" baseline="-25000" dirty="0">
                <a:solidFill>
                  <a:srgbClr val="FF0000"/>
                </a:solidFill>
              </a:rPr>
              <a:t>W</a:t>
            </a:r>
            <a:r>
              <a:rPr lang="de-DE" dirty="0">
                <a:solidFill>
                  <a:srgbClr val="002060"/>
                </a:solidFill>
              </a:rPr>
              <a:t>: </a:t>
            </a:r>
          </a:p>
        </p:txBody>
      </p:sp>
      <p:sp>
        <p:nvSpPr>
          <p:cNvPr id="3" name="Ellipse 2">
            <a:extLst>
              <a:ext uri="{FF2B5EF4-FFF2-40B4-BE49-F238E27FC236}">
                <a16:creationId xmlns:a16="http://schemas.microsoft.com/office/drawing/2014/main" id="{7412FC96-2B2C-6845-2655-D83DBD10A0A1}"/>
              </a:ext>
            </a:extLst>
          </p:cNvPr>
          <p:cNvSpPr/>
          <p:nvPr/>
        </p:nvSpPr>
        <p:spPr>
          <a:xfrm>
            <a:off x="2929631" y="4110354"/>
            <a:ext cx="79899" cy="7989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150A4C21-5EB0-A36C-7DAD-E20803148DED}"/>
              </a:ext>
            </a:extLst>
          </p:cNvPr>
          <p:cNvSpPr txBox="1"/>
          <p:nvPr/>
        </p:nvSpPr>
        <p:spPr>
          <a:xfrm>
            <a:off x="7288933" y="3931211"/>
            <a:ext cx="1597891" cy="307777"/>
          </a:xfrm>
          <a:prstGeom prst="rect">
            <a:avLst/>
          </a:prstGeom>
          <a:noFill/>
        </p:spPr>
        <p:txBody>
          <a:bodyPr wrap="square" rtlCol="0">
            <a:spAutoFit/>
          </a:bodyPr>
          <a:lstStyle/>
          <a:p>
            <a:r>
              <a:rPr lang="de-DE" sz="1400" dirty="0">
                <a:solidFill>
                  <a:srgbClr val="FF0000"/>
                </a:solidFill>
              </a:rPr>
              <a:t>39,2 m  </a:t>
            </a:r>
            <a:r>
              <a:rPr lang="de-DE" sz="1400" dirty="0">
                <a:solidFill>
                  <a:srgbClr val="FF0000"/>
                </a:solidFill>
                <a:latin typeface="Cambria Math" panose="02040503050406030204" pitchFamily="18" charset="0"/>
                <a:ea typeface="Cambria Math" panose="02040503050406030204" pitchFamily="18" charset="0"/>
              </a:rPr>
              <a:t>≙ 1,37 </a:t>
            </a:r>
            <a:r>
              <a:rPr lang="de-DE" sz="1400" dirty="0">
                <a:solidFill>
                  <a:srgbClr val="FF0000"/>
                </a:solidFill>
                <a:latin typeface="Cambria Math" panose="02040503050406030204" pitchFamily="18" charset="0"/>
                <a:ea typeface="Cambria Math" panose="02040503050406030204" pitchFamily="18" charset="0"/>
                <a:sym typeface="Symbol" panose="05050102010706020507" pitchFamily="18" charset="2"/>
              </a:rPr>
              <a:t></a:t>
            </a:r>
            <a:endParaRPr lang="de-DE" sz="1400" dirty="0">
              <a:solidFill>
                <a:srgbClr val="FF0000"/>
              </a:solidFill>
            </a:endParaRPr>
          </a:p>
        </p:txBody>
      </p:sp>
      <p:sp>
        <p:nvSpPr>
          <p:cNvPr id="8" name="Textfeld 7">
            <a:extLst>
              <a:ext uri="{FF2B5EF4-FFF2-40B4-BE49-F238E27FC236}">
                <a16:creationId xmlns:a16="http://schemas.microsoft.com/office/drawing/2014/main" id="{2ADDBA11-C6A0-741D-3D5A-3C09C6A320C8}"/>
              </a:ext>
            </a:extLst>
          </p:cNvPr>
          <p:cNvSpPr txBox="1"/>
          <p:nvPr/>
        </p:nvSpPr>
        <p:spPr>
          <a:xfrm>
            <a:off x="2969580" y="3780971"/>
            <a:ext cx="1137822" cy="369332"/>
          </a:xfrm>
          <a:prstGeom prst="rect">
            <a:avLst/>
          </a:prstGeom>
          <a:noFill/>
        </p:spPr>
        <p:txBody>
          <a:bodyPr wrap="square">
            <a:spAutoFit/>
          </a:bodyPr>
          <a:lstStyle/>
          <a:p>
            <a:r>
              <a:rPr lang="de-DE" dirty="0">
                <a:solidFill>
                  <a:srgbClr val="FF0000"/>
                </a:solidFill>
              </a:rPr>
              <a:t>Z</a:t>
            </a:r>
            <a:r>
              <a:rPr lang="de-DE" baseline="-25000" dirty="0">
                <a:solidFill>
                  <a:srgbClr val="FF0000"/>
                </a:solidFill>
              </a:rPr>
              <a:t>L</a:t>
            </a:r>
            <a:r>
              <a:rPr lang="de-DE" dirty="0">
                <a:solidFill>
                  <a:srgbClr val="FF0000"/>
                </a:solidFill>
              </a:rPr>
              <a:t> = 50 </a:t>
            </a:r>
            <a:r>
              <a:rPr lang="el-GR" dirty="0">
                <a:solidFill>
                  <a:srgbClr val="FF0000"/>
                </a:solidFill>
              </a:rPr>
              <a:t>Ω</a:t>
            </a:r>
            <a:endParaRPr lang="de-DE" dirty="0"/>
          </a:p>
        </p:txBody>
      </p:sp>
      <p:sp>
        <p:nvSpPr>
          <p:cNvPr id="10" name="Textfeld 9">
            <a:extLst>
              <a:ext uri="{FF2B5EF4-FFF2-40B4-BE49-F238E27FC236}">
                <a16:creationId xmlns:a16="http://schemas.microsoft.com/office/drawing/2014/main" id="{8DA800C7-9E18-78CC-8E54-77398346ECD3}"/>
              </a:ext>
            </a:extLst>
          </p:cNvPr>
          <p:cNvSpPr txBox="1"/>
          <p:nvPr/>
        </p:nvSpPr>
        <p:spPr>
          <a:xfrm>
            <a:off x="3838665" y="3746856"/>
            <a:ext cx="723530" cy="369332"/>
          </a:xfrm>
          <a:prstGeom prst="rect">
            <a:avLst/>
          </a:prstGeom>
          <a:noFill/>
        </p:spPr>
        <p:txBody>
          <a:bodyPr wrap="square">
            <a:spAutoFit/>
          </a:bodyPr>
          <a:lstStyle/>
          <a:p>
            <a:r>
              <a:rPr lang="de-DE" dirty="0">
                <a:solidFill>
                  <a:srgbClr val="FF0000"/>
                </a:solidFill>
              </a:rPr>
              <a:t>= </a:t>
            </a:r>
            <a:r>
              <a:rPr lang="de-DE" dirty="0" err="1">
                <a:solidFill>
                  <a:srgbClr val="FF0000"/>
                </a:solidFill>
              </a:rPr>
              <a:t>Z</a:t>
            </a:r>
            <a:r>
              <a:rPr lang="de-DE" baseline="-25000" dirty="0" err="1">
                <a:solidFill>
                  <a:srgbClr val="FF0000"/>
                </a:solidFill>
              </a:rPr>
              <a:t>in</a:t>
            </a:r>
            <a:r>
              <a:rPr lang="de-DE" dirty="0">
                <a:solidFill>
                  <a:srgbClr val="FF0000"/>
                </a:solidFill>
              </a:rPr>
              <a:t> </a:t>
            </a:r>
            <a:endParaRPr lang="de-DE" dirty="0"/>
          </a:p>
        </p:txBody>
      </p:sp>
      <p:sp>
        <p:nvSpPr>
          <p:cNvPr id="11" name="Ellipse 10">
            <a:extLst>
              <a:ext uri="{FF2B5EF4-FFF2-40B4-BE49-F238E27FC236}">
                <a16:creationId xmlns:a16="http://schemas.microsoft.com/office/drawing/2014/main" id="{68EB9869-341B-7889-798A-EC36C9F409D0}"/>
              </a:ext>
            </a:extLst>
          </p:cNvPr>
          <p:cNvSpPr/>
          <p:nvPr/>
        </p:nvSpPr>
        <p:spPr>
          <a:xfrm>
            <a:off x="6531882" y="4780300"/>
            <a:ext cx="365125" cy="365125"/>
          </a:xfrm>
          <a:prstGeom prst="ellipse">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E2C75F8E-5D97-CEAD-11B2-CEC3C0AB798F}"/>
              </a:ext>
            </a:extLst>
          </p:cNvPr>
          <p:cNvSpPr txBox="1"/>
          <p:nvPr/>
        </p:nvSpPr>
        <p:spPr>
          <a:xfrm>
            <a:off x="1975603" y="3800448"/>
            <a:ext cx="1228725" cy="369332"/>
          </a:xfrm>
          <a:prstGeom prst="rect">
            <a:avLst/>
          </a:prstGeom>
          <a:noFill/>
        </p:spPr>
        <p:txBody>
          <a:bodyPr wrap="square" rtlCol="0">
            <a:spAutoFit/>
          </a:bodyPr>
          <a:lstStyle/>
          <a:p>
            <a:r>
              <a:rPr lang="de-DE" dirty="0">
                <a:solidFill>
                  <a:srgbClr val="00B050"/>
                </a:solidFill>
              </a:rPr>
              <a:t>SWR = 1</a:t>
            </a:r>
          </a:p>
        </p:txBody>
      </p:sp>
      <p:sp>
        <p:nvSpPr>
          <p:cNvPr id="7" name="Ellipse 6">
            <a:extLst>
              <a:ext uri="{FF2B5EF4-FFF2-40B4-BE49-F238E27FC236}">
                <a16:creationId xmlns:a16="http://schemas.microsoft.com/office/drawing/2014/main" id="{BBD66580-4946-9C8E-4B5E-887FDBF8E5F2}"/>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0CC75F8F-19C9-3BF3-810D-A359D00B3BF9}"/>
              </a:ext>
            </a:extLst>
          </p:cNvPr>
          <p:cNvPicPr>
            <a:picLocks noChangeAspect="1"/>
          </p:cNvPicPr>
          <p:nvPr/>
        </p:nvPicPr>
        <p:blipFill>
          <a:blip r:embed="rId4"/>
          <a:stretch>
            <a:fillRect/>
          </a:stretch>
        </p:blipFill>
        <p:spPr>
          <a:xfrm>
            <a:off x="759323" y="1309663"/>
            <a:ext cx="2640369" cy="1395544"/>
          </a:xfrm>
          <a:prstGeom prst="rect">
            <a:avLst/>
          </a:prstGeom>
          <a:ln>
            <a:solidFill>
              <a:schemeClr val="tx1"/>
            </a:solidFill>
          </a:ln>
        </p:spPr>
      </p:pic>
      <p:pic>
        <p:nvPicPr>
          <p:cNvPr id="1026" name="Picture 2" descr="Häkchen Computer Icons Symbol, haken, Winkel, schwarz ...">
            <a:extLst>
              <a:ext uri="{FF2B5EF4-FFF2-40B4-BE49-F238E27FC236}">
                <a16:creationId xmlns:a16="http://schemas.microsoft.com/office/drawing/2014/main" id="{6E562A93-DE5C-5606-4A63-9F1C9C6ED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1292" y="6082284"/>
            <a:ext cx="79965" cy="45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88D03F55-B99A-0528-B578-E372BF8F73D4}"/>
              </a:ext>
            </a:extLst>
          </p:cNvPr>
          <p:cNvSpPr txBox="1"/>
          <p:nvPr/>
        </p:nvSpPr>
        <p:spPr>
          <a:xfrm>
            <a:off x="3076962" y="1252318"/>
            <a:ext cx="645459" cy="246221"/>
          </a:xfrm>
          <a:prstGeom prst="rect">
            <a:avLst/>
          </a:prstGeom>
          <a:noFill/>
        </p:spPr>
        <p:txBody>
          <a:bodyPr wrap="square" rtlCol="0">
            <a:spAutoFit/>
          </a:bodyPr>
          <a:lstStyle/>
          <a:p>
            <a:r>
              <a:rPr lang="de-DE" sz="1000" dirty="0">
                <a:solidFill>
                  <a:srgbClr val="0000FF"/>
                </a:solidFill>
              </a:rPr>
              <a:t>dB</a:t>
            </a:r>
          </a:p>
        </p:txBody>
      </p:sp>
      <p:sp>
        <p:nvSpPr>
          <p:cNvPr id="14" name="Ellipse 13">
            <a:extLst>
              <a:ext uri="{FF2B5EF4-FFF2-40B4-BE49-F238E27FC236}">
                <a16:creationId xmlns:a16="http://schemas.microsoft.com/office/drawing/2014/main" id="{23900F5F-9184-1027-8793-AF44C4141DE0}"/>
              </a:ext>
            </a:extLst>
          </p:cNvPr>
          <p:cNvSpPr/>
          <p:nvPr/>
        </p:nvSpPr>
        <p:spPr>
          <a:xfrm>
            <a:off x="1975603" y="1812999"/>
            <a:ext cx="96819" cy="9681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1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10" grpId="0"/>
      <p:bldP spid="11" grpId="0" animBg="1"/>
      <p:bldP spid="12" grpId="0"/>
      <p:bldP spid="7" grpId="0" animBg="1"/>
      <p:bldP spid="9"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43D6E18-EA23-5249-FE30-2852435B7370}"/>
              </a:ext>
            </a:extLst>
          </p:cNvPr>
          <p:cNvPicPr>
            <a:picLocks noChangeAspect="1"/>
          </p:cNvPicPr>
          <p:nvPr/>
        </p:nvPicPr>
        <p:blipFill>
          <a:blip r:embed="rId3"/>
          <a:stretch>
            <a:fillRect/>
          </a:stretch>
        </p:blipFill>
        <p:spPr>
          <a:xfrm>
            <a:off x="707445" y="1327151"/>
            <a:ext cx="6667500" cy="5029200"/>
          </a:xfrm>
          <a:prstGeom prst="rect">
            <a:avLst/>
          </a:prstGeom>
          <a:ln w="22225">
            <a:noFill/>
          </a:ln>
        </p:spPr>
      </p:pic>
      <p:sp>
        <p:nvSpPr>
          <p:cNvPr id="2" name="Foliennummernplatzhalter 1">
            <a:extLst>
              <a:ext uri="{FF2B5EF4-FFF2-40B4-BE49-F238E27FC236}">
                <a16:creationId xmlns:a16="http://schemas.microsoft.com/office/drawing/2014/main" id="{D9E28B6D-6031-313D-4277-1424A04DBE1F}"/>
              </a:ext>
            </a:extLst>
          </p:cNvPr>
          <p:cNvSpPr>
            <a:spLocks noGrp="1"/>
          </p:cNvSpPr>
          <p:nvPr>
            <p:ph type="sldNum" sz="quarter" idx="12"/>
          </p:nvPr>
        </p:nvSpPr>
        <p:spPr/>
        <p:txBody>
          <a:bodyPr/>
          <a:lstStyle/>
          <a:p>
            <a:fld id="{C2AC68D2-1A84-4503-B18D-7B7812CC9574}" type="slidenum">
              <a:rPr lang="de-DE" smtClean="0"/>
              <a:t>41</a:t>
            </a:fld>
            <a:endParaRPr lang="de-DE"/>
          </a:p>
        </p:txBody>
      </p:sp>
      <p:sp>
        <p:nvSpPr>
          <p:cNvPr id="5" name="Textfeld 4">
            <a:extLst>
              <a:ext uri="{FF2B5EF4-FFF2-40B4-BE49-F238E27FC236}">
                <a16:creationId xmlns:a16="http://schemas.microsoft.com/office/drawing/2014/main" id="{09102AA3-60A7-B26C-7608-A17293257C95}"/>
              </a:ext>
            </a:extLst>
          </p:cNvPr>
          <p:cNvSpPr txBox="1"/>
          <p:nvPr/>
        </p:nvSpPr>
        <p:spPr>
          <a:xfrm>
            <a:off x="7374945" y="4038626"/>
            <a:ext cx="1777429" cy="523220"/>
          </a:xfrm>
          <a:prstGeom prst="rect">
            <a:avLst/>
          </a:prstGeom>
          <a:noFill/>
        </p:spPr>
        <p:txBody>
          <a:bodyPr wrap="square" rtlCol="0">
            <a:spAutoFit/>
          </a:bodyPr>
          <a:lstStyle/>
          <a:p>
            <a:r>
              <a:rPr lang="de-DE" sz="1400" dirty="0">
                <a:solidFill>
                  <a:srgbClr val="FF0000"/>
                </a:solidFill>
                <a:latin typeface="Cambria Math" panose="02040503050406030204" pitchFamily="18" charset="0"/>
                <a:ea typeface="Cambria Math" panose="02040503050406030204" pitchFamily="18" charset="0"/>
              </a:rPr>
              <a:t>≙ </a:t>
            </a:r>
            <a:r>
              <a:rPr lang="de-DE" sz="1400" dirty="0">
                <a:solidFill>
                  <a:srgbClr val="FF0000"/>
                </a:solidFill>
              </a:rPr>
              <a:t>500 </a:t>
            </a:r>
            <a:r>
              <a:rPr lang="de-DE" sz="1400" dirty="0">
                <a:solidFill>
                  <a:srgbClr val="FF0000"/>
                </a:solidFill>
                <a:sym typeface="Symbol" panose="05050102010706020507" pitchFamily="18" charset="2"/>
              </a:rPr>
              <a:t> </a:t>
            </a:r>
          </a:p>
          <a:p>
            <a:r>
              <a:rPr lang="de-DE" sz="1400" dirty="0">
                <a:solidFill>
                  <a:srgbClr val="FF0000"/>
                </a:solidFill>
                <a:sym typeface="Symbol" panose="05050102010706020507" pitchFamily="18" charset="2"/>
              </a:rPr>
              <a:t>Phasenverschiebung</a:t>
            </a:r>
            <a:r>
              <a:rPr lang="de-DE" sz="1400" dirty="0">
                <a:solidFill>
                  <a:srgbClr val="FF0000"/>
                </a:solidFill>
              </a:rPr>
              <a:t> </a:t>
            </a:r>
          </a:p>
        </p:txBody>
      </p:sp>
      <p:sp>
        <p:nvSpPr>
          <p:cNvPr id="6" name="Textfeld 5">
            <a:extLst>
              <a:ext uri="{FF2B5EF4-FFF2-40B4-BE49-F238E27FC236}">
                <a16:creationId xmlns:a16="http://schemas.microsoft.com/office/drawing/2014/main" id="{258ADD0A-02F1-B3F4-F2D0-04BD73B97130}"/>
              </a:ext>
            </a:extLst>
          </p:cNvPr>
          <p:cNvSpPr txBox="1"/>
          <p:nvPr/>
        </p:nvSpPr>
        <p:spPr>
          <a:xfrm>
            <a:off x="624840" y="629217"/>
            <a:ext cx="8194040" cy="646331"/>
          </a:xfrm>
          <a:prstGeom prst="rect">
            <a:avLst/>
          </a:prstGeom>
          <a:noFill/>
        </p:spPr>
        <p:txBody>
          <a:bodyPr wrap="square" rtlCol="0">
            <a:spAutoFit/>
          </a:bodyPr>
          <a:lstStyle/>
          <a:p>
            <a:r>
              <a:rPr lang="de-DE" dirty="0">
                <a:solidFill>
                  <a:srgbClr val="002060"/>
                </a:solidFill>
              </a:rPr>
              <a:t>Eine 39,2 m lange Leitung (Z</a:t>
            </a:r>
            <a:r>
              <a:rPr lang="de-DE" baseline="-25000" dirty="0">
                <a:solidFill>
                  <a:srgbClr val="002060"/>
                </a:solidFill>
              </a:rPr>
              <a:t>W </a:t>
            </a:r>
            <a:r>
              <a:rPr lang="de-DE" dirty="0">
                <a:solidFill>
                  <a:srgbClr val="002060"/>
                </a:solidFill>
              </a:rPr>
              <a:t>= 50 </a:t>
            </a:r>
            <a:r>
              <a:rPr lang="el-GR" dirty="0">
                <a:solidFill>
                  <a:srgbClr val="002060"/>
                </a:solidFill>
              </a:rPr>
              <a:t>Ω</a:t>
            </a:r>
            <a:r>
              <a:rPr lang="de-DE" dirty="0">
                <a:solidFill>
                  <a:srgbClr val="002060"/>
                </a:solidFill>
              </a:rPr>
              <a:t>/ </a:t>
            </a:r>
            <a:r>
              <a:rPr lang="de-DE" dirty="0">
                <a:solidFill>
                  <a:srgbClr val="FF0000"/>
                </a:solidFill>
              </a:rPr>
              <a:t>1 dB </a:t>
            </a:r>
            <a:r>
              <a:rPr lang="de-DE" dirty="0">
                <a:solidFill>
                  <a:srgbClr val="002060"/>
                </a:solidFill>
              </a:rPr>
              <a:t>Dämpfung je 100 m, </a:t>
            </a:r>
            <a:r>
              <a:rPr lang="de-DE" dirty="0" err="1">
                <a:solidFill>
                  <a:srgbClr val="002060"/>
                </a:solidFill>
              </a:rPr>
              <a:t>V</a:t>
            </a:r>
            <a:r>
              <a:rPr lang="de-DE" baseline="-25000" dirty="0" err="1">
                <a:solidFill>
                  <a:srgbClr val="002060"/>
                </a:solidFill>
              </a:rPr>
              <a:t>k</a:t>
            </a:r>
            <a:r>
              <a:rPr lang="de-DE" baseline="-25000" dirty="0">
                <a:solidFill>
                  <a:srgbClr val="002060"/>
                </a:solidFill>
              </a:rPr>
              <a:t> </a:t>
            </a:r>
            <a:r>
              <a:rPr lang="de-DE" dirty="0">
                <a:solidFill>
                  <a:srgbClr val="002060"/>
                </a:solidFill>
              </a:rPr>
              <a:t>0,67) an einer Antenne mit </a:t>
            </a:r>
            <a:r>
              <a:rPr lang="de-DE" dirty="0">
                <a:solidFill>
                  <a:srgbClr val="FF0000"/>
                </a:solidFill>
              </a:rPr>
              <a:t>Z</a:t>
            </a:r>
            <a:r>
              <a:rPr lang="de-DE" baseline="-25000" dirty="0">
                <a:solidFill>
                  <a:srgbClr val="FF0000"/>
                </a:solidFill>
              </a:rPr>
              <a:t>L</a:t>
            </a:r>
            <a:r>
              <a:rPr lang="de-DE" dirty="0">
                <a:solidFill>
                  <a:srgbClr val="FF0000"/>
                </a:solidFill>
              </a:rPr>
              <a:t> = 100 </a:t>
            </a:r>
            <a:r>
              <a:rPr lang="el-GR" dirty="0">
                <a:solidFill>
                  <a:srgbClr val="FF0000"/>
                </a:solidFill>
              </a:rPr>
              <a:t>Ω</a:t>
            </a:r>
            <a:r>
              <a:rPr lang="de-DE" dirty="0">
                <a:solidFill>
                  <a:srgbClr val="FF0000"/>
                </a:solidFill>
              </a:rPr>
              <a:t> + j50 </a:t>
            </a:r>
            <a:r>
              <a:rPr lang="el-GR" dirty="0">
                <a:solidFill>
                  <a:srgbClr val="FF0000"/>
                </a:solidFill>
              </a:rPr>
              <a:t>Ω</a:t>
            </a:r>
            <a:r>
              <a:rPr lang="de-DE" dirty="0">
                <a:solidFill>
                  <a:srgbClr val="FF0000"/>
                </a:solidFill>
              </a:rPr>
              <a:t> </a:t>
            </a:r>
            <a:r>
              <a:rPr lang="de-DE" dirty="0">
                <a:solidFill>
                  <a:srgbClr val="002060"/>
                </a:solidFill>
              </a:rPr>
              <a:t>transformiert auf </a:t>
            </a:r>
            <a:r>
              <a:rPr lang="de-DE" dirty="0" err="1">
                <a:solidFill>
                  <a:srgbClr val="0070C0"/>
                </a:solidFill>
              </a:rPr>
              <a:t>Z</a:t>
            </a:r>
            <a:r>
              <a:rPr lang="de-DE" baseline="-25000" dirty="0" err="1">
                <a:solidFill>
                  <a:srgbClr val="0070C0"/>
                </a:solidFill>
              </a:rPr>
              <a:t>in</a:t>
            </a:r>
            <a:r>
              <a:rPr lang="de-DE" dirty="0">
                <a:solidFill>
                  <a:srgbClr val="0070C0"/>
                </a:solidFill>
              </a:rPr>
              <a:t> = 29 </a:t>
            </a:r>
            <a:r>
              <a:rPr lang="el-GR" dirty="0">
                <a:solidFill>
                  <a:srgbClr val="0070C0"/>
                </a:solidFill>
              </a:rPr>
              <a:t>Ω</a:t>
            </a:r>
            <a:r>
              <a:rPr lang="de-DE" dirty="0">
                <a:solidFill>
                  <a:srgbClr val="0070C0"/>
                </a:solidFill>
              </a:rPr>
              <a:t> + j27 </a:t>
            </a:r>
            <a:r>
              <a:rPr lang="el-GR" dirty="0">
                <a:solidFill>
                  <a:srgbClr val="0070C0"/>
                </a:solidFill>
              </a:rPr>
              <a:t>Ω</a:t>
            </a:r>
            <a:r>
              <a:rPr lang="de-DE" dirty="0">
                <a:solidFill>
                  <a:srgbClr val="002060"/>
                </a:solidFill>
              </a:rPr>
              <a:t>, weil </a:t>
            </a:r>
            <a:r>
              <a:rPr lang="de-DE" dirty="0">
                <a:solidFill>
                  <a:srgbClr val="FF0000"/>
                </a:solidFill>
              </a:rPr>
              <a:t>Z</a:t>
            </a:r>
            <a:r>
              <a:rPr lang="de-DE" baseline="-25000" dirty="0">
                <a:solidFill>
                  <a:srgbClr val="FF0000"/>
                </a:solidFill>
              </a:rPr>
              <a:t>L</a:t>
            </a:r>
            <a:r>
              <a:rPr lang="de-DE" dirty="0">
                <a:solidFill>
                  <a:srgbClr val="FF0000"/>
                </a:solidFill>
              </a:rPr>
              <a:t> </a:t>
            </a:r>
            <a:r>
              <a:rPr lang="de-DE" dirty="0">
                <a:solidFill>
                  <a:srgbClr val="FF0000"/>
                </a:solidFill>
                <a:sym typeface="Symbol" panose="05050102010706020507" pitchFamily="18" charset="2"/>
              </a:rPr>
              <a:t> Z</a:t>
            </a:r>
            <a:r>
              <a:rPr lang="de-DE" baseline="-25000" dirty="0">
                <a:solidFill>
                  <a:srgbClr val="FF0000"/>
                </a:solidFill>
                <a:sym typeface="Symbol" panose="05050102010706020507" pitchFamily="18" charset="2"/>
              </a:rPr>
              <a:t>W</a:t>
            </a:r>
            <a:r>
              <a:rPr lang="de-DE" dirty="0">
                <a:solidFill>
                  <a:srgbClr val="002060"/>
                </a:solidFill>
              </a:rPr>
              <a:t>: </a:t>
            </a:r>
          </a:p>
        </p:txBody>
      </p:sp>
      <p:sp>
        <p:nvSpPr>
          <p:cNvPr id="10" name="Textfeld 9">
            <a:extLst>
              <a:ext uri="{FF2B5EF4-FFF2-40B4-BE49-F238E27FC236}">
                <a16:creationId xmlns:a16="http://schemas.microsoft.com/office/drawing/2014/main" id="{30BD2553-5937-32B1-F993-6C74FBE3D0C3}"/>
              </a:ext>
            </a:extLst>
          </p:cNvPr>
          <p:cNvSpPr txBox="1"/>
          <p:nvPr/>
        </p:nvSpPr>
        <p:spPr>
          <a:xfrm>
            <a:off x="1532835" y="2363071"/>
            <a:ext cx="1895582" cy="369332"/>
          </a:xfrm>
          <a:prstGeom prst="rect">
            <a:avLst/>
          </a:prstGeom>
          <a:noFill/>
        </p:spPr>
        <p:txBody>
          <a:bodyPr wrap="square">
            <a:spAutoFit/>
          </a:bodyPr>
          <a:lstStyle/>
          <a:p>
            <a:r>
              <a:rPr lang="de-DE" dirty="0" err="1">
                <a:solidFill>
                  <a:srgbClr val="0070C0"/>
                </a:solidFill>
              </a:rPr>
              <a:t>Z</a:t>
            </a:r>
            <a:r>
              <a:rPr lang="de-DE" baseline="-25000" dirty="0" err="1">
                <a:solidFill>
                  <a:srgbClr val="0070C0"/>
                </a:solidFill>
              </a:rPr>
              <a:t>in</a:t>
            </a:r>
            <a:r>
              <a:rPr lang="de-DE" dirty="0">
                <a:solidFill>
                  <a:srgbClr val="0070C0"/>
                </a:solidFill>
              </a:rPr>
              <a:t> = 29 </a:t>
            </a:r>
            <a:r>
              <a:rPr lang="el-GR" dirty="0">
                <a:solidFill>
                  <a:srgbClr val="0070C0"/>
                </a:solidFill>
              </a:rPr>
              <a:t>Ω</a:t>
            </a:r>
            <a:r>
              <a:rPr lang="de-DE" dirty="0">
                <a:solidFill>
                  <a:srgbClr val="0070C0"/>
                </a:solidFill>
              </a:rPr>
              <a:t> + j 27 </a:t>
            </a:r>
            <a:r>
              <a:rPr lang="el-GR" dirty="0">
                <a:solidFill>
                  <a:srgbClr val="0070C0"/>
                </a:solidFill>
              </a:rPr>
              <a:t>Ω</a:t>
            </a:r>
            <a:endParaRPr lang="de-DE" dirty="0">
              <a:solidFill>
                <a:srgbClr val="0070C0"/>
              </a:solidFill>
            </a:endParaRPr>
          </a:p>
        </p:txBody>
      </p:sp>
      <p:cxnSp>
        <p:nvCxnSpPr>
          <p:cNvPr id="12" name="Gerade Verbindung mit Pfeil 11">
            <a:extLst>
              <a:ext uri="{FF2B5EF4-FFF2-40B4-BE49-F238E27FC236}">
                <a16:creationId xmlns:a16="http://schemas.microsoft.com/office/drawing/2014/main" id="{D2BC135B-C3A1-BB41-B3A0-48880FA13D92}"/>
              </a:ext>
            </a:extLst>
          </p:cNvPr>
          <p:cNvCxnSpPr>
            <a:cxnSpLocks/>
          </p:cNvCxnSpPr>
          <p:nvPr/>
        </p:nvCxnSpPr>
        <p:spPr>
          <a:xfrm>
            <a:off x="2463800" y="2688469"/>
            <a:ext cx="177179" cy="38866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3C984F20-5078-5ABB-A6DC-029A6B53AD22}"/>
              </a:ext>
            </a:extLst>
          </p:cNvPr>
          <p:cNvSpPr txBox="1"/>
          <p:nvPr/>
        </p:nvSpPr>
        <p:spPr>
          <a:xfrm>
            <a:off x="2826278" y="2656203"/>
            <a:ext cx="1895582" cy="369332"/>
          </a:xfrm>
          <a:prstGeom prst="rect">
            <a:avLst/>
          </a:prstGeom>
          <a:noFill/>
        </p:spPr>
        <p:txBody>
          <a:bodyPr wrap="square">
            <a:spAutoFit/>
          </a:bodyPr>
          <a:lstStyle/>
          <a:p>
            <a:r>
              <a:rPr lang="de-DE" dirty="0">
                <a:solidFill>
                  <a:srgbClr val="FF0000"/>
                </a:solidFill>
              </a:rPr>
              <a:t>Z</a:t>
            </a:r>
            <a:r>
              <a:rPr lang="de-DE" baseline="-25000" dirty="0">
                <a:solidFill>
                  <a:srgbClr val="FF0000"/>
                </a:solidFill>
              </a:rPr>
              <a:t>L</a:t>
            </a:r>
            <a:r>
              <a:rPr lang="de-DE" dirty="0">
                <a:solidFill>
                  <a:srgbClr val="FF0000"/>
                </a:solidFill>
              </a:rPr>
              <a:t> = 100 </a:t>
            </a:r>
            <a:r>
              <a:rPr lang="el-GR" dirty="0">
                <a:solidFill>
                  <a:srgbClr val="FF0000"/>
                </a:solidFill>
              </a:rPr>
              <a:t>Ω</a:t>
            </a:r>
            <a:r>
              <a:rPr lang="de-DE" dirty="0">
                <a:solidFill>
                  <a:srgbClr val="FF0000"/>
                </a:solidFill>
              </a:rPr>
              <a:t> + j 50 </a:t>
            </a:r>
            <a:r>
              <a:rPr lang="el-GR" dirty="0">
                <a:solidFill>
                  <a:srgbClr val="FF0000"/>
                </a:solidFill>
              </a:rPr>
              <a:t>Ω</a:t>
            </a:r>
            <a:r>
              <a:rPr lang="de-DE" dirty="0">
                <a:solidFill>
                  <a:srgbClr val="FF0000"/>
                </a:solidFill>
              </a:rPr>
              <a:t> </a:t>
            </a:r>
          </a:p>
        </p:txBody>
      </p:sp>
      <p:cxnSp>
        <p:nvCxnSpPr>
          <p:cNvPr id="19" name="Gerade Verbindung mit Pfeil 18">
            <a:extLst>
              <a:ext uri="{FF2B5EF4-FFF2-40B4-BE49-F238E27FC236}">
                <a16:creationId xmlns:a16="http://schemas.microsoft.com/office/drawing/2014/main" id="{56848337-710A-585E-269D-5C5DB3DB485A}"/>
              </a:ext>
            </a:extLst>
          </p:cNvPr>
          <p:cNvCxnSpPr>
            <a:cxnSpLocks/>
          </p:cNvCxnSpPr>
          <p:nvPr/>
        </p:nvCxnSpPr>
        <p:spPr>
          <a:xfrm flipH="1">
            <a:off x="3820478" y="3077138"/>
            <a:ext cx="92059" cy="42386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7795919C-55DA-3C98-4EBF-28016DC2F600}"/>
              </a:ext>
            </a:extLst>
          </p:cNvPr>
          <p:cNvSpPr/>
          <p:nvPr/>
        </p:nvSpPr>
        <p:spPr>
          <a:xfrm>
            <a:off x="6674757" y="4666000"/>
            <a:ext cx="365125" cy="365125"/>
          </a:xfrm>
          <a:prstGeom prst="ellipse">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B2494F1-2E4B-CA3F-1D9A-15C96B109523}"/>
              </a:ext>
            </a:extLst>
          </p:cNvPr>
          <p:cNvSpPr txBox="1"/>
          <p:nvPr/>
        </p:nvSpPr>
        <p:spPr>
          <a:xfrm>
            <a:off x="2363367" y="3429000"/>
            <a:ext cx="1448737" cy="369332"/>
          </a:xfrm>
          <a:prstGeom prst="rect">
            <a:avLst/>
          </a:prstGeom>
          <a:noFill/>
        </p:spPr>
        <p:txBody>
          <a:bodyPr wrap="square" rtlCol="0">
            <a:spAutoFit/>
          </a:bodyPr>
          <a:lstStyle/>
          <a:p>
            <a:r>
              <a:rPr lang="de-DE" dirty="0">
                <a:solidFill>
                  <a:srgbClr val="00B050"/>
                </a:solidFill>
              </a:rPr>
              <a:t>SWR = 2,42</a:t>
            </a:r>
          </a:p>
        </p:txBody>
      </p:sp>
      <p:sp>
        <p:nvSpPr>
          <p:cNvPr id="9" name="Textfeld 8">
            <a:extLst>
              <a:ext uri="{FF2B5EF4-FFF2-40B4-BE49-F238E27FC236}">
                <a16:creationId xmlns:a16="http://schemas.microsoft.com/office/drawing/2014/main" id="{F11AF15D-4CCA-1E11-ACCB-97647391769C}"/>
              </a:ext>
            </a:extLst>
          </p:cNvPr>
          <p:cNvSpPr txBox="1"/>
          <p:nvPr/>
        </p:nvSpPr>
        <p:spPr>
          <a:xfrm>
            <a:off x="7383319" y="3782452"/>
            <a:ext cx="1597891" cy="307777"/>
          </a:xfrm>
          <a:prstGeom prst="rect">
            <a:avLst/>
          </a:prstGeom>
          <a:noFill/>
        </p:spPr>
        <p:txBody>
          <a:bodyPr wrap="square" rtlCol="0">
            <a:spAutoFit/>
          </a:bodyPr>
          <a:lstStyle/>
          <a:p>
            <a:r>
              <a:rPr lang="de-DE" sz="1400" dirty="0">
                <a:solidFill>
                  <a:srgbClr val="FF0000"/>
                </a:solidFill>
              </a:rPr>
              <a:t>39,2 m  </a:t>
            </a:r>
            <a:r>
              <a:rPr lang="de-DE" sz="1400" dirty="0">
                <a:solidFill>
                  <a:srgbClr val="FF0000"/>
                </a:solidFill>
                <a:latin typeface="Cambria Math" panose="02040503050406030204" pitchFamily="18" charset="0"/>
                <a:ea typeface="Cambria Math" panose="02040503050406030204" pitchFamily="18" charset="0"/>
              </a:rPr>
              <a:t>≙ 1,37 </a:t>
            </a:r>
            <a:r>
              <a:rPr lang="de-DE" sz="1400" dirty="0">
                <a:solidFill>
                  <a:srgbClr val="FF0000"/>
                </a:solidFill>
                <a:latin typeface="Cambria Math" panose="02040503050406030204" pitchFamily="18" charset="0"/>
                <a:ea typeface="Cambria Math" panose="02040503050406030204" pitchFamily="18" charset="0"/>
                <a:sym typeface="Symbol" panose="05050102010706020507" pitchFamily="18" charset="2"/>
              </a:rPr>
              <a:t></a:t>
            </a:r>
            <a:endParaRPr lang="de-DE" sz="1400" dirty="0">
              <a:solidFill>
                <a:srgbClr val="FF0000"/>
              </a:solidFill>
            </a:endParaRPr>
          </a:p>
        </p:txBody>
      </p:sp>
      <p:cxnSp>
        <p:nvCxnSpPr>
          <p:cNvPr id="11" name="Gerade Verbindung mit Pfeil 10">
            <a:extLst>
              <a:ext uri="{FF2B5EF4-FFF2-40B4-BE49-F238E27FC236}">
                <a16:creationId xmlns:a16="http://schemas.microsoft.com/office/drawing/2014/main" id="{F156CA0A-4FC3-9AAC-0764-26D8B714DE65}"/>
              </a:ext>
            </a:extLst>
          </p:cNvPr>
          <p:cNvCxnSpPr/>
          <p:nvPr/>
        </p:nvCxnSpPr>
        <p:spPr>
          <a:xfrm flipH="1" flipV="1">
            <a:off x="2743200" y="3208020"/>
            <a:ext cx="144780" cy="292981"/>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E4E20192-5C7B-5C73-5138-EF7244ECA28C}"/>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F01B8A84-EAA7-6E60-8D4C-61B683DF816B}"/>
              </a:ext>
            </a:extLst>
          </p:cNvPr>
          <p:cNvSpPr txBox="1"/>
          <p:nvPr/>
        </p:nvSpPr>
        <p:spPr>
          <a:xfrm>
            <a:off x="3866507" y="3429000"/>
            <a:ext cx="1026530" cy="276999"/>
          </a:xfrm>
          <a:prstGeom prst="rect">
            <a:avLst/>
          </a:prstGeom>
          <a:noFill/>
        </p:spPr>
        <p:txBody>
          <a:bodyPr wrap="square" rtlCol="0">
            <a:spAutoFit/>
          </a:bodyPr>
          <a:lstStyle/>
          <a:p>
            <a:r>
              <a:rPr lang="de-DE" sz="1200" dirty="0">
                <a:solidFill>
                  <a:srgbClr val="00B050"/>
                </a:solidFill>
              </a:rPr>
              <a:t>SWR = 2,62</a:t>
            </a:r>
          </a:p>
        </p:txBody>
      </p:sp>
    </p:spTree>
    <p:extLst>
      <p:ext uri="{BB962C8B-B14F-4D97-AF65-F5344CB8AC3E}">
        <p14:creationId xmlns:p14="http://schemas.microsoft.com/office/powerpoint/2010/main" val="86355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7" grpId="0" animBg="1"/>
      <p:bldP spid="8" grpId="0"/>
      <p:bldP spid="9" grpId="0"/>
      <p:bldP spid="3"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9E28B6D-6031-313D-4277-1424A04DBE1F}"/>
              </a:ext>
            </a:extLst>
          </p:cNvPr>
          <p:cNvSpPr>
            <a:spLocks noGrp="1"/>
          </p:cNvSpPr>
          <p:nvPr>
            <p:ph type="sldNum" sz="quarter" idx="12"/>
          </p:nvPr>
        </p:nvSpPr>
        <p:spPr/>
        <p:txBody>
          <a:bodyPr/>
          <a:lstStyle/>
          <a:p>
            <a:fld id="{C2AC68D2-1A84-4503-B18D-7B7812CC9574}" type="slidenum">
              <a:rPr lang="de-DE" smtClean="0"/>
              <a:t>42</a:t>
            </a:fld>
            <a:endParaRPr lang="de-DE"/>
          </a:p>
        </p:txBody>
      </p:sp>
      <p:pic>
        <p:nvPicPr>
          <p:cNvPr id="4" name="Grafik 3">
            <a:extLst>
              <a:ext uri="{FF2B5EF4-FFF2-40B4-BE49-F238E27FC236}">
                <a16:creationId xmlns:a16="http://schemas.microsoft.com/office/drawing/2014/main" id="{EA682FF1-1E7E-D43E-FCB5-D2E409A71B1F}"/>
              </a:ext>
            </a:extLst>
          </p:cNvPr>
          <p:cNvPicPr>
            <a:picLocks noChangeAspect="1"/>
          </p:cNvPicPr>
          <p:nvPr/>
        </p:nvPicPr>
        <p:blipFill>
          <a:blip r:embed="rId3"/>
          <a:stretch>
            <a:fillRect/>
          </a:stretch>
        </p:blipFill>
        <p:spPr>
          <a:xfrm>
            <a:off x="746591" y="1276528"/>
            <a:ext cx="6627793" cy="4975082"/>
          </a:xfrm>
          <a:prstGeom prst="rect">
            <a:avLst/>
          </a:prstGeom>
        </p:spPr>
      </p:pic>
      <p:sp>
        <p:nvSpPr>
          <p:cNvPr id="6" name="Textfeld 5">
            <a:extLst>
              <a:ext uri="{FF2B5EF4-FFF2-40B4-BE49-F238E27FC236}">
                <a16:creationId xmlns:a16="http://schemas.microsoft.com/office/drawing/2014/main" id="{258ADD0A-02F1-B3F4-F2D0-04BD73B97130}"/>
              </a:ext>
            </a:extLst>
          </p:cNvPr>
          <p:cNvSpPr txBox="1"/>
          <p:nvPr/>
        </p:nvSpPr>
        <p:spPr>
          <a:xfrm>
            <a:off x="624840" y="629217"/>
            <a:ext cx="7240776" cy="646331"/>
          </a:xfrm>
          <a:prstGeom prst="rect">
            <a:avLst/>
          </a:prstGeom>
          <a:noFill/>
        </p:spPr>
        <p:txBody>
          <a:bodyPr wrap="square" rtlCol="0">
            <a:spAutoFit/>
          </a:bodyPr>
          <a:lstStyle/>
          <a:p>
            <a:r>
              <a:rPr lang="de-DE" dirty="0">
                <a:solidFill>
                  <a:srgbClr val="002060"/>
                </a:solidFill>
              </a:rPr>
              <a:t>Eine 39,2 m lange Leitung (Z</a:t>
            </a:r>
            <a:r>
              <a:rPr lang="de-DE" baseline="-25000" dirty="0">
                <a:solidFill>
                  <a:srgbClr val="002060"/>
                </a:solidFill>
              </a:rPr>
              <a:t>W </a:t>
            </a:r>
            <a:r>
              <a:rPr lang="de-DE" dirty="0">
                <a:solidFill>
                  <a:srgbClr val="002060"/>
                </a:solidFill>
              </a:rPr>
              <a:t>= 50 </a:t>
            </a:r>
            <a:r>
              <a:rPr lang="el-GR" dirty="0">
                <a:solidFill>
                  <a:srgbClr val="002060"/>
                </a:solidFill>
              </a:rPr>
              <a:t>Ω</a:t>
            </a:r>
            <a:r>
              <a:rPr lang="de-DE" dirty="0">
                <a:solidFill>
                  <a:srgbClr val="002060"/>
                </a:solidFill>
              </a:rPr>
              <a:t>/ </a:t>
            </a:r>
            <a:r>
              <a:rPr lang="de-DE" dirty="0">
                <a:solidFill>
                  <a:srgbClr val="FF0000"/>
                </a:solidFill>
              </a:rPr>
              <a:t>5 dB </a:t>
            </a:r>
            <a:r>
              <a:rPr lang="de-DE" dirty="0">
                <a:solidFill>
                  <a:srgbClr val="002060"/>
                </a:solidFill>
              </a:rPr>
              <a:t>Dämpfung je 100 m, </a:t>
            </a:r>
            <a:r>
              <a:rPr lang="de-DE" dirty="0" err="1">
                <a:solidFill>
                  <a:srgbClr val="002060"/>
                </a:solidFill>
              </a:rPr>
              <a:t>V</a:t>
            </a:r>
            <a:r>
              <a:rPr lang="de-DE" baseline="-25000" dirty="0" err="1">
                <a:solidFill>
                  <a:srgbClr val="002060"/>
                </a:solidFill>
              </a:rPr>
              <a:t>k</a:t>
            </a:r>
            <a:r>
              <a:rPr lang="de-DE" dirty="0">
                <a:solidFill>
                  <a:srgbClr val="002060"/>
                </a:solidFill>
              </a:rPr>
              <a:t> = 0,67 ) an einer Antenne mit </a:t>
            </a:r>
            <a:r>
              <a:rPr lang="de-DE" dirty="0">
                <a:solidFill>
                  <a:srgbClr val="FF0000"/>
                </a:solidFill>
              </a:rPr>
              <a:t>Z</a:t>
            </a:r>
            <a:r>
              <a:rPr lang="de-DE" baseline="-25000" dirty="0">
                <a:solidFill>
                  <a:srgbClr val="FF0000"/>
                </a:solidFill>
              </a:rPr>
              <a:t>L</a:t>
            </a:r>
            <a:r>
              <a:rPr lang="de-DE" dirty="0">
                <a:solidFill>
                  <a:srgbClr val="FF0000"/>
                </a:solidFill>
              </a:rPr>
              <a:t> = 100 </a:t>
            </a:r>
            <a:r>
              <a:rPr lang="el-GR" dirty="0">
                <a:solidFill>
                  <a:srgbClr val="FF0000"/>
                </a:solidFill>
              </a:rPr>
              <a:t>Ω</a:t>
            </a:r>
            <a:r>
              <a:rPr lang="de-DE" dirty="0">
                <a:solidFill>
                  <a:srgbClr val="FF0000"/>
                </a:solidFill>
              </a:rPr>
              <a:t> + j50 </a:t>
            </a:r>
            <a:r>
              <a:rPr lang="el-GR" dirty="0">
                <a:solidFill>
                  <a:srgbClr val="FF0000"/>
                </a:solidFill>
              </a:rPr>
              <a:t>Ω</a:t>
            </a:r>
            <a:r>
              <a:rPr lang="de-DE" dirty="0">
                <a:solidFill>
                  <a:srgbClr val="FF0000"/>
                </a:solidFill>
              </a:rPr>
              <a:t> </a:t>
            </a:r>
            <a:r>
              <a:rPr lang="de-DE" dirty="0">
                <a:solidFill>
                  <a:srgbClr val="002060"/>
                </a:solidFill>
              </a:rPr>
              <a:t>transformiert auf </a:t>
            </a:r>
            <a:r>
              <a:rPr lang="de-DE" dirty="0" err="1">
                <a:solidFill>
                  <a:srgbClr val="0070C0"/>
                </a:solidFill>
              </a:rPr>
              <a:t>Z</a:t>
            </a:r>
            <a:r>
              <a:rPr lang="de-DE" baseline="-25000" dirty="0" err="1">
                <a:solidFill>
                  <a:srgbClr val="0070C0"/>
                </a:solidFill>
              </a:rPr>
              <a:t>in</a:t>
            </a:r>
            <a:r>
              <a:rPr lang="de-DE" baseline="-25000" dirty="0">
                <a:solidFill>
                  <a:srgbClr val="0070C0"/>
                </a:solidFill>
              </a:rPr>
              <a:t> </a:t>
            </a:r>
            <a:r>
              <a:rPr lang="de-DE" dirty="0">
                <a:solidFill>
                  <a:srgbClr val="0070C0"/>
                </a:solidFill>
              </a:rPr>
              <a:t>= 35 </a:t>
            </a:r>
            <a:r>
              <a:rPr lang="el-GR" dirty="0">
                <a:solidFill>
                  <a:srgbClr val="0070C0"/>
                </a:solidFill>
              </a:rPr>
              <a:t>Ω</a:t>
            </a:r>
            <a:r>
              <a:rPr lang="de-DE" dirty="0">
                <a:solidFill>
                  <a:srgbClr val="0070C0"/>
                </a:solidFill>
              </a:rPr>
              <a:t> + j22 </a:t>
            </a:r>
            <a:r>
              <a:rPr lang="el-GR" dirty="0">
                <a:solidFill>
                  <a:srgbClr val="0070C0"/>
                </a:solidFill>
              </a:rPr>
              <a:t>Ω</a:t>
            </a:r>
            <a:r>
              <a:rPr lang="de-DE" dirty="0">
                <a:solidFill>
                  <a:srgbClr val="002060"/>
                </a:solidFill>
              </a:rPr>
              <a:t>: </a:t>
            </a:r>
          </a:p>
        </p:txBody>
      </p:sp>
      <p:sp>
        <p:nvSpPr>
          <p:cNvPr id="7" name="Textfeld 6">
            <a:extLst>
              <a:ext uri="{FF2B5EF4-FFF2-40B4-BE49-F238E27FC236}">
                <a16:creationId xmlns:a16="http://schemas.microsoft.com/office/drawing/2014/main" id="{AAD69A8B-DA10-310D-ACF1-FA0A69AC10E5}"/>
              </a:ext>
            </a:extLst>
          </p:cNvPr>
          <p:cNvSpPr txBox="1"/>
          <p:nvPr/>
        </p:nvSpPr>
        <p:spPr>
          <a:xfrm>
            <a:off x="7463162" y="4971356"/>
            <a:ext cx="1278384" cy="1384995"/>
          </a:xfrm>
          <a:prstGeom prst="rect">
            <a:avLst/>
          </a:prstGeom>
          <a:noFill/>
        </p:spPr>
        <p:txBody>
          <a:bodyPr wrap="square" rtlCol="0">
            <a:spAutoFit/>
          </a:bodyPr>
          <a:lstStyle/>
          <a:p>
            <a:r>
              <a:rPr lang="de-DE" sz="1400" dirty="0">
                <a:solidFill>
                  <a:srgbClr val="FF0000"/>
                </a:solidFill>
              </a:rPr>
              <a:t>Das SWR wird mit zunehmender Länge der Leitung besser (Dämpfung!)</a:t>
            </a:r>
          </a:p>
        </p:txBody>
      </p:sp>
      <p:sp>
        <p:nvSpPr>
          <p:cNvPr id="3" name="Rechteck 2">
            <a:extLst>
              <a:ext uri="{FF2B5EF4-FFF2-40B4-BE49-F238E27FC236}">
                <a16:creationId xmlns:a16="http://schemas.microsoft.com/office/drawing/2014/main" id="{8C2D6CCE-C7C8-B2CB-FFBA-B217C22A043D}"/>
              </a:ext>
            </a:extLst>
          </p:cNvPr>
          <p:cNvSpPr/>
          <p:nvPr/>
        </p:nvSpPr>
        <p:spPr>
          <a:xfrm>
            <a:off x="5972176" y="4971356"/>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7D5792AC-917F-DF23-44C8-B2A5E629DE4C}"/>
              </a:ext>
            </a:extLst>
          </p:cNvPr>
          <p:cNvSpPr/>
          <p:nvPr/>
        </p:nvSpPr>
        <p:spPr>
          <a:xfrm>
            <a:off x="5972176" y="5185940"/>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30BD2553-5937-32B1-F993-6C74FBE3D0C3}"/>
              </a:ext>
            </a:extLst>
          </p:cNvPr>
          <p:cNvSpPr txBox="1"/>
          <p:nvPr/>
        </p:nvSpPr>
        <p:spPr>
          <a:xfrm>
            <a:off x="1769616" y="2500499"/>
            <a:ext cx="1895582" cy="369332"/>
          </a:xfrm>
          <a:prstGeom prst="rect">
            <a:avLst/>
          </a:prstGeom>
          <a:noFill/>
        </p:spPr>
        <p:txBody>
          <a:bodyPr wrap="square">
            <a:spAutoFit/>
          </a:bodyPr>
          <a:lstStyle/>
          <a:p>
            <a:r>
              <a:rPr lang="de-DE" dirty="0" err="1">
                <a:solidFill>
                  <a:srgbClr val="0070C0"/>
                </a:solidFill>
              </a:rPr>
              <a:t>Z</a:t>
            </a:r>
            <a:r>
              <a:rPr lang="de-DE" baseline="-25000" dirty="0" err="1">
                <a:solidFill>
                  <a:srgbClr val="0070C0"/>
                </a:solidFill>
              </a:rPr>
              <a:t>in</a:t>
            </a:r>
            <a:r>
              <a:rPr lang="de-DE" dirty="0">
                <a:solidFill>
                  <a:srgbClr val="0070C0"/>
                </a:solidFill>
              </a:rPr>
              <a:t> = 35 </a:t>
            </a:r>
            <a:r>
              <a:rPr lang="el-GR" dirty="0">
                <a:solidFill>
                  <a:srgbClr val="0070C0"/>
                </a:solidFill>
              </a:rPr>
              <a:t>Ω</a:t>
            </a:r>
            <a:r>
              <a:rPr lang="de-DE" dirty="0">
                <a:solidFill>
                  <a:srgbClr val="0070C0"/>
                </a:solidFill>
              </a:rPr>
              <a:t> + j 22 </a:t>
            </a:r>
            <a:r>
              <a:rPr lang="el-GR" dirty="0">
                <a:solidFill>
                  <a:srgbClr val="0070C0"/>
                </a:solidFill>
              </a:rPr>
              <a:t>Ω</a:t>
            </a:r>
            <a:endParaRPr lang="de-DE" dirty="0">
              <a:solidFill>
                <a:srgbClr val="0070C0"/>
              </a:solidFill>
            </a:endParaRPr>
          </a:p>
        </p:txBody>
      </p:sp>
      <p:cxnSp>
        <p:nvCxnSpPr>
          <p:cNvPr id="12" name="Gerade Verbindung mit Pfeil 11">
            <a:extLst>
              <a:ext uri="{FF2B5EF4-FFF2-40B4-BE49-F238E27FC236}">
                <a16:creationId xmlns:a16="http://schemas.microsoft.com/office/drawing/2014/main" id="{D2BC135B-C3A1-BB41-B3A0-48880FA13D92}"/>
              </a:ext>
            </a:extLst>
          </p:cNvPr>
          <p:cNvCxnSpPr>
            <a:cxnSpLocks/>
          </p:cNvCxnSpPr>
          <p:nvPr/>
        </p:nvCxnSpPr>
        <p:spPr>
          <a:xfrm>
            <a:off x="2682240" y="2887509"/>
            <a:ext cx="120491" cy="47005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3C984F20-5078-5ABB-A6DC-029A6B53AD22}"/>
              </a:ext>
            </a:extLst>
          </p:cNvPr>
          <p:cNvSpPr txBox="1"/>
          <p:nvPr/>
        </p:nvSpPr>
        <p:spPr>
          <a:xfrm>
            <a:off x="3263783" y="2869831"/>
            <a:ext cx="1895582" cy="369332"/>
          </a:xfrm>
          <a:prstGeom prst="rect">
            <a:avLst/>
          </a:prstGeom>
          <a:noFill/>
        </p:spPr>
        <p:txBody>
          <a:bodyPr wrap="square">
            <a:spAutoFit/>
          </a:bodyPr>
          <a:lstStyle/>
          <a:p>
            <a:r>
              <a:rPr lang="de-DE" dirty="0">
                <a:solidFill>
                  <a:srgbClr val="FF0000"/>
                </a:solidFill>
              </a:rPr>
              <a:t>Z</a:t>
            </a:r>
            <a:r>
              <a:rPr lang="de-DE" baseline="-25000" dirty="0">
                <a:solidFill>
                  <a:srgbClr val="FF0000"/>
                </a:solidFill>
              </a:rPr>
              <a:t>L </a:t>
            </a:r>
            <a:r>
              <a:rPr lang="de-DE" dirty="0">
                <a:solidFill>
                  <a:srgbClr val="FF0000"/>
                </a:solidFill>
              </a:rPr>
              <a:t>= 100 </a:t>
            </a:r>
            <a:r>
              <a:rPr lang="el-GR" dirty="0">
                <a:solidFill>
                  <a:srgbClr val="FF0000"/>
                </a:solidFill>
              </a:rPr>
              <a:t>Ω</a:t>
            </a:r>
            <a:r>
              <a:rPr lang="de-DE" dirty="0">
                <a:solidFill>
                  <a:srgbClr val="FF0000"/>
                </a:solidFill>
              </a:rPr>
              <a:t> + j 50 </a:t>
            </a:r>
            <a:r>
              <a:rPr lang="el-GR" dirty="0">
                <a:solidFill>
                  <a:srgbClr val="FF0000"/>
                </a:solidFill>
              </a:rPr>
              <a:t>Ω</a:t>
            </a:r>
            <a:r>
              <a:rPr lang="de-DE" dirty="0">
                <a:solidFill>
                  <a:srgbClr val="FF0000"/>
                </a:solidFill>
              </a:rPr>
              <a:t> </a:t>
            </a:r>
          </a:p>
        </p:txBody>
      </p:sp>
      <p:cxnSp>
        <p:nvCxnSpPr>
          <p:cNvPr id="19" name="Gerade Verbindung mit Pfeil 18">
            <a:extLst>
              <a:ext uri="{FF2B5EF4-FFF2-40B4-BE49-F238E27FC236}">
                <a16:creationId xmlns:a16="http://schemas.microsoft.com/office/drawing/2014/main" id="{56848337-710A-585E-269D-5C5DB3DB485A}"/>
              </a:ext>
            </a:extLst>
          </p:cNvPr>
          <p:cNvCxnSpPr>
            <a:cxnSpLocks/>
          </p:cNvCxnSpPr>
          <p:nvPr/>
        </p:nvCxnSpPr>
        <p:spPr>
          <a:xfrm flipH="1">
            <a:off x="3883819" y="3239163"/>
            <a:ext cx="86201" cy="29099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0D7B3108-87BB-10DD-E6F4-88730CE0B4E2}"/>
              </a:ext>
            </a:extLst>
          </p:cNvPr>
          <p:cNvSpPr txBox="1"/>
          <p:nvPr/>
        </p:nvSpPr>
        <p:spPr>
          <a:xfrm>
            <a:off x="1955418" y="2291366"/>
            <a:ext cx="4579620" cy="307777"/>
          </a:xfrm>
          <a:prstGeom prst="rect">
            <a:avLst/>
          </a:prstGeom>
          <a:noFill/>
        </p:spPr>
        <p:txBody>
          <a:bodyPr wrap="square">
            <a:spAutoFit/>
          </a:bodyPr>
          <a:lstStyle/>
          <a:p>
            <a:r>
              <a:rPr lang="de-DE" sz="1400" dirty="0">
                <a:solidFill>
                  <a:srgbClr val="0070C0"/>
                </a:solidFill>
              </a:rPr>
              <a:t>(29 </a:t>
            </a:r>
            <a:r>
              <a:rPr lang="el-GR" sz="1400" dirty="0">
                <a:solidFill>
                  <a:srgbClr val="0070C0"/>
                </a:solidFill>
              </a:rPr>
              <a:t>Ω</a:t>
            </a:r>
            <a:r>
              <a:rPr lang="de-DE" sz="1400" dirty="0">
                <a:solidFill>
                  <a:srgbClr val="0070C0"/>
                </a:solidFill>
              </a:rPr>
              <a:t> + j27 </a:t>
            </a:r>
            <a:r>
              <a:rPr lang="el-GR" sz="1400" dirty="0">
                <a:solidFill>
                  <a:srgbClr val="0070C0"/>
                </a:solidFill>
              </a:rPr>
              <a:t>Ω</a:t>
            </a:r>
            <a:r>
              <a:rPr lang="de-DE" sz="1400" dirty="0">
                <a:solidFill>
                  <a:srgbClr val="0070C0"/>
                </a:solidFill>
              </a:rPr>
              <a:t>) </a:t>
            </a:r>
          </a:p>
        </p:txBody>
      </p:sp>
      <p:sp>
        <p:nvSpPr>
          <p:cNvPr id="5" name="Ellipse 4">
            <a:extLst>
              <a:ext uri="{FF2B5EF4-FFF2-40B4-BE49-F238E27FC236}">
                <a16:creationId xmlns:a16="http://schemas.microsoft.com/office/drawing/2014/main" id="{34B8C890-5881-6BF0-17B2-EAF5213FE514}"/>
              </a:ext>
            </a:extLst>
          </p:cNvPr>
          <p:cNvSpPr/>
          <p:nvPr/>
        </p:nvSpPr>
        <p:spPr>
          <a:xfrm>
            <a:off x="6760482" y="4646950"/>
            <a:ext cx="365125" cy="365125"/>
          </a:xfrm>
          <a:prstGeom prst="ellipse">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844FD1E3-389E-37E5-F9D2-38001BCFD3C8}"/>
              </a:ext>
            </a:extLst>
          </p:cNvPr>
          <p:cNvSpPr txBox="1"/>
          <p:nvPr/>
        </p:nvSpPr>
        <p:spPr>
          <a:xfrm>
            <a:off x="2566316" y="3415917"/>
            <a:ext cx="1228725" cy="646331"/>
          </a:xfrm>
          <a:prstGeom prst="rect">
            <a:avLst/>
          </a:prstGeom>
          <a:noFill/>
        </p:spPr>
        <p:txBody>
          <a:bodyPr wrap="square" rtlCol="0">
            <a:spAutoFit/>
          </a:bodyPr>
          <a:lstStyle/>
          <a:p>
            <a:r>
              <a:rPr lang="de-DE" dirty="0">
                <a:solidFill>
                  <a:srgbClr val="00B050"/>
                </a:solidFill>
              </a:rPr>
              <a:t>SWR = </a:t>
            </a:r>
          </a:p>
          <a:p>
            <a:r>
              <a:rPr lang="de-DE" dirty="0">
                <a:solidFill>
                  <a:srgbClr val="00B050"/>
                </a:solidFill>
              </a:rPr>
              <a:t>1,88</a:t>
            </a:r>
          </a:p>
        </p:txBody>
      </p:sp>
      <p:sp>
        <p:nvSpPr>
          <p:cNvPr id="13" name="Textfeld 12">
            <a:extLst>
              <a:ext uri="{FF2B5EF4-FFF2-40B4-BE49-F238E27FC236}">
                <a16:creationId xmlns:a16="http://schemas.microsoft.com/office/drawing/2014/main" id="{D0483630-7E4B-9031-720E-40AF1EB80847}"/>
              </a:ext>
            </a:extLst>
          </p:cNvPr>
          <p:cNvSpPr txBox="1"/>
          <p:nvPr/>
        </p:nvSpPr>
        <p:spPr>
          <a:xfrm>
            <a:off x="3926920" y="3345488"/>
            <a:ext cx="1422042" cy="307777"/>
          </a:xfrm>
          <a:prstGeom prst="rect">
            <a:avLst/>
          </a:prstGeom>
          <a:noFill/>
        </p:spPr>
        <p:txBody>
          <a:bodyPr wrap="square" rtlCol="0">
            <a:spAutoFit/>
          </a:bodyPr>
          <a:lstStyle/>
          <a:p>
            <a:r>
              <a:rPr lang="de-DE" sz="1400" dirty="0">
                <a:solidFill>
                  <a:srgbClr val="00B050"/>
                </a:solidFill>
              </a:rPr>
              <a:t>SWR = 2,62</a:t>
            </a:r>
          </a:p>
        </p:txBody>
      </p:sp>
      <p:sp>
        <p:nvSpPr>
          <p:cNvPr id="16" name="Textfeld 15">
            <a:extLst>
              <a:ext uri="{FF2B5EF4-FFF2-40B4-BE49-F238E27FC236}">
                <a16:creationId xmlns:a16="http://schemas.microsoft.com/office/drawing/2014/main" id="{7893E01F-2F77-2CF1-1A8B-AFA448002CBE}"/>
              </a:ext>
            </a:extLst>
          </p:cNvPr>
          <p:cNvSpPr txBox="1"/>
          <p:nvPr/>
        </p:nvSpPr>
        <p:spPr>
          <a:xfrm>
            <a:off x="7442128" y="3754471"/>
            <a:ext cx="1597891" cy="307777"/>
          </a:xfrm>
          <a:prstGeom prst="rect">
            <a:avLst/>
          </a:prstGeom>
          <a:noFill/>
        </p:spPr>
        <p:txBody>
          <a:bodyPr wrap="square" rtlCol="0">
            <a:spAutoFit/>
          </a:bodyPr>
          <a:lstStyle/>
          <a:p>
            <a:r>
              <a:rPr lang="de-DE" sz="1400" dirty="0">
                <a:solidFill>
                  <a:srgbClr val="FF0000"/>
                </a:solidFill>
              </a:rPr>
              <a:t>39,2 m  </a:t>
            </a:r>
            <a:r>
              <a:rPr lang="de-DE" sz="1400" dirty="0">
                <a:solidFill>
                  <a:srgbClr val="FF0000"/>
                </a:solidFill>
                <a:latin typeface="Cambria Math" panose="02040503050406030204" pitchFamily="18" charset="0"/>
                <a:ea typeface="Cambria Math" panose="02040503050406030204" pitchFamily="18" charset="0"/>
              </a:rPr>
              <a:t>≙ 1,37 </a:t>
            </a:r>
            <a:r>
              <a:rPr lang="de-DE" sz="1400" dirty="0">
                <a:solidFill>
                  <a:srgbClr val="FF0000"/>
                </a:solidFill>
                <a:latin typeface="Cambria Math" panose="02040503050406030204" pitchFamily="18" charset="0"/>
                <a:ea typeface="Cambria Math" panose="02040503050406030204" pitchFamily="18" charset="0"/>
                <a:sym typeface="Symbol" panose="05050102010706020507" pitchFamily="18" charset="2"/>
              </a:rPr>
              <a:t></a:t>
            </a:r>
            <a:endParaRPr lang="de-DE" sz="1400" dirty="0">
              <a:solidFill>
                <a:srgbClr val="FF0000"/>
              </a:solidFill>
            </a:endParaRPr>
          </a:p>
        </p:txBody>
      </p:sp>
      <p:sp>
        <p:nvSpPr>
          <p:cNvPr id="9" name="Ellipse 8">
            <a:extLst>
              <a:ext uri="{FF2B5EF4-FFF2-40B4-BE49-F238E27FC236}">
                <a16:creationId xmlns:a16="http://schemas.microsoft.com/office/drawing/2014/main" id="{538B4698-4C05-4E50-6181-B62BBEB3C412}"/>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8077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5" grpId="0"/>
      <p:bldP spid="5" grpId="0" animBg="1"/>
      <p:bldP spid="11" grpId="0"/>
      <p:bldP spid="13" grpId="0"/>
      <p:bldP spid="16"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55DCC26-BFBF-E18A-FC30-E28B4B138BF8}"/>
              </a:ext>
            </a:extLst>
          </p:cNvPr>
          <p:cNvSpPr>
            <a:spLocks noGrp="1"/>
          </p:cNvSpPr>
          <p:nvPr>
            <p:ph type="sldNum" sz="quarter" idx="12"/>
          </p:nvPr>
        </p:nvSpPr>
        <p:spPr/>
        <p:txBody>
          <a:bodyPr/>
          <a:lstStyle/>
          <a:p>
            <a:fld id="{C2AC68D2-1A84-4503-B18D-7B7812CC9574}" type="slidenum">
              <a:rPr lang="de-DE" smtClean="0"/>
              <a:t>43</a:t>
            </a:fld>
            <a:endParaRPr lang="de-DE"/>
          </a:p>
        </p:txBody>
      </p:sp>
      <p:pic>
        <p:nvPicPr>
          <p:cNvPr id="4" name="Grafik 3">
            <a:extLst>
              <a:ext uri="{FF2B5EF4-FFF2-40B4-BE49-F238E27FC236}">
                <a16:creationId xmlns:a16="http://schemas.microsoft.com/office/drawing/2014/main" id="{1981F068-E328-A7A1-F0C3-8889CE9430DC}"/>
              </a:ext>
            </a:extLst>
          </p:cNvPr>
          <p:cNvPicPr>
            <a:picLocks noChangeAspect="1"/>
          </p:cNvPicPr>
          <p:nvPr/>
        </p:nvPicPr>
        <p:blipFill>
          <a:blip r:embed="rId3"/>
          <a:stretch>
            <a:fillRect/>
          </a:stretch>
        </p:blipFill>
        <p:spPr>
          <a:xfrm>
            <a:off x="880547" y="999014"/>
            <a:ext cx="6905170" cy="5221200"/>
          </a:xfrm>
          <a:prstGeom prst="rect">
            <a:avLst/>
          </a:prstGeom>
        </p:spPr>
      </p:pic>
      <p:cxnSp>
        <p:nvCxnSpPr>
          <p:cNvPr id="5" name="Gerade Verbindung mit Pfeil 4">
            <a:extLst>
              <a:ext uri="{FF2B5EF4-FFF2-40B4-BE49-F238E27FC236}">
                <a16:creationId xmlns:a16="http://schemas.microsoft.com/office/drawing/2014/main" id="{2AE19952-E2A3-5D04-3B6A-A0B1B1CB0B71}"/>
              </a:ext>
            </a:extLst>
          </p:cNvPr>
          <p:cNvCxnSpPr>
            <a:cxnSpLocks/>
          </p:cNvCxnSpPr>
          <p:nvPr/>
        </p:nvCxnSpPr>
        <p:spPr>
          <a:xfrm flipH="1" flipV="1">
            <a:off x="3271127" y="3862699"/>
            <a:ext cx="37858" cy="160661"/>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0D84C641-03AA-5EE3-D93C-B3E2344991CE}"/>
              </a:ext>
            </a:extLst>
          </p:cNvPr>
          <p:cNvSpPr txBox="1"/>
          <p:nvPr/>
        </p:nvSpPr>
        <p:spPr>
          <a:xfrm>
            <a:off x="880547" y="352683"/>
            <a:ext cx="7973124" cy="646331"/>
          </a:xfrm>
          <a:prstGeom prst="rect">
            <a:avLst/>
          </a:prstGeom>
          <a:noFill/>
        </p:spPr>
        <p:txBody>
          <a:bodyPr wrap="square" rtlCol="0">
            <a:spAutoFit/>
          </a:bodyPr>
          <a:lstStyle/>
          <a:p>
            <a:r>
              <a:rPr lang="de-DE" dirty="0">
                <a:solidFill>
                  <a:srgbClr val="002060"/>
                </a:solidFill>
              </a:rPr>
              <a:t>Bei einer Antenne mit </a:t>
            </a:r>
            <a:r>
              <a:rPr lang="de-DE" dirty="0">
                <a:solidFill>
                  <a:srgbClr val="FF0000"/>
                </a:solidFill>
              </a:rPr>
              <a:t>100 </a:t>
            </a:r>
            <a:r>
              <a:rPr lang="el-GR" dirty="0">
                <a:solidFill>
                  <a:srgbClr val="FF0000"/>
                </a:solidFill>
              </a:rPr>
              <a:t>Ω</a:t>
            </a:r>
            <a:r>
              <a:rPr lang="de-DE" dirty="0">
                <a:solidFill>
                  <a:srgbClr val="FF0000"/>
                </a:solidFill>
              </a:rPr>
              <a:t> + j 30 </a:t>
            </a:r>
            <a:r>
              <a:rPr lang="el-GR" dirty="0">
                <a:solidFill>
                  <a:srgbClr val="FF0000"/>
                </a:solidFill>
              </a:rPr>
              <a:t>Ω</a:t>
            </a:r>
            <a:r>
              <a:rPr lang="de-DE" dirty="0">
                <a:solidFill>
                  <a:srgbClr val="FF0000"/>
                </a:solidFill>
              </a:rPr>
              <a:t> </a:t>
            </a:r>
            <a:r>
              <a:rPr lang="de-DE" dirty="0">
                <a:solidFill>
                  <a:srgbClr val="002060"/>
                </a:solidFill>
              </a:rPr>
              <a:t>(bei 7,1 MHz) erhält man mit einer 8,64 m langen  75 </a:t>
            </a:r>
            <a:r>
              <a:rPr lang="el-GR" dirty="0">
                <a:solidFill>
                  <a:srgbClr val="002060"/>
                </a:solidFill>
              </a:rPr>
              <a:t>Ω</a:t>
            </a:r>
            <a:r>
              <a:rPr lang="de-DE" dirty="0">
                <a:solidFill>
                  <a:srgbClr val="002060"/>
                </a:solidFill>
              </a:rPr>
              <a:t> - Leitung, Verkürzungsfaktor k = 0,67 Anpassung:</a:t>
            </a:r>
          </a:p>
        </p:txBody>
      </p:sp>
      <p:sp>
        <p:nvSpPr>
          <p:cNvPr id="6" name="Textfeld 5">
            <a:extLst>
              <a:ext uri="{FF2B5EF4-FFF2-40B4-BE49-F238E27FC236}">
                <a16:creationId xmlns:a16="http://schemas.microsoft.com/office/drawing/2014/main" id="{737C83DE-1862-9FED-B50F-A9F66FA0F8C8}"/>
              </a:ext>
            </a:extLst>
          </p:cNvPr>
          <p:cNvSpPr txBox="1"/>
          <p:nvPr/>
        </p:nvSpPr>
        <p:spPr>
          <a:xfrm>
            <a:off x="7785716" y="3609614"/>
            <a:ext cx="1229329" cy="646331"/>
          </a:xfrm>
          <a:prstGeom prst="rect">
            <a:avLst/>
          </a:prstGeom>
          <a:noFill/>
        </p:spPr>
        <p:txBody>
          <a:bodyPr wrap="square">
            <a:spAutoFit/>
          </a:bodyPr>
          <a:lstStyle/>
          <a:p>
            <a:r>
              <a:rPr lang="de-DE" dirty="0">
                <a:solidFill>
                  <a:srgbClr val="FF0000"/>
                </a:solidFill>
              </a:rPr>
              <a:t>75 </a:t>
            </a:r>
            <a:r>
              <a:rPr lang="el-GR" dirty="0">
                <a:solidFill>
                  <a:srgbClr val="FF0000"/>
                </a:solidFill>
              </a:rPr>
              <a:t>Ω</a:t>
            </a:r>
            <a:r>
              <a:rPr lang="de-DE" dirty="0">
                <a:solidFill>
                  <a:srgbClr val="FF0000"/>
                </a:solidFill>
              </a:rPr>
              <a:t>, 3 dB</a:t>
            </a:r>
          </a:p>
          <a:p>
            <a:r>
              <a:rPr lang="de-DE" dirty="0">
                <a:solidFill>
                  <a:srgbClr val="FF0000"/>
                </a:solidFill>
              </a:rPr>
              <a:t>VK 0,67</a:t>
            </a:r>
          </a:p>
        </p:txBody>
      </p:sp>
      <p:sp>
        <p:nvSpPr>
          <p:cNvPr id="7" name="Textfeld 6">
            <a:extLst>
              <a:ext uri="{FF2B5EF4-FFF2-40B4-BE49-F238E27FC236}">
                <a16:creationId xmlns:a16="http://schemas.microsoft.com/office/drawing/2014/main" id="{16ECA230-3929-00C7-5E64-04E1EA4CE449}"/>
              </a:ext>
            </a:extLst>
          </p:cNvPr>
          <p:cNvSpPr txBox="1"/>
          <p:nvPr/>
        </p:nvSpPr>
        <p:spPr>
          <a:xfrm>
            <a:off x="3538103" y="3167011"/>
            <a:ext cx="1895582" cy="369332"/>
          </a:xfrm>
          <a:prstGeom prst="rect">
            <a:avLst/>
          </a:prstGeom>
          <a:noFill/>
        </p:spPr>
        <p:txBody>
          <a:bodyPr wrap="square">
            <a:spAutoFit/>
          </a:bodyPr>
          <a:lstStyle/>
          <a:p>
            <a:r>
              <a:rPr lang="de-DE" dirty="0">
                <a:solidFill>
                  <a:srgbClr val="FF0000"/>
                </a:solidFill>
              </a:rPr>
              <a:t>Z</a:t>
            </a:r>
            <a:r>
              <a:rPr lang="de-DE" baseline="-25000" dirty="0">
                <a:solidFill>
                  <a:srgbClr val="FF0000"/>
                </a:solidFill>
              </a:rPr>
              <a:t>L </a:t>
            </a:r>
            <a:r>
              <a:rPr lang="de-DE" dirty="0">
                <a:solidFill>
                  <a:srgbClr val="FF0000"/>
                </a:solidFill>
              </a:rPr>
              <a:t>= 100 </a:t>
            </a:r>
            <a:r>
              <a:rPr lang="el-GR" dirty="0">
                <a:solidFill>
                  <a:srgbClr val="FF0000"/>
                </a:solidFill>
              </a:rPr>
              <a:t>Ω</a:t>
            </a:r>
            <a:r>
              <a:rPr lang="de-DE" dirty="0">
                <a:solidFill>
                  <a:srgbClr val="FF0000"/>
                </a:solidFill>
              </a:rPr>
              <a:t> + j 30 </a:t>
            </a:r>
            <a:r>
              <a:rPr lang="el-GR" dirty="0">
                <a:solidFill>
                  <a:srgbClr val="FF0000"/>
                </a:solidFill>
              </a:rPr>
              <a:t>Ω</a:t>
            </a:r>
            <a:r>
              <a:rPr lang="de-DE" dirty="0">
                <a:solidFill>
                  <a:srgbClr val="FF0000"/>
                </a:solidFill>
              </a:rPr>
              <a:t> </a:t>
            </a:r>
          </a:p>
        </p:txBody>
      </p:sp>
      <p:sp>
        <p:nvSpPr>
          <p:cNvPr id="8" name="Textfeld 7">
            <a:extLst>
              <a:ext uri="{FF2B5EF4-FFF2-40B4-BE49-F238E27FC236}">
                <a16:creationId xmlns:a16="http://schemas.microsoft.com/office/drawing/2014/main" id="{0915C7F3-A0FE-12A4-1A0D-F5973EC9CCFA}"/>
              </a:ext>
            </a:extLst>
          </p:cNvPr>
          <p:cNvSpPr txBox="1"/>
          <p:nvPr/>
        </p:nvSpPr>
        <p:spPr>
          <a:xfrm>
            <a:off x="2361194" y="3429000"/>
            <a:ext cx="1895582" cy="369332"/>
          </a:xfrm>
          <a:prstGeom prst="rect">
            <a:avLst/>
          </a:prstGeom>
          <a:noFill/>
        </p:spPr>
        <p:txBody>
          <a:bodyPr wrap="square">
            <a:spAutoFit/>
          </a:bodyPr>
          <a:lstStyle/>
          <a:p>
            <a:r>
              <a:rPr lang="de-DE" dirty="0" err="1">
                <a:solidFill>
                  <a:srgbClr val="FF0000"/>
                </a:solidFill>
              </a:rPr>
              <a:t>Z</a:t>
            </a:r>
            <a:r>
              <a:rPr lang="de-DE" baseline="-25000" dirty="0" err="1">
                <a:solidFill>
                  <a:srgbClr val="FF0000"/>
                </a:solidFill>
              </a:rPr>
              <a:t>in</a:t>
            </a:r>
            <a:r>
              <a:rPr lang="de-DE" baseline="-25000" dirty="0">
                <a:solidFill>
                  <a:srgbClr val="FF0000"/>
                </a:solidFill>
              </a:rPr>
              <a:t> </a:t>
            </a:r>
            <a:r>
              <a:rPr lang="de-DE" dirty="0">
                <a:solidFill>
                  <a:srgbClr val="FF0000"/>
                </a:solidFill>
              </a:rPr>
              <a:t>= 50 </a:t>
            </a:r>
            <a:r>
              <a:rPr lang="el-GR" dirty="0">
                <a:solidFill>
                  <a:srgbClr val="FF0000"/>
                </a:solidFill>
              </a:rPr>
              <a:t>Ω</a:t>
            </a:r>
            <a:endParaRPr lang="de-DE" dirty="0">
              <a:solidFill>
                <a:srgbClr val="FF0000"/>
              </a:solidFill>
            </a:endParaRPr>
          </a:p>
        </p:txBody>
      </p:sp>
      <p:sp>
        <p:nvSpPr>
          <p:cNvPr id="9" name="Ellipse 8">
            <a:extLst>
              <a:ext uri="{FF2B5EF4-FFF2-40B4-BE49-F238E27FC236}">
                <a16:creationId xmlns:a16="http://schemas.microsoft.com/office/drawing/2014/main" id="{68B638EF-BB52-C5B2-EDAD-DEFA78AF4FE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0625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3EDA531-60E2-F70E-832D-36D05B1CF366}"/>
              </a:ext>
            </a:extLst>
          </p:cNvPr>
          <p:cNvSpPr>
            <a:spLocks noGrp="1"/>
          </p:cNvSpPr>
          <p:nvPr>
            <p:ph type="sldNum" sz="quarter" idx="12"/>
          </p:nvPr>
        </p:nvSpPr>
        <p:spPr/>
        <p:txBody>
          <a:bodyPr/>
          <a:lstStyle/>
          <a:p>
            <a:fld id="{C2AC68D2-1A84-4503-B18D-7B7812CC9574}" type="slidenum">
              <a:rPr lang="de-DE" smtClean="0"/>
              <a:t>44</a:t>
            </a:fld>
            <a:endParaRPr lang="de-DE"/>
          </a:p>
        </p:txBody>
      </p:sp>
      <p:sp>
        <p:nvSpPr>
          <p:cNvPr id="6" name="Textfeld 5">
            <a:extLst>
              <a:ext uri="{FF2B5EF4-FFF2-40B4-BE49-F238E27FC236}">
                <a16:creationId xmlns:a16="http://schemas.microsoft.com/office/drawing/2014/main" id="{2965FC68-2EBE-B27D-8ABC-CD25837AD7C5}"/>
              </a:ext>
            </a:extLst>
          </p:cNvPr>
          <p:cNvSpPr txBox="1"/>
          <p:nvPr/>
        </p:nvSpPr>
        <p:spPr>
          <a:xfrm>
            <a:off x="624840" y="458846"/>
            <a:ext cx="7240776" cy="646331"/>
          </a:xfrm>
          <a:prstGeom prst="rect">
            <a:avLst/>
          </a:prstGeom>
          <a:noFill/>
        </p:spPr>
        <p:txBody>
          <a:bodyPr wrap="square" rtlCol="0">
            <a:spAutoFit/>
          </a:bodyPr>
          <a:lstStyle/>
          <a:p>
            <a:r>
              <a:rPr lang="de-DE" dirty="0">
                <a:solidFill>
                  <a:srgbClr val="002060"/>
                </a:solidFill>
              </a:rPr>
              <a:t>Eine  500 m lange Leitung (Z</a:t>
            </a:r>
            <a:r>
              <a:rPr lang="de-DE" baseline="-25000" dirty="0">
                <a:solidFill>
                  <a:srgbClr val="002060"/>
                </a:solidFill>
              </a:rPr>
              <a:t>W </a:t>
            </a:r>
            <a:r>
              <a:rPr lang="de-DE" dirty="0">
                <a:solidFill>
                  <a:srgbClr val="002060"/>
                </a:solidFill>
              </a:rPr>
              <a:t>= </a:t>
            </a:r>
            <a:r>
              <a:rPr lang="de-DE" dirty="0">
                <a:solidFill>
                  <a:srgbClr val="FF0000"/>
                </a:solidFill>
              </a:rPr>
              <a:t>50 </a:t>
            </a:r>
            <a:r>
              <a:rPr lang="el-GR" dirty="0">
                <a:solidFill>
                  <a:srgbClr val="FF0000"/>
                </a:solidFill>
              </a:rPr>
              <a:t>Ω</a:t>
            </a:r>
            <a:r>
              <a:rPr lang="de-DE" dirty="0">
                <a:solidFill>
                  <a:srgbClr val="002060"/>
                </a:solidFill>
              </a:rPr>
              <a:t>) mit </a:t>
            </a:r>
            <a:r>
              <a:rPr lang="de-DE" dirty="0">
                <a:solidFill>
                  <a:srgbClr val="FF0000"/>
                </a:solidFill>
              </a:rPr>
              <a:t>5 dB </a:t>
            </a:r>
            <a:r>
              <a:rPr lang="de-DE" dirty="0">
                <a:solidFill>
                  <a:srgbClr val="002060"/>
                </a:solidFill>
              </a:rPr>
              <a:t>Dämpfung an einer Impedanz mit </a:t>
            </a:r>
            <a:r>
              <a:rPr lang="de-DE" dirty="0">
                <a:solidFill>
                  <a:srgbClr val="FF0000"/>
                </a:solidFill>
              </a:rPr>
              <a:t>100 </a:t>
            </a:r>
            <a:r>
              <a:rPr lang="el-GR" dirty="0">
                <a:solidFill>
                  <a:srgbClr val="FF0000"/>
                </a:solidFill>
              </a:rPr>
              <a:t>Ω</a:t>
            </a:r>
            <a:r>
              <a:rPr lang="de-DE" dirty="0">
                <a:solidFill>
                  <a:srgbClr val="FF0000"/>
                </a:solidFill>
              </a:rPr>
              <a:t>  + j50 </a:t>
            </a:r>
            <a:r>
              <a:rPr lang="el-GR" dirty="0">
                <a:solidFill>
                  <a:srgbClr val="FF0000"/>
                </a:solidFill>
              </a:rPr>
              <a:t>Ω</a:t>
            </a:r>
            <a:r>
              <a:rPr lang="de-DE" dirty="0">
                <a:solidFill>
                  <a:srgbClr val="FF0000"/>
                </a:solidFill>
              </a:rPr>
              <a:t> </a:t>
            </a:r>
            <a:r>
              <a:rPr lang="de-DE" dirty="0">
                <a:solidFill>
                  <a:srgbClr val="002060"/>
                </a:solidFill>
              </a:rPr>
              <a:t>„transformiert“ auf </a:t>
            </a:r>
            <a:r>
              <a:rPr lang="de-DE" dirty="0" err="1">
                <a:solidFill>
                  <a:srgbClr val="0070C0"/>
                </a:solidFill>
              </a:rPr>
              <a:t>Z</a:t>
            </a:r>
            <a:r>
              <a:rPr lang="de-DE" baseline="-25000" dirty="0" err="1">
                <a:solidFill>
                  <a:srgbClr val="0070C0"/>
                </a:solidFill>
              </a:rPr>
              <a:t>in</a:t>
            </a:r>
            <a:r>
              <a:rPr lang="de-DE" dirty="0">
                <a:solidFill>
                  <a:srgbClr val="0070C0"/>
                </a:solidFill>
              </a:rPr>
              <a:t> = 50 </a:t>
            </a:r>
            <a:r>
              <a:rPr lang="el-GR" dirty="0">
                <a:solidFill>
                  <a:srgbClr val="0070C0"/>
                </a:solidFill>
              </a:rPr>
              <a:t>Ω</a:t>
            </a:r>
            <a:r>
              <a:rPr lang="de-DE" dirty="0">
                <a:solidFill>
                  <a:srgbClr val="0070C0"/>
                </a:solidFill>
              </a:rPr>
              <a:t> </a:t>
            </a:r>
          </a:p>
        </p:txBody>
      </p:sp>
      <p:sp>
        <p:nvSpPr>
          <p:cNvPr id="3" name="Rechteck 2">
            <a:extLst>
              <a:ext uri="{FF2B5EF4-FFF2-40B4-BE49-F238E27FC236}">
                <a16:creationId xmlns:a16="http://schemas.microsoft.com/office/drawing/2014/main" id="{9345A8C2-566C-B35C-2BC1-C979E55486C1}"/>
              </a:ext>
            </a:extLst>
          </p:cNvPr>
          <p:cNvSpPr/>
          <p:nvPr/>
        </p:nvSpPr>
        <p:spPr>
          <a:xfrm>
            <a:off x="5976996" y="4910137"/>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EC020A8A-BE7D-DFC1-FFAA-D654157CA209}"/>
              </a:ext>
            </a:extLst>
          </p:cNvPr>
          <p:cNvSpPr/>
          <p:nvPr/>
        </p:nvSpPr>
        <p:spPr>
          <a:xfrm>
            <a:off x="5967470" y="5123721"/>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7D6D439-BF04-31C9-DD9C-9A44669CBB37}"/>
              </a:ext>
            </a:extLst>
          </p:cNvPr>
          <p:cNvPicPr>
            <a:picLocks noChangeAspect="1"/>
          </p:cNvPicPr>
          <p:nvPr/>
        </p:nvPicPr>
        <p:blipFill>
          <a:blip r:embed="rId3"/>
          <a:stretch>
            <a:fillRect/>
          </a:stretch>
        </p:blipFill>
        <p:spPr>
          <a:xfrm>
            <a:off x="708660" y="1235555"/>
            <a:ext cx="6606105" cy="4969419"/>
          </a:xfrm>
          <a:prstGeom prst="rect">
            <a:avLst/>
          </a:prstGeom>
        </p:spPr>
      </p:pic>
      <p:sp>
        <p:nvSpPr>
          <p:cNvPr id="20" name="Textfeld 19">
            <a:extLst>
              <a:ext uri="{FF2B5EF4-FFF2-40B4-BE49-F238E27FC236}">
                <a16:creationId xmlns:a16="http://schemas.microsoft.com/office/drawing/2014/main" id="{FD20F39A-3C93-292A-8A12-2DA3A0E747BD}"/>
              </a:ext>
            </a:extLst>
          </p:cNvPr>
          <p:cNvSpPr txBox="1"/>
          <p:nvPr/>
        </p:nvSpPr>
        <p:spPr>
          <a:xfrm>
            <a:off x="3505200" y="2994972"/>
            <a:ext cx="4572000" cy="369332"/>
          </a:xfrm>
          <a:prstGeom prst="rect">
            <a:avLst/>
          </a:prstGeom>
          <a:noFill/>
        </p:spPr>
        <p:txBody>
          <a:bodyPr wrap="square">
            <a:spAutoFit/>
          </a:bodyPr>
          <a:lstStyle/>
          <a:p>
            <a:r>
              <a:rPr lang="de-DE" dirty="0">
                <a:solidFill>
                  <a:srgbClr val="FF0000"/>
                </a:solidFill>
              </a:rPr>
              <a:t>100 </a:t>
            </a:r>
            <a:r>
              <a:rPr lang="el-GR" dirty="0">
                <a:solidFill>
                  <a:srgbClr val="FF0000"/>
                </a:solidFill>
              </a:rPr>
              <a:t>Ω</a:t>
            </a:r>
            <a:r>
              <a:rPr lang="de-DE" dirty="0">
                <a:solidFill>
                  <a:srgbClr val="FF0000"/>
                </a:solidFill>
              </a:rPr>
              <a:t>  + j50 </a:t>
            </a:r>
            <a:r>
              <a:rPr lang="el-GR" dirty="0">
                <a:solidFill>
                  <a:srgbClr val="FF0000"/>
                </a:solidFill>
              </a:rPr>
              <a:t>Ω</a:t>
            </a:r>
            <a:endParaRPr lang="de-DE" dirty="0"/>
          </a:p>
        </p:txBody>
      </p:sp>
      <p:cxnSp>
        <p:nvCxnSpPr>
          <p:cNvPr id="22" name="Gerade Verbindung mit Pfeil 21">
            <a:extLst>
              <a:ext uri="{FF2B5EF4-FFF2-40B4-BE49-F238E27FC236}">
                <a16:creationId xmlns:a16="http://schemas.microsoft.com/office/drawing/2014/main" id="{8039D841-68D0-8440-B03D-A224F1C69480}"/>
              </a:ext>
            </a:extLst>
          </p:cNvPr>
          <p:cNvCxnSpPr>
            <a:cxnSpLocks/>
          </p:cNvCxnSpPr>
          <p:nvPr/>
        </p:nvCxnSpPr>
        <p:spPr>
          <a:xfrm flipH="1">
            <a:off x="3860483" y="3267863"/>
            <a:ext cx="73343" cy="1928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05F48DE7-EC32-39D4-9224-778B3313121E}"/>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4E730191-081D-7CC4-FCBD-EE191A1DE8D1}"/>
              </a:ext>
            </a:extLst>
          </p:cNvPr>
          <p:cNvPicPr>
            <a:picLocks noChangeAspect="1"/>
          </p:cNvPicPr>
          <p:nvPr/>
        </p:nvPicPr>
        <p:blipFill>
          <a:blip r:embed="rId4"/>
          <a:stretch>
            <a:fillRect/>
          </a:stretch>
        </p:blipFill>
        <p:spPr>
          <a:xfrm>
            <a:off x="723275" y="1215335"/>
            <a:ext cx="2781925" cy="1464793"/>
          </a:xfrm>
          <a:prstGeom prst="rect">
            <a:avLst/>
          </a:prstGeom>
        </p:spPr>
      </p:pic>
      <p:pic>
        <p:nvPicPr>
          <p:cNvPr id="9" name="Picture 2" descr="Häkchen Computer Icons Symbol, haken, Winkel, schwarz ...">
            <a:extLst>
              <a:ext uri="{FF2B5EF4-FFF2-40B4-BE49-F238E27FC236}">
                <a16:creationId xmlns:a16="http://schemas.microsoft.com/office/drawing/2014/main" id="{BB956946-ECD4-1D82-22A9-1DCB7216D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844" y="5924049"/>
            <a:ext cx="79965" cy="4571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A56261E-2F5C-630D-B560-6AB8B3BA149A}"/>
              </a:ext>
            </a:extLst>
          </p:cNvPr>
          <p:cNvSpPr txBox="1"/>
          <p:nvPr/>
        </p:nvSpPr>
        <p:spPr>
          <a:xfrm>
            <a:off x="3180318" y="1173800"/>
            <a:ext cx="645459" cy="246221"/>
          </a:xfrm>
          <a:prstGeom prst="rect">
            <a:avLst/>
          </a:prstGeom>
          <a:noFill/>
        </p:spPr>
        <p:txBody>
          <a:bodyPr wrap="square" rtlCol="0">
            <a:spAutoFit/>
          </a:bodyPr>
          <a:lstStyle/>
          <a:p>
            <a:r>
              <a:rPr lang="de-DE" sz="1000" dirty="0">
                <a:solidFill>
                  <a:srgbClr val="0000FF"/>
                </a:solidFill>
              </a:rPr>
              <a:t>dB</a:t>
            </a:r>
          </a:p>
        </p:txBody>
      </p:sp>
    </p:spTree>
    <p:extLst>
      <p:ext uri="{BB962C8B-B14F-4D97-AF65-F5344CB8AC3E}">
        <p14:creationId xmlns:p14="http://schemas.microsoft.com/office/powerpoint/2010/main" val="31991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3EDA531-60E2-F70E-832D-36D05B1CF366}"/>
              </a:ext>
            </a:extLst>
          </p:cNvPr>
          <p:cNvSpPr>
            <a:spLocks noGrp="1"/>
          </p:cNvSpPr>
          <p:nvPr>
            <p:ph type="sldNum" sz="quarter" idx="12"/>
          </p:nvPr>
        </p:nvSpPr>
        <p:spPr/>
        <p:txBody>
          <a:bodyPr/>
          <a:lstStyle/>
          <a:p>
            <a:fld id="{C2AC68D2-1A84-4503-B18D-7B7812CC9574}" type="slidenum">
              <a:rPr lang="de-DE" smtClean="0"/>
              <a:t>45</a:t>
            </a:fld>
            <a:endParaRPr lang="de-DE"/>
          </a:p>
        </p:txBody>
      </p:sp>
      <p:pic>
        <p:nvPicPr>
          <p:cNvPr id="4" name="Grafik 3">
            <a:extLst>
              <a:ext uri="{FF2B5EF4-FFF2-40B4-BE49-F238E27FC236}">
                <a16:creationId xmlns:a16="http://schemas.microsoft.com/office/drawing/2014/main" id="{17D59182-382F-FDAA-6BB3-5553686ABBBC}"/>
              </a:ext>
            </a:extLst>
          </p:cNvPr>
          <p:cNvPicPr>
            <a:picLocks noChangeAspect="1"/>
          </p:cNvPicPr>
          <p:nvPr/>
        </p:nvPicPr>
        <p:blipFill>
          <a:blip r:embed="rId3"/>
          <a:stretch>
            <a:fillRect/>
          </a:stretch>
        </p:blipFill>
        <p:spPr>
          <a:xfrm>
            <a:off x="708408" y="1143670"/>
            <a:ext cx="6683228" cy="5105123"/>
          </a:xfrm>
          <a:prstGeom prst="rect">
            <a:avLst/>
          </a:prstGeom>
        </p:spPr>
      </p:pic>
      <p:sp>
        <p:nvSpPr>
          <p:cNvPr id="5" name="Textfeld 4">
            <a:extLst>
              <a:ext uri="{FF2B5EF4-FFF2-40B4-BE49-F238E27FC236}">
                <a16:creationId xmlns:a16="http://schemas.microsoft.com/office/drawing/2014/main" id="{EBAE9DE6-1C98-97C4-BA0E-EC7074EEDA72}"/>
              </a:ext>
            </a:extLst>
          </p:cNvPr>
          <p:cNvSpPr txBox="1"/>
          <p:nvPr/>
        </p:nvSpPr>
        <p:spPr>
          <a:xfrm>
            <a:off x="7433494" y="3696232"/>
            <a:ext cx="1499491" cy="369332"/>
          </a:xfrm>
          <a:prstGeom prst="rect">
            <a:avLst/>
          </a:prstGeom>
          <a:noFill/>
        </p:spPr>
        <p:txBody>
          <a:bodyPr wrap="square" rtlCol="0">
            <a:spAutoFit/>
          </a:bodyPr>
          <a:lstStyle/>
          <a:p>
            <a:r>
              <a:rPr lang="de-DE" dirty="0">
                <a:solidFill>
                  <a:srgbClr val="FF0000"/>
                </a:solidFill>
              </a:rPr>
              <a:t>&lt;- 25 </a:t>
            </a:r>
            <a:r>
              <a:rPr lang="el-GR" dirty="0">
                <a:solidFill>
                  <a:srgbClr val="FF0000"/>
                </a:solidFill>
              </a:rPr>
              <a:t>Ω</a:t>
            </a:r>
            <a:r>
              <a:rPr lang="de-DE" dirty="0">
                <a:solidFill>
                  <a:srgbClr val="FF0000"/>
                </a:solidFill>
              </a:rPr>
              <a:t>, 5 dB</a:t>
            </a:r>
          </a:p>
        </p:txBody>
      </p:sp>
      <p:sp>
        <p:nvSpPr>
          <p:cNvPr id="6" name="Textfeld 5">
            <a:extLst>
              <a:ext uri="{FF2B5EF4-FFF2-40B4-BE49-F238E27FC236}">
                <a16:creationId xmlns:a16="http://schemas.microsoft.com/office/drawing/2014/main" id="{2965FC68-2EBE-B27D-8ABC-CD25837AD7C5}"/>
              </a:ext>
            </a:extLst>
          </p:cNvPr>
          <p:cNvSpPr txBox="1"/>
          <p:nvPr/>
        </p:nvSpPr>
        <p:spPr>
          <a:xfrm>
            <a:off x="624840" y="458846"/>
            <a:ext cx="7240776" cy="646331"/>
          </a:xfrm>
          <a:prstGeom prst="rect">
            <a:avLst/>
          </a:prstGeom>
          <a:noFill/>
        </p:spPr>
        <p:txBody>
          <a:bodyPr wrap="square" rtlCol="0">
            <a:spAutoFit/>
          </a:bodyPr>
          <a:lstStyle/>
          <a:p>
            <a:r>
              <a:rPr lang="de-DE" dirty="0">
                <a:solidFill>
                  <a:srgbClr val="002060"/>
                </a:solidFill>
              </a:rPr>
              <a:t>Eine 39,2 m Leitung (Z</a:t>
            </a:r>
            <a:r>
              <a:rPr lang="de-DE" baseline="-25000" dirty="0">
                <a:solidFill>
                  <a:srgbClr val="002060"/>
                </a:solidFill>
              </a:rPr>
              <a:t>W </a:t>
            </a:r>
            <a:r>
              <a:rPr lang="de-DE" dirty="0">
                <a:solidFill>
                  <a:srgbClr val="002060"/>
                </a:solidFill>
              </a:rPr>
              <a:t>= </a:t>
            </a:r>
            <a:r>
              <a:rPr lang="de-DE" dirty="0">
                <a:solidFill>
                  <a:srgbClr val="FF0000"/>
                </a:solidFill>
              </a:rPr>
              <a:t>25 </a:t>
            </a:r>
            <a:r>
              <a:rPr lang="el-GR" dirty="0">
                <a:solidFill>
                  <a:srgbClr val="FF0000"/>
                </a:solidFill>
              </a:rPr>
              <a:t>Ω</a:t>
            </a:r>
            <a:r>
              <a:rPr lang="de-DE" dirty="0">
                <a:solidFill>
                  <a:srgbClr val="002060"/>
                </a:solidFill>
              </a:rPr>
              <a:t>) an einer Impedanz mit </a:t>
            </a:r>
            <a:r>
              <a:rPr lang="de-DE" dirty="0">
                <a:solidFill>
                  <a:srgbClr val="FF0000"/>
                </a:solidFill>
              </a:rPr>
              <a:t>100 </a:t>
            </a:r>
            <a:r>
              <a:rPr lang="el-GR" dirty="0">
                <a:solidFill>
                  <a:srgbClr val="FF0000"/>
                </a:solidFill>
              </a:rPr>
              <a:t>Ω</a:t>
            </a:r>
            <a:r>
              <a:rPr lang="de-DE" dirty="0">
                <a:solidFill>
                  <a:srgbClr val="FF0000"/>
                </a:solidFill>
              </a:rPr>
              <a:t>  + j50 </a:t>
            </a:r>
            <a:r>
              <a:rPr lang="el-GR" dirty="0">
                <a:solidFill>
                  <a:srgbClr val="FF0000"/>
                </a:solidFill>
              </a:rPr>
              <a:t>Ω</a:t>
            </a:r>
            <a:r>
              <a:rPr lang="de-DE" dirty="0">
                <a:solidFill>
                  <a:srgbClr val="FF0000"/>
                </a:solidFill>
              </a:rPr>
              <a:t> </a:t>
            </a:r>
            <a:r>
              <a:rPr lang="de-DE" dirty="0">
                <a:solidFill>
                  <a:srgbClr val="002060"/>
                </a:solidFill>
              </a:rPr>
              <a:t>transformiert auf </a:t>
            </a:r>
            <a:r>
              <a:rPr lang="de-DE" dirty="0" err="1">
                <a:solidFill>
                  <a:srgbClr val="0070C0"/>
                </a:solidFill>
              </a:rPr>
              <a:t>Z</a:t>
            </a:r>
            <a:r>
              <a:rPr lang="de-DE" baseline="-25000" dirty="0" err="1">
                <a:solidFill>
                  <a:srgbClr val="0070C0"/>
                </a:solidFill>
              </a:rPr>
              <a:t>in</a:t>
            </a:r>
            <a:r>
              <a:rPr lang="de-DE" dirty="0">
                <a:solidFill>
                  <a:srgbClr val="0070C0"/>
                </a:solidFill>
              </a:rPr>
              <a:t> = 16 </a:t>
            </a:r>
            <a:r>
              <a:rPr lang="el-GR" dirty="0">
                <a:solidFill>
                  <a:srgbClr val="0070C0"/>
                </a:solidFill>
              </a:rPr>
              <a:t>Ω</a:t>
            </a:r>
            <a:r>
              <a:rPr lang="de-DE" dirty="0">
                <a:solidFill>
                  <a:srgbClr val="0070C0"/>
                </a:solidFill>
              </a:rPr>
              <a:t>  + j18 </a:t>
            </a:r>
            <a:r>
              <a:rPr lang="el-GR" dirty="0">
                <a:solidFill>
                  <a:srgbClr val="0070C0"/>
                </a:solidFill>
              </a:rPr>
              <a:t>Ω</a:t>
            </a:r>
            <a:r>
              <a:rPr lang="de-DE" dirty="0">
                <a:solidFill>
                  <a:srgbClr val="0070C0"/>
                </a:solidFill>
              </a:rPr>
              <a:t> </a:t>
            </a:r>
          </a:p>
        </p:txBody>
      </p:sp>
      <p:sp>
        <p:nvSpPr>
          <p:cNvPr id="3" name="Rechteck 2">
            <a:extLst>
              <a:ext uri="{FF2B5EF4-FFF2-40B4-BE49-F238E27FC236}">
                <a16:creationId xmlns:a16="http://schemas.microsoft.com/office/drawing/2014/main" id="{9345A8C2-566C-B35C-2BC1-C979E55486C1}"/>
              </a:ext>
            </a:extLst>
          </p:cNvPr>
          <p:cNvSpPr/>
          <p:nvPr/>
        </p:nvSpPr>
        <p:spPr>
          <a:xfrm>
            <a:off x="5976996" y="4910137"/>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EC020A8A-BE7D-DFC1-FFAA-D654157CA209}"/>
              </a:ext>
            </a:extLst>
          </p:cNvPr>
          <p:cNvSpPr/>
          <p:nvPr/>
        </p:nvSpPr>
        <p:spPr>
          <a:xfrm>
            <a:off x="5967470" y="5123721"/>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Form 7">
            <a:extLst>
              <a:ext uri="{FF2B5EF4-FFF2-40B4-BE49-F238E27FC236}">
                <a16:creationId xmlns:a16="http://schemas.microsoft.com/office/drawing/2014/main" id="{15AD3962-14F2-02C0-A5AA-8B86F937E989}"/>
              </a:ext>
            </a:extLst>
          </p:cNvPr>
          <p:cNvSpPr/>
          <p:nvPr/>
        </p:nvSpPr>
        <p:spPr>
          <a:xfrm>
            <a:off x="1830000" y="3038474"/>
            <a:ext cx="1287344" cy="1516603"/>
          </a:xfrm>
          <a:custGeom>
            <a:avLst/>
            <a:gdLst>
              <a:gd name="connsiteX0" fmla="*/ 314366 w 1217880"/>
              <a:gd name="connsiteY0" fmla="*/ 2680 h 1463726"/>
              <a:gd name="connsiteX1" fmla="*/ 766429 w 1217880"/>
              <a:gd name="connsiteY1" fmla="*/ 33502 h 1463726"/>
              <a:gd name="connsiteX2" fmla="*/ 1084928 w 1217880"/>
              <a:gd name="connsiteY2" fmla="*/ 238985 h 1463726"/>
              <a:gd name="connsiteX3" fmla="*/ 1208218 w 1217880"/>
              <a:gd name="connsiteY3" fmla="*/ 588307 h 1463726"/>
              <a:gd name="connsiteX4" fmla="*/ 1177395 w 1217880"/>
              <a:gd name="connsiteY4" fmla="*/ 958177 h 1463726"/>
              <a:gd name="connsiteX5" fmla="*/ 920541 w 1217880"/>
              <a:gd name="connsiteY5" fmla="*/ 1348594 h 1463726"/>
              <a:gd name="connsiteX6" fmla="*/ 540397 w 1217880"/>
              <a:gd name="connsiteY6" fmla="*/ 1451336 h 1463726"/>
              <a:gd name="connsiteX7" fmla="*/ 304092 w 1217880"/>
              <a:gd name="connsiteY7" fmla="*/ 1420514 h 1463726"/>
              <a:gd name="connsiteX8" fmla="*/ 16415 w 1217880"/>
              <a:gd name="connsiteY8" fmla="*/ 1081466 h 1463726"/>
              <a:gd name="connsiteX9" fmla="*/ 57512 w 1217880"/>
              <a:gd name="connsiteY9" fmla="*/ 701323 h 1463726"/>
              <a:gd name="connsiteX10" fmla="*/ 242447 w 1217880"/>
              <a:gd name="connsiteY10" fmla="*/ 485565 h 1463726"/>
              <a:gd name="connsiteX11" fmla="*/ 571220 w 1217880"/>
              <a:gd name="connsiteY11" fmla="*/ 465017 h 1463726"/>
              <a:gd name="connsiteX12" fmla="*/ 776703 w 1217880"/>
              <a:gd name="connsiteY12" fmla="*/ 578033 h 1463726"/>
              <a:gd name="connsiteX13" fmla="*/ 817800 w 1217880"/>
              <a:gd name="connsiteY13" fmla="*/ 845161 h 1463726"/>
              <a:gd name="connsiteX14" fmla="*/ 776703 w 1217880"/>
              <a:gd name="connsiteY14" fmla="*/ 1030096 h 1463726"/>
              <a:gd name="connsiteX15" fmla="*/ 643139 w 1217880"/>
              <a:gd name="connsiteY15" fmla="*/ 1112289 h 1463726"/>
              <a:gd name="connsiteX16" fmla="*/ 530123 w 1217880"/>
              <a:gd name="connsiteY16" fmla="*/ 1040370 h 1463726"/>
              <a:gd name="connsiteX17" fmla="*/ 396559 w 1217880"/>
              <a:gd name="connsiteY17" fmla="*/ 865709 h 1463726"/>
              <a:gd name="connsiteX0" fmla="*/ 314366 w 1217880"/>
              <a:gd name="connsiteY0" fmla="*/ 2680 h 1463726"/>
              <a:gd name="connsiteX1" fmla="*/ 766429 w 1217880"/>
              <a:gd name="connsiteY1" fmla="*/ 33502 h 1463726"/>
              <a:gd name="connsiteX2" fmla="*/ 1084928 w 1217880"/>
              <a:gd name="connsiteY2" fmla="*/ 238985 h 1463726"/>
              <a:gd name="connsiteX3" fmla="*/ 1208218 w 1217880"/>
              <a:gd name="connsiteY3" fmla="*/ 588307 h 1463726"/>
              <a:gd name="connsiteX4" fmla="*/ 1177395 w 1217880"/>
              <a:gd name="connsiteY4" fmla="*/ 958177 h 1463726"/>
              <a:gd name="connsiteX5" fmla="*/ 920541 w 1217880"/>
              <a:gd name="connsiteY5" fmla="*/ 1348594 h 1463726"/>
              <a:gd name="connsiteX6" fmla="*/ 540397 w 1217880"/>
              <a:gd name="connsiteY6" fmla="*/ 1451336 h 1463726"/>
              <a:gd name="connsiteX7" fmla="*/ 304092 w 1217880"/>
              <a:gd name="connsiteY7" fmla="*/ 1420514 h 1463726"/>
              <a:gd name="connsiteX8" fmla="*/ 16415 w 1217880"/>
              <a:gd name="connsiteY8" fmla="*/ 1081466 h 1463726"/>
              <a:gd name="connsiteX9" fmla="*/ 57512 w 1217880"/>
              <a:gd name="connsiteY9" fmla="*/ 701323 h 1463726"/>
              <a:gd name="connsiteX10" fmla="*/ 242447 w 1217880"/>
              <a:gd name="connsiteY10" fmla="*/ 485565 h 1463726"/>
              <a:gd name="connsiteX11" fmla="*/ 571220 w 1217880"/>
              <a:gd name="connsiteY11" fmla="*/ 465017 h 1463726"/>
              <a:gd name="connsiteX12" fmla="*/ 776703 w 1217880"/>
              <a:gd name="connsiteY12" fmla="*/ 578033 h 1463726"/>
              <a:gd name="connsiteX13" fmla="*/ 817800 w 1217880"/>
              <a:gd name="connsiteY13" fmla="*/ 845161 h 1463726"/>
              <a:gd name="connsiteX14" fmla="*/ 776703 w 1217880"/>
              <a:gd name="connsiteY14" fmla="*/ 1030096 h 1463726"/>
              <a:gd name="connsiteX15" fmla="*/ 643139 w 1217880"/>
              <a:gd name="connsiteY15" fmla="*/ 1112289 h 1463726"/>
              <a:gd name="connsiteX16" fmla="*/ 511073 w 1217880"/>
              <a:gd name="connsiteY16" fmla="*/ 1087995 h 1463726"/>
              <a:gd name="connsiteX17" fmla="*/ 396559 w 1217880"/>
              <a:gd name="connsiteY17" fmla="*/ 865709 h 1463726"/>
              <a:gd name="connsiteX0" fmla="*/ 314366 w 1217880"/>
              <a:gd name="connsiteY0" fmla="*/ 2680 h 1497747"/>
              <a:gd name="connsiteX1" fmla="*/ 766429 w 1217880"/>
              <a:gd name="connsiteY1" fmla="*/ 33502 h 1497747"/>
              <a:gd name="connsiteX2" fmla="*/ 1084928 w 1217880"/>
              <a:gd name="connsiteY2" fmla="*/ 238985 h 1497747"/>
              <a:gd name="connsiteX3" fmla="*/ 1208218 w 1217880"/>
              <a:gd name="connsiteY3" fmla="*/ 588307 h 1497747"/>
              <a:gd name="connsiteX4" fmla="*/ 1177395 w 1217880"/>
              <a:gd name="connsiteY4" fmla="*/ 958177 h 1497747"/>
              <a:gd name="connsiteX5" fmla="*/ 920541 w 1217880"/>
              <a:gd name="connsiteY5" fmla="*/ 1348594 h 1497747"/>
              <a:gd name="connsiteX6" fmla="*/ 583259 w 1217880"/>
              <a:gd name="connsiteY6" fmla="*/ 1494199 h 1497747"/>
              <a:gd name="connsiteX7" fmla="*/ 304092 w 1217880"/>
              <a:gd name="connsiteY7" fmla="*/ 1420514 h 1497747"/>
              <a:gd name="connsiteX8" fmla="*/ 16415 w 1217880"/>
              <a:gd name="connsiteY8" fmla="*/ 1081466 h 1497747"/>
              <a:gd name="connsiteX9" fmla="*/ 57512 w 1217880"/>
              <a:gd name="connsiteY9" fmla="*/ 701323 h 1497747"/>
              <a:gd name="connsiteX10" fmla="*/ 242447 w 1217880"/>
              <a:gd name="connsiteY10" fmla="*/ 485565 h 1497747"/>
              <a:gd name="connsiteX11" fmla="*/ 571220 w 1217880"/>
              <a:gd name="connsiteY11" fmla="*/ 465017 h 1497747"/>
              <a:gd name="connsiteX12" fmla="*/ 776703 w 1217880"/>
              <a:gd name="connsiteY12" fmla="*/ 578033 h 1497747"/>
              <a:gd name="connsiteX13" fmla="*/ 817800 w 1217880"/>
              <a:gd name="connsiteY13" fmla="*/ 845161 h 1497747"/>
              <a:gd name="connsiteX14" fmla="*/ 776703 w 1217880"/>
              <a:gd name="connsiteY14" fmla="*/ 1030096 h 1497747"/>
              <a:gd name="connsiteX15" fmla="*/ 643139 w 1217880"/>
              <a:gd name="connsiteY15" fmla="*/ 1112289 h 1497747"/>
              <a:gd name="connsiteX16" fmla="*/ 511073 w 1217880"/>
              <a:gd name="connsiteY16" fmla="*/ 1087995 h 1497747"/>
              <a:gd name="connsiteX17" fmla="*/ 396559 w 1217880"/>
              <a:gd name="connsiteY17" fmla="*/ 865709 h 1497747"/>
              <a:gd name="connsiteX0" fmla="*/ 314366 w 1217880"/>
              <a:gd name="connsiteY0" fmla="*/ 2680 h 1494736"/>
              <a:gd name="connsiteX1" fmla="*/ 766429 w 1217880"/>
              <a:gd name="connsiteY1" fmla="*/ 33502 h 1494736"/>
              <a:gd name="connsiteX2" fmla="*/ 1084928 w 1217880"/>
              <a:gd name="connsiteY2" fmla="*/ 238985 h 1494736"/>
              <a:gd name="connsiteX3" fmla="*/ 1208218 w 1217880"/>
              <a:gd name="connsiteY3" fmla="*/ 588307 h 1494736"/>
              <a:gd name="connsiteX4" fmla="*/ 1177395 w 1217880"/>
              <a:gd name="connsiteY4" fmla="*/ 958177 h 1494736"/>
              <a:gd name="connsiteX5" fmla="*/ 920541 w 1217880"/>
              <a:gd name="connsiteY5" fmla="*/ 1348594 h 1494736"/>
              <a:gd name="connsiteX6" fmla="*/ 583259 w 1217880"/>
              <a:gd name="connsiteY6" fmla="*/ 1494199 h 1494736"/>
              <a:gd name="connsiteX7" fmla="*/ 304092 w 1217880"/>
              <a:gd name="connsiteY7" fmla="*/ 1420514 h 1494736"/>
              <a:gd name="connsiteX8" fmla="*/ 16415 w 1217880"/>
              <a:gd name="connsiteY8" fmla="*/ 1081466 h 1494736"/>
              <a:gd name="connsiteX9" fmla="*/ 57512 w 1217880"/>
              <a:gd name="connsiteY9" fmla="*/ 701323 h 1494736"/>
              <a:gd name="connsiteX10" fmla="*/ 242447 w 1217880"/>
              <a:gd name="connsiteY10" fmla="*/ 485565 h 1494736"/>
              <a:gd name="connsiteX11" fmla="*/ 571220 w 1217880"/>
              <a:gd name="connsiteY11" fmla="*/ 465017 h 1494736"/>
              <a:gd name="connsiteX12" fmla="*/ 776703 w 1217880"/>
              <a:gd name="connsiteY12" fmla="*/ 578033 h 1494736"/>
              <a:gd name="connsiteX13" fmla="*/ 817800 w 1217880"/>
              <a:gd name="connsiteY13" fmla="*/ 845161 h 1494736"/>
              <a:gd name="connsiteX14" fmla="*/ 776703 w 1217880"/>
              <a:gd name="connsiteY14" fmla="*/ 1030096 h 1494736"/>
              <a:gd name="connsiteX15" fmla="*/ 643139 w 1217880"/>
              <a:gd name="connsiteY15" fmla="*/ 1112289 h 1494736"/>
              <a:gd name="connsiteX16" fmla="*/ 511073 w 1217880"/>
              <a:gd name="connsiteY16" fmla="*/ 1087995 h 1494736"/>
              <a:gd name="connsiteX17" fmla="*/ 396559 w 1217880"/>
              <a:gd name="connsiteY17" fmla="*/ 865709 h 1494736"/>
              <a:gd name="connsiteX0" fmla="*/ 314366 w 1217880"/>
              <a:gd name="connsiteY0" fmla="*/ 2680 h 1494736"/>
              <a:gd name="connsiteX1" fmla="*/ 766429 w 1217880"/>
              <a:gd name="connsiteY1" fmla="*/ 33502 h 1494736"/>
              <a:gd name="connsiteX2" fmla="*/ 1084928 w 1217880"/>
              <a:gd name="connsiteY2" fmla="*/ 238985 h 1494736"/>
              <a:gd name="connsiteX3" fmla="*/ 1208218 w 1217880"/>
              <a:gd name="connsiteY3" fmla="*/ 588307 h 1494736"/>
              <a:gd name="connsiteX4" fmla="*/ 1177395 w 1217880"/>
              <a:gd name="connsiteY4" fmla="*/ 958177 h 1494736"/>
              <a:gd name="connsiteX5" fmla="*/ 920541 w 1217880"/>
              <a:gd name="connsiteY5" fmla="*/ 1348594 h 1494736"/>
              <a:gd name="connsiteX6" fmla="*/ 583259 w 1217880"/>
              <a:gd name="connsiteY6" fmla="*/ 1494199 h 1494736"/>
              <a:gd name="connsiteX7" fmla="*/ 304092 w 1217880"/>
              <a:gd name="connsiteY7" fmla="*/ 1420514 h 1494736"/>
              <a:gd name="connsiteX8" fmla="*/ 16415 w 1217880"/>
              <a:gd name="connsiteY8" fmla="*/ 1081466 h 1494736"/>
              <a:gd name="connsiteX9" fmla="*/ 57512 w 1217880"/>
              <a:gd name="connsiteY9" fmla="*/ 701323 h 1494736"/>
              <a:gd name="connsiteX10" fmla="*/ 242447 w 1217880"/>
              <a:gd name="connsiteY10" fmla="*/ 485565 h 1494736"/>
              <a:gd name="connsiteX11" fmla="*/ 571220 w 1217880"/>
              <a:gd name="connsiteY11" fmla="*/ 465017 h 1494736"/>
              <a:gd name="connsiteX12" fmla="*/ 776703 w 1217880"/>
              <a:gd name="connsiteY12" fmla="*/ 578033 h 1494736"/>
              <a:gd name="connsiteX13" fmla="*/ 817800 w 1217880"/>
              <a:gd name="connsiteY13" fmla="*/ 845161 h 1494736"/>
              <a:gd name="connsiteX14" fmla="*/ 776703 w 1217880"/>
              <a:gd name="connsiteY14" fmla="*/ 1030096 h 1494736"/>
              <a:gd name="connsiteX15" fmla="*/ 643139 w 1217880"/>
              <a:gd name="connsiteY15" fmla="*/ 1112289 h 1494736"/>
              <a:gd name="connsiteX16" fmla="*/ 511073 w 1217880"/>
              <a:gd name="connsiteY16" fmla="*/ 1087995 h 1494736"/>
              <a:gd name="connsiteX17" fmla="*/ 396559 w 1217880"/>
              <a:gd name="connsiteY17" fmla="*/ 865709 h 1494736"/>
              <a:gd name="connsiteX0" fmla="*/ 314366 w 1217880"/>
              <a:gd name="connsiteY0" fmla="*/ 2680 h 1494736"/>
              <a:gd name="connsiteX1" fmla="*/ 766429 w 1217880"/>
              <a:gd name="connsiteY1" fmla="*/ 33502 h 1494736"/>
              <a:gd name="connsiteX2" fmla="*/ 1084928 w 1217880"/>
              <a:gd name="connsiteY2" fmla="*/ 238985 h 1494736"/>
              <a:gd name="connsiteX3" fmla="*/ 1208218 w 1217880"/>
              <a:gd name="connsiteY3" fmla="*/ 588307 h 1494736"/>
              <a:gd name="connsiteX4" fmla="*/ 1177395 w 1217880"/>
              <a:gd name="connsiteY4" fmla="*/ 958177 h 1494736"/>
              <a:gd name="connsiteX5" fmla="*/ 920541 w 1217880"/>
              <a:gd name="connsiteY5" fmla="*/ 1348594 h 1494736"/>
              <a:gd name="connsiteX6" fmla="*/ 583259 w 1217880"/>
              <a:gd name="connsiteY6" fmla="*/ 1494199 h 1494736"/>
              <a:gd name="connsiteX7" fmla="*/ 304092 w 1217880"/>
              <a:gd name="connsiteY7" fmla="*/ 1420514 h 1494736"/>
              <a:gd name="connsiteX8" fmla="*/ 16415 w 1217880"/>
              <a:gd name="connsiteY8" fmla="*/ 1081466 h 1494736"/>
              <a:gd name="connsiteX9" fmla="*/ 57512 w 1217880"/>
              <a:gd name="connsiteY9" fmla="*/ 701323 h 1494736"/>
              <a:gd name="connsiteX10" fmla="*/ 242447 w 1217880"/>
              <a:gd name="connsiteY10" fmla="*/ 485565 h 1494736"/>
              <a:gd name="connsiteX11" fmla="*/ 575983 w 1217880"/>
              <a:gd name="connsiteY11" fmla="*/ 441205 h 1494736"/>
              <a:gd name="connsiteX12" fmla="*/ 776703 w 1217880"/>
              <a:gd name="connsiteY12" fmla="*/ 578033 h 1494736"/>
              <a:gd name="connsiteX13" fmla="*/ 817800 w 1217880"/>
              <a:gd name="connsiteY13" fmla="*/ 845161 h 1494736"/>
              <a:gd name="connsiteX14" fmla="*/ 776703 w 1217880"/>
              <a:gd name="connsiteY14" fmla="*/ 1030096 h 1494736"/>
              <a:gd name="connsiteX15" fmla="*/ 643139 w 1217880"/>
              <a:gd name="connsiteY15" fmla="*/ 1112289 h 1494736"/>
              <a:gd name="connsiteX16" fmla="*/ 511073 w 1217880"/>
              <a:gd name="connsiteY16" fmla="*/ 1087995 h 1494736"/>
              <a:gd name="connsiteX17" fmla="*/ 396559 w 1217880"/>
              <a:gd name="connsiteY17" fmla="*/ 865709 h 1494736"/>
              <a:gd name="connsiteX0" fmla="*/ 275294 w 1178808"/>
              <a:gd name="connsiteY0" fmla="*/ 2680 h 1494736"/>
              <a:gd name="connsiteX1" fmla="*/ 727357 w 1178808"/>
              <a:gd name="connsiteY1" fmla="*/ 33502 h 1494736"/>
              <a:gd name="connsiteX2" fmla="*/ 1045856 w 1178808"/>
              <a:gd name="connsiteY2" fmla="*/ 238985 h 1494736"/>
              <a:gd name="connsiteX3" fmla="*/ 1169146 w 1178808"/>
              <a:gd name="connsiteY3" fmla="*/ 588307 h 1494736"/>
              <a:gd name="connsiteX4" fmla="*/ 1138323 w 1178808"/>
              <a:gd name="connsiteY4" fmla="*/ 958177 h 1494736"/>
              <a:gd name="connsiteX5" fmla="*/ 881469 w 1178808"/>
              <a:gd name="connsiteY5" fmla="*/ 1348594 h 1494736"/>
              <a:gd name="connsiteX6" fmla="*/ 544187 w 1178808"/>
              <a:gd name="connsiteY6" fmla="*/ 1494199 h 1494736"/>
              <a:gd name="connsiteX7" fmla="*/ 265020 w 1178808"/>
              <a:gd name="connsiteY7" fmla="*/ 1420514 h 1494736"/>
              <a:gd name="connsiteX8" fmla="*/ 34493 w 1178808"/>
              <a:gd name="connsiteY8" fmla="*/ 1152904 h 1494736"/>
              <a:gd name="connsiteX9" fmla="*/ 18440 w 1178808"/>
              <a:gd name="connsiteY9" fmla="*/ 701323 h 1494736"/>
              <a:gd name="connsiteX10" fmla="*/ 203375 w 1178808"/>
              <a:gd name="connsiteY10" fmla="*/ 485565 h 1494736"/>
              <a:gd name="connsiteX11" fmla="*/ 536911 w 1178808"/>
              <a:gd name="connsiteY11" fmla="*/ 441205 h 1494736"/>
              <a:gd name="connsiteX12" fmla="*/ 737631 w 1178808"/>
              <a:gd name="connsiteY12" fmla="*/ 578033 h 1494736"/>
              <a:gd name="connsiteX13" fmla="*/ 778728 w 1178808"/>
              <a:gd name="connsiteY13" fmla="*/ 845161 h 1494736"/>
              <a:gd name="connsiteX14" fmla="*/ 737631 w 1178808"/>
              <a:gd name="connsiteY14" fmla="*/ 1030096 h 1494736"/>
              <a:gd name="connsiteX15" fmla="*/ 604067 w 1178808"/>
              <a:gd name="connsiteY15" fmla="*/ 1112289 h 1494736"/>
              <a:gd name="connsiteX16" fmla="*/ 472001 w 1178808"/>
              <a:gd name="connsiteY16" fmla="*/ 1087995 h 1494736"/>
              <a:gd name="connsiteX17" fmla="*/ 357487 w 1178808"/>
              <a:gd name="connsiteY17" fmla="*/ 865709 h 1494736"/>
              <a:gd name="connsiteX0" fmla="*/ 275294 w 1178808"/>
              <a:gd name="connsiteY0" fmla="*/ 2680 h 1494736"/>
              <a:gd name="connsiteX1" fmla="*/ 727357 w 1178808"/>
              <a:gd name="connsiteY1" fmla="*/ 33502 h 1494736"/>
              <a:gd name="connsiteX2" fmla="*/ 1045856 w 1178808"/>
              <a:gd name="connsiteY2" fmla="*/ 238985 h 1494736"/>
              <a:gd name="connsiteX3" fmla="*/ 1169146 w 1178808"/>
              <a:gd name="connsiteY3" fmla="*/ 588307 h 1494736"/>
              <a:gd name="connsiteX4" fmla="*/ 1138323 w 1178808"/>
              <a:gd name="connsiteY4" fmla="*/ 958177 h 1494736"/>
              <a:gd name="connsiteX5" fmla="*/ 881469 w 1178808"/>
              <a:gd name="connsiteY5" fmla="*/ 1348594 h 1494736"/>
              <a:gd name="connsiteX6" fmla="*/ 544187 w 1178808"/>
              <a:gd name="connsiteY6" fmla="*/ 1494199 h 1494736"/>
              <a:gd name="connsiteX7" fmla="*/ 265020 w 1178808"/>
              <a:gd name="connsiteY7" fmla="*/ 1420514 h 1494736"/>
              <a:gd name="connsiteX8" fmla="*/ 34493 w 1178808"/>
              <a:gd name="connsiteY8" fmla="*/ 1152904 h 1494736"/>
              <a:gd name="connsiteX9" fmla="*/ 18440 w 1178808"/>
              <a:gd name="connsiteY9" fmla="*/ 701323 h 1494736"/>
              <a:gd name="connsiteX10" fmla="*/ 203375 w 1178808"/>
              <a:gd name="connsiteY10" fmla="*/ 485565 h 1494736"/>
              <a:gd name="connsiteX11" fmla="*/ 536911 w 1178808"/>
              <a:gd name="connsiteY11" fmla="*/ 441205 h 1494736"/>
              <a:gd name="connsiteX12" fmla="*/ 737631 w 1178808"/>
              <a:gd name="connsiteY12" fmla="*/ 578033 h 1494736"/>
              <a:gd name="connsiteX13" fmla="*/ 778728 w 1178808"/>
              <a:gd name="connsiteY13" fmla="*/ 845161 h 1494736"/>
              <a:gd name="connsiteX14" fmla="*/ 737631 w 1178808"/>
              <a:gd name="connsiteY14" fmla="*/ 1030096 h 1494736"/>
              <a:gd name="connsiteX15" fmla="*/ 604067 w 1178808"/>
              <a:gd name="connsiteY15" fmla="*/ 1112289 h 1494736"/>
              <a:gd name="connsiteX16" fmla="*/ 472001 w 1178808"/>
              <a:gd name="connsiteY16" fmla="*/ 1087995 h 1494736"/>
              <a:gd name="connsiteX17" fmla="*/ 400350 w 1178808"/>
              <a:gd name="connsiteY17" fmla="*/ 856184 h 1494736"/>
              <a:gd name="connsiteX0" fmla="*/ 272913 w 1178808"/>
              <a:gd name="connsiteY0" fmla="*/ 11997 h 1480240"/>
              <a:gd name="connsiteX1" fmla="*/ 727357 w 1178808"/>
              <a:gd name="connsiteY1" fmla="*/ 19006 h 1480240"/>
              <a:gd name="connsiteX2" fmla="*/ 1045856 w 1178808"/>
              <a:gd name="connsiteY2" fmla="*/ 224489 h 1480240"/>
              <a:gd name="connsiteX3" fmla="*/ 1169146 w 1178808"/>
              <a:gd name="connsiteY3" fmla="*/ 573811 h 1480240"/>
              <a:gd name="connsiteX4" fmla="*/ 1138323 w 1178808"/>
              <a:gd name="connsiteY4" fmla="*/ 943681 h 1480240"/>
              <a:gd name="connsiteX5" fmla="*/ 881469 w 1178808"/>
              <a:gd name="connsiteY5" fmla="*/ 1334098 h 1480240"/>
              <a:gd name="connsiteX6" fmla="*/ 544187 w 1178808"/>
              <a:gd name="connsiteY6" fmla="*/ 1479703 h 1480240"/>
              <a:gd name="connsiteX7" fmla="*/ 265020 w 1178808"/>
              <a:gd name="connsiteY7" fmla="*/ 1406018 h 1480240"/>
              <a:gd name="connsiteX8" fmla="*/ 34493 w 1178808"/>
              <a:gd name="connsiteY8" fmla="*/ 1138408 h 1480240"/>
              <a:gd name="connsiteX9" fmla="*/ 18440 w 1178808"/>
              <a:gd name="connsiteY9" fmla="*/ 686827 h 1480240"/>
              <a:gd name="connsiteX10" fmla="*/ 203375 w 1178808"/>
              <a:gd name="connsiteY10" fmla="*/ 471069 h 1480240"/>
              <a:gd name="connsiteX11" fmla="*/ 536911 w 1178808"/>
              <a:gd name="connsiteY11" fmla="*/ 426709 h 1480240"/>
              <a:gd name="connsiteX12" fmla="*/ 737631 w 1178808"/>
              <a:gd name="connsiteY12" fmla="*/ 563537 h 1480240"/>
              <a:gd name="connsiteX13" fmla="*/ 778728 w 1178808"/>
              <a:gd name="connsiteY13" fmla="*/ 830665 h 1480240"/>
              <a:gd name="connsiteX14" fmla="*/ 737631 w 1178808"/>
              <a:gd name="connsiteY14" fmla="*/ 1015600 h 1480240"/>
              <a:gd name="connsiteX15" fmla="*/ 604067 w 1178808"/>
              <a:gd name="connsiteY15" fmla="*/ 1097793 h 1480240"/>
              <a:gd name="connsiteX16" fmla="*/ 472001 w 1178808"/>
              <a:gd name="connsiteY16" fmla="*/ 1073499 h 1480240"/>
              <a:gd name="connsiteX17" fmla="*/ 400350 w 1178808"/>
              <a:gd name="connsiteY17" fmla="*/ 841688 h 1480240"/>
              <a:gd name="connsiteX0" fmla="*/ 272913 w 1180378"/>
              <a:gd name="connsiteY0" fmla="*/ 13704 h 1481947"/>
              <a:gd name="connsiteX1" fmla="*/ 727357 w 1180378"/>
              <a:gd name="connsiteY1" fmla="*/ 20713 h 1481947"/>
              <a:gd name="connsiteX2" fmla="*/ 1024425 w 1180378"/>
              <a:gd name="connsiteY2" fmla="*/ 250009 h 1481947"/>
              <a:gd name="connsiteX3" fmla="*/ 1169146 w 1180378"/>
              <a:gd name="connsiteY3" fmla="*/ 575518 h 1481947"/>
              <a:gd name="connsiteX4" fmla="*/ 1138323 w 1180378"/>
              <a:gd name="connsiteY4" fmla="*/ 945388 h 1481947"/>
              <a:gd name="connsiteX5" fmla="*/ 881469 w 1180378"/>
              <a:gd name="connsiteY5" fmla="*/ 1335805 h 1481947"/>
              <a:gd name="connsiteX6" fmla="*/ 544187 w 1180378"/>
              <a:gd name="connsiteY6" fmla="*/ 1481410 h 1481947"/>
              <a:gd name="connsiteX7" fmla="*/ 265020 w 1180378"/>
              <a:gd name="connsiteY7" fmla="*/ 1407725 h 1481947"/>
              <a:gd name="connsiteX8" fmla="*/ 34493 w 1180378"/>
              <a:gd name="connsiteY8" fmla="*/ 1140115 h 1481947"/>
              <a:gd name="connsiteX9" fmla="*/ 18440 w 1180378"/>
              <a:gd name="connsiteY9" fmla="*/ 688534 h 1481947"/>
              <a:gd name="connsiteX10" fmla="*/ 203375 w 1180378"/>
              <a:gd name="connsiteY10" fmla="*/ 472776 h 1481947"/>
              <a:gd name="connsiteX11" fmla="*/ 536911 w 1180378"/>
              <a:gd name="connsiteY11" fmla="*/ 428416 h 1481947"/>
              <a:gd name="connsiteX12" fmla="*/ 737631 w 1180378"/>
              <a:gd name="connsiteY12" fmla="*/ 565244 h 1481947"/>
              <a:gd name="connsiteX13" fmla="*/ 778728 w 1180378"/>
              <a:gd name="connsiteY13" fmla="*/ 832372 h 1481947"/>
              <a:gd name="connsiteX14" fmla="*/ 737631 w 1180378"/>
              <a:gd name="connsiteY14" fmla="*/ 1017307 h 1481947"/>
              <a:gd name="connsiteX15" fmla="*/ 604067 w 1180378"/>
              <a:gd name="connsiteY15" fmla="*/ 1099500 h 1481947"/>
              <a:gd name="connsiteX16" fmla="*/ 472001 w 1180378"/>
              <a:gd name="connsiteY16" fmla="*/ 1075206 h 1481947"/>
              <a:gd name="connsiteX17" fmla="*/ 400350 w 1180378"/>
              <a:gd name="connsiteY17" fmla="*/ 843395 h 1481947"/>
              <a:gd name="connsiteX0" fmla="*/ 272913 w 1180378"/>
              <a:gd name="connsiteY0" fmla="*/ 4028 h 1472271"/>
              <a:gd name="connsiteX1" fmla="*/ 715451 w 1180378"/>
              <a:gd name="connsiteY1" fmla="*/ 30087 h 1472271"/>
              <a:gd name="connsiteX2" fmla="*/ 1024425 w 1180378"/>
              <a:gd name="connsiteY2" fmla="*/ 240333 h 1472271"/>
              <a:gd name="connsiteX3" fmla="*/ 1169146 w 1180378"/>
              <a:gd name="connsiteY3" fmla="*/ 565842 h 1472271"/>
              <a:gd name="connsiteX4" fmla="*/ 1138323 w 1180378"/>
              <a:gd name="connsiteY4" fmla="*/ 935712 h 1472271"/>
              <a:gd name="connsiteX5" fmla="*/ 881469 w 1180378"/>
              <a:gd name="connsiteY5" fmla="*/ 1326129 h 1472271"/>
              <a:gd name="connsiteX6" fmla="*/ 544187 w 1180378"/>
              <a:gd name="connsiteY6" fmla="*/ 1471734 h 1472271"/>
              <a:gd name="connsiteX7" fmla="*/ 265020 w 1180378"/>
              <a:gd name="connsiteY7" fmla="*/ 1398049 h 1472271"/>
              <a:gd name="connsiteX8" fmla="*/ 34493 w 1180378"/>
              <a:gd name="connsiteY8" fmla="*/ 1130439 h 1472271"/>
              <a:gd name="connsiteX9" fmla="*/ 18440 w 1180378"/>
              <a:gd name="connsiteY9" fmla="*/ 678858 h 1472271"/>
              <a:gd name="connsiteX10" fmla="*/ 203375 w 1180378"/>
              <a:gd name="connsiteY10" fmla="*/ 463100 h 1472271"/>
              <a:gd name="connsiteX11" fmla="*/ 536911 w 1180378"/>
              <a:gd name="connsiteY11" fmla="*/ 418740 h 1472271"/>
              <a:gd name="connsiteX12" fmla="*/ 737631 w 1180378"/>
              <a:gd name="connsiteY12" fmla="*/ 555568 h 1472271"/>
              <a:gd name="connsiteX13" fmla="*/ 778728 w 1180378"/>
              <a:gd name="connsiteY13" fmla="*/ 822696 h 1472271"/>
              <a:gd name="connsiteX14" fmla="*/ 737631 w 1180378"/>
              <a:gd name="connsiteY14" fmla="*/ 1007631 h 1472271"/>
              <a:gd name="connsiteX15" fmla="*/ 604067 w 1180378"/>
              <a:gd name="connsiteY15" fmla="*/ 1089824 h 1472271"/>
              <a:gd name="connsiteX16" fmla="*/ 472001 w 1180378"/>
              <a:gd name="connsiteY16" fmla="*/ 1065530 h 1472271"/>
              <a:gd name="connsiteX17" fmla="*/ 400350 w 1180378"/>
              <a:gd name="connsiteY17" fmla="*/ 833719 h 1472271"/>
              <a:gd name="connsiteX0" fmla="*/ 265191 w 1172656"/>
              <a:gd name="connsiteY0" fmla="*/ 4028 h 1472271"/>
              <a:gd name="connsiteX1" fmla="*/ 707729 w 1172656"/>
              <a:gd name="connsiteY1" fmla="*/ 30087 h 1472271"/>
              <a:gd name="connsiteX2" fmla="*/ 1016703 w 1172656"/>
              <a:gd name="connsiteY2" fmla="*/ 240333 h 1472271"/>
              <a:gd name="connsiteX3" fmla="*/ 1161424 w 1172656"/>
              <a:gd name="connsiteY3" fmla="*/ 565842 h 1472271"/>
              <a:gd name="connsiteX4" fmla="*/ 1130601 w 1172656"/>
              <a:gd name="connsiteY4" fmla="*/ 935712 h 1472271"/>
              <a:gd name="connsiteX5" fmla="*/ 873747 w 1172656"/>
              <a:gd name="connsiteY5" fmla="*/ 1326129 h 1472271"/>
              <a:gd name="connsiteX6" fmla="*/ 536465 w 1172656"/>
              <a:gd name="connsiteY6" fmla="*/ 1471734 h 1472271"/>
              <a:gd name="connsiteX7" fmla="*/ 257298 w 1172656"/>
              <a:gd name="connsiteY7" fmla="*/ 1398049 h 1472271"/>
              <a:gd name="connsiteX8" fmla="*/ 26771 w 1172656"/>
              <a:gd name="connsiteY8" fmla="*/ 1130439 h 1472271"/>
              <a:gd name="connsiteX9" fmla="*/ 10718 w 1172656"/>
              <a:gd name="connsiteY9" fmla="*/ 678858 h 1472271"/>
              <a:gd name="connsiteX10" fmla="*/ 80095 w 1172656"/>
              <a:gd name="connsiteY10" fmla="*/ 559448 h 1472271"/>
              <a:gd name="connsiteX11" fmla="*/ 195653 w 1172656"/>
              <a:gd name="connsiteY11" fmla="*/ 463100 h 1472271"/>
              <a:gd name="connsiteX12" fmla="*/ 529189 w 1172656"/>
              <a:gd name="connsiteY12" fmla="*/ 418740 h 1472271"/>
              <a:gd name="connsiteX13" fmla="*/ 729909 w 1172656"/>
              <a:gd name="connsiteY13" fmla="*/ 555568 h 1472271"/>
              <a:gd name="connsiteX14" fmla="*/ 771006 w 1172656"/>
              <a:gd name="connsiteY14" fmla="*/ 822696 h 1472271"/>
              <a:gd name="connsiteX15" fmla="*/ 729909 w 1172656"/>
              <a:gd name="connsiteY15" fmla="*/ 1007631 h 1472271"/>
              <a:gd name="connsiteX16" fmla="*/ 596345 w 1172656"/>
              <a:gd name="connsiteY16" fmla="*/ 1089824 h 1472271"/>
              <a:gd name="connsiteX17" fmla="*/ 464279 w 1172656"/>
              <a:gd name="connsiteY17" fmla="*/ 1065530 h 1472271"/>
              <a:gd name="connsiteX18" fmla="*/ 392628 w 1172656"/>
              <a:gd name="connsiteY18" fmla="*/ 833719 h 1472271"/>
              <a:gd name="connsiteX0" fmla="*/ 265191 w 1172656"/>
              <a:gd name="connsiteY0" fmla="*/ 4028 h 1472271"/>
              <a:gd name="connsiteX1" fmla="*/ 707729 w 1172656"/>
              <a:gd name="connsiteY1" fmla="*/ 30087 h 1472271"/>
              <a:gd name="connsiteX2" fmla="*/ 1016703 w 1172656"/>
              <a:gd name="connsiteY2" fmla="*/ 240333 h 1472271"/>
              <a:gd name="connsiteX3" fmla="*/ 1161424 w 1172656"/>
              <a:gd name="connsiteY3" fmla="*/ 565842 h 1472271"/>
              <a:gd name="connsiteX4" fmla="*/ 1130601 w 1172656"/>
              <a:gd name="connsiteY4" fmla="*/ 935712 h 1472271"/>
              <a:gd name="connsiteX5" fmla="*/ 873747 w 1172656"/>
              <a:gd name="connsiteY5" fmla="*/ 1326129 h 1472271"/>
              <a:gd name="connsiteX6" fmla="*/ 536465 w 1172656"/>
              <a:gd name="connsiteY6" fmla="*/ 1471734 h 1472271"/>
              <a:gd name="connsiteX7" fmla="*/ 257298 w 1172656"/>
              <a:gd name="connsiteY7" fmla="*/ 1398049 h 1472271"/>
              <a:gd name="connsiteX8" fmla="*/ 26771 w 1172656"/>
              <a:gd name="connsiteY8" fmla="*/ 1130439 h 1472271"/>
              <a:gd name="connsiteX9" fmla="*/ 10718 w 1172656"/>
              <a:gd name="connsiteY9" fmla="*/ 678858 h 1472271"/>
              <a:gd name="connsiteX10" fmla="*/ 80095 w 1172656"/>
              <a:gd name="connsiteY10" fmla="*/ 559448 h 1472271"/>
              <a:gd name="connsiteX11" fmla="*/ 161058 w 1172656"/>
              <a:gd name="connsiteY11" fmla="*/ 492773 h 1472271"/>
              <a:gd name="connsiteX12" fmla="*/ 195653 w 1172656"/>
              <a:gd name="connsiteY12" fmla="*/ 463100 h 1472271"/>
              <a:gd name="connsiteX13" fmla="*/ 529189 w 1172656"/>
              <a:gd name="connsiteY13" fmla="*/ 418740 h 1472271"/>
              <a:gd name="connsiteX14" fmla="*/ 729909 w 1172656"/>
              <a:gd name="connsiteY14" fmla="*/ 555568 h 1472271"/>
              <a:gd name="connsiteX15" fmla="*/ 771006 w 1172656"/>
              <a:gd name="connsiteY15" fmla="*/ 822696 h 1472271"/>
              <a:gd name="connsiteX16" fmla="*/ 729909 w 1172656"/>
              <a:gd name="connsiteY16" fmla="*/ 1007631 h 1472271"/>
              <a:gd name="connsiteX17" fmla="*/ 596345 w 1172656"/>
              <a:gd name="connsiteY17" fmla="*/ 1089824 h 1472271"/>
              <a:gd name="connsiteX18" fmla="*/ 464279 w 1172656"/>
              <a:gd name="connsiteY18" fmla="*/ 1065530 h 1472271"/>
              <a:gd name="connsiteX19" fmla="*/ 392628 w 1172656"/>
              <a:gd name="connsiteY19" fmla="*/ 833719 h 1472271"/>
              <a:gd name="connsiteX0" fmla="*/ 265191 w 1172656"/>
              <a:gd name="connsiteY0" fmla="*/ 4028 h 1472271"/>
              <a:gd name="connsiteX1" fmla="*/ 707729 w 1172656"/>
              <a:gd name="connsiteY1" fmla="*/ 30087 h 1472271"/>
              <a:gd name="connsiteX2" fmla="*/ 1016703 w 1172656"/>
              <a:gd name="connsiteY2" fmla="*/ 240333 h 1472271"/>
              <a:gd name="connsiteX3" fmla="*/ 1161424 w 1172656"/>
              <a:gd name="connsiteY3" fmla="*/ 565842 h 1472271"/>
              <a:gd name="connsiteX4" fmla="*/ 1130601 w 1172656"/>
              <a:gd name="connsiteY4" fmla="*/ 935712 h 1472271"/>
              <a:gd name="connsiteX5" fmla="*/ 873747 w 1172656"/>
              <a:gd name="connsiteY5" fmla="*/ 1326129 h 1472271"/>
              <a:gd name="connsiteX6" fmla="*/ 536465 w 1172656"/>
              <a:gd name="connsiteY6" fmla="*/ 1471734 h 1472271"/>
              <a:gd name="connsiteX7" fmla="*/ 257298 w 1172656"/>
              <a:gd name="connsiteY7" fmla="*/ 1398049 h 1472271"/>
              <a:gd name="connsiteX8" fmla="*/ 26771 w 1172656"/>
              <a:gd name="connsiteY8" fmla="*/ 1130439 h 1472271"/>
              <a:gd name="connsiteX9" fmla="*/ 10718 w 1172656"/>
              <a:gd name="connsiteY9" fmla="*/ 678858 h 1472271"/>
              <a:gd name="connsiteX10" fmla="*/ 80095 w 1172656"/>
              <a:gd name="connsiteY10" fmla="*/ 559448 h 1472271"/>
              <a:gd name="connsiteX11" fmla="*/ 161058 w 1172656"/>
              <a:gd name="connsiteY11" fmla="*/ 492773 h 1472271"/>
              <a:gd name="connsiteX12" fmla="*/ 202797 w 1172656"/>
              <a:gd name="connsiteY12" fmla="*/ 465481 h 1472271"/>
              <a:gd name="connsiteX13" fmla="*/ 529189 w 1172656"/>
              <a:gd name="connsiteY13" fmla="*/ 418740 h 1472271"/>
              <a:gd name="connsiteX14" fmla="*/ 729909 w 1172656"/>
              <a:gd name="connsiteY14" fmla="*/ 555568 h 1472271"/>
              <a:gd name="connsiteX15" fmla="*/ 771006 w 1172656"/>
              <a:gd name="connsiteY15" fmla="*/ 822696 h 1472271"/>
              <a:gd name="connsiteX16" fmla="*/ 729909 w 1172656"/>
              <a:gd name="connsiteY16" fmla="*/ 1007631 h 1472271"/>
              <a:gd name="connsiteX17" fmla="*/ 596345 w 1172656"/>
              <a:gd name="connsiteY17" fmla="*/ 1089824 h 1472271"/>
              <a:gd name="connsiteX18" fmla="*/ 464279 w 1172656"/>
              <a:gd name="connsiteY18" fmla="*/ 1065530 h 1472271"/>
              <a:gd name="connsiteX19" fmla="*/ 392628 w 1172656"/>
              <a:gd name="connsiteY19" fmla="*/ 833719 h 1472271"/>
              <a:gd name="connsiteX0" fmla="*/ 265191 w 1172656"/>
              <a:gd name="connsiteY0" fmla="*/ 4028 h 1472271"/>
              <a:gd name="connsiteX1" fmla="*/ 707729 w 1172656"/>
              <a:gd name="connsiteY1" fmla="*/ 30087 h 1472271"/>
              <a:gd name="connsiteX2" fmla="*/ 1016703 w 1172656"/>
              <a:gd name="connsiteY2" fmla="*/ 240333 h 1472271"/>
              <a:gd name="connsiteX3" fmla="*/ 1161424 w 1172656"/>
              <a:gd name="connsiteY3" fmla="*/ 565842 h 1472271"/>
              <a:gd name="connsiteX4" fmla="*/ 1130601 w 1172656"/>
              <a:gd name="connsiteY4" fmla="*/ 935712 h 1472271"/>
              <a:gd name="connsiteX5" fmla="*/ 873747 w 1172656"/>
              <a:gd name="connsiteY5" fmla="*/ 1326129 h 1472271"/>
              <a:gd name="connsiteX6" fmla="*/ 536465 w 1172656"/>
              <a:gd name="connsiteY6" fmla="*/ 1471734 h 1472271"/>
              <a:gd name="connsiteX7" fmla="*/ 257298 w 1172656"/>
              <a:gd name="connsiteY7" fmla="*/ 1398049 h 1472271"/>
              <a:gd name="connsiteX8" fmla="*/ 26771 w 1172656"/>
              <a:gd name="connsiteY8" fmla="*/ 1130439 h 1472271"/>
              <a:gd name="connsiteX9" fmla="*/ 10718 w 1172656"/>
              <a:gd name="connsiteY9" fmla="*/ 678858 h 1472271"/>
              <a:gd name="connsiteX10" fmla="*/ 80095 w 1172656"/>
              <a:gd name="connsiteY10" fmla="*/ 559448 h 1472271"/>
              <a:gd name="connsiteX11" fmla="*/ 161058 w 1172656"/>
              <a:gd name="connsiteY11" fmla="*/ 492773 h 1472271"/>
              <a:gd name="connsiteX12" fmla="*/ 202797 w 1172656"/>
              <a:gd name="connsiteY12" fmla="*/ 465481 h 1472271"/>
              <a:gd name="connsiteX13" fmla="*/ 529189 w 1172656"/>
              <a:gd name="connsiteY13" fmla="*/ 418740 h 1472271"/>
              <a:gd name="connsiteX14" fmla="*/ 729909 w 1172656"/>
              <a:gd name="connsiteY14" fmla="*/ 555568 h 1472271"/>
              <a:gd name="connsiteX15" fmla="*/ 771006 w 1172656"/>
              <a:gd name="connsiteY15" fmla="*/ 822696 h 1472271"/>
              <a:gd name="connsiteX16" fmla="*/ 729909 w 1172656"/>
              <a:gd name="connsiteY16" fmla="*/ 1007631 h 1472271"/>
              <a:gd name="connsiteX17" fmla="*/ 596345 w 1172656"/>
              <a:gd name="connsiteY17" fmla="*/ 1089824 h 1472271"/>
              <a:gd name="connsiteX18" fmla="*/ 464279 w 1172656"/>
              <a:gd name="connsiteY18" fmla="*/ 1065530 h 1472271"/>
              <a:gd name="connsiteX19" fmla="*/ 392628 w 1172656"/>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536822 w 1180289"/>
              <a:gd name="connsiteY13" fmla="*/ 418740 h 1472271"/>
              <a:gd name="connsiteX14" fmla="*/ 737542 w 1180289"/>
              <a:gd name="connsiteY14" fmla="*/ 555568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471912 w 1180289"/>
              <a:gd name="connsiteY18" fmla="*/ 1065530 h 1472271"/>
              <a:gd name="connsiteX19" fmla="*/ 40026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501103 w 1180289"/>
              <a:gd name="connsiteY13" fmla="*/ 454458 h 1472271"/>
              <a:gd name="connsiteX14" fmla="*/ 737542 w 1180289"/>
              <a:gd name="connsiteY14" fmla="*/ 555568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471912 w 1180289"/>
              <a:gd name="connsiteY18" fmla="*/ 1065530 h 1472271"/>
              <a:gd name="connsiteX19" fmla="*/ 40026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501103 w 1180289"/>
              <a:gd name="connsiteY13" fmla="*/ 454458 h 1472271"/>
              <a:gd name="connsiteX14" fmla="*/ 708967 w 1180289"/>
              <a:gd name="connsiteY14" fmla="*/ 588905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471912 w 1180289"/>
              <a:gd name="connsiteY18" fmla="*/ 1065530 h 1472271"/>
              <a:gd name="connsiteX19" fmla="*/ 40026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471912 w 1180289"/>
              <a:gd name="connsiteY18" fmla="*/ 1065530 h 1472271"/>
              <a:gd name="connsiteX19" fmla="*/ 40026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471912 w 1180289"/>
              <a:gd name="connsiteY18" fmla="*/ 1065530 h 1472271"/>
              <a:gd name="connsiteX19" fmla="*/ 40026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471912 w 1180289"/>
              <a:gd name="connsiteY18" fmla="*/ 1065530 h 1472271"/>
              <a:gd name="connsiteX19" fmla="*/ 40026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471912 w 1180289"/>
              <a:gd name="connsiteY18" fmla="*/ 1065530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1007631 h 1472271"/>
              <a:gd name="connsiteX17" fmla="*/ 603978 w 1180289"/>
              <a:gd name="connsiteY17" fmla="*/ 1089824 h 1472271"/>
              <a:gd name="connsiteX18" fmla="*/ 510012 w 1180289"/>
              <a:gd name="connsiteY18" fmla="*/ 1039336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1007631 h 1472271"/>
              <a:gd name="connsiteX17" fmla="*/ 620647 w 1180289"/>
              <a:gd name="connsiteY17" fmla="*/ 1063630 h 1472271"/>
              <a:gd name="connsiteX18" fmla="*/ 510012 w 1180289"/>
              <a:gd name="connsiteY18" fmla="*/ 1039336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990962 h 1472271"/>
              <a:gd name="connsiteX17" fmla="*/ 620647 w 1180289"/>
              <a:gd name="connsiteY17" fmla="*/ 1063630 h 1472271"/>
              <a:gd name="connsiteX18" fmla="*/ 510012 w 1180289"/>
              <a:gd name="connsiteY18" fmla="*/ 1039336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990962 h 1472271"/>
              <a:gd name="connsiteX17" fmla="*/ 644460 w 1180289"/>
              <a:gd name="connsiteY17" fmla="*/ 1039817 h 1472271"/>
              <a:gd name="connsiteX18" fmla="*/ 510012 w 1180289"/>
              <a:gd name="connsiteY18" fmla="*/ 1039336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990962 h 1472271"/>
              <a:gd name="connsiteX17" fmla="*/ 644460 w 1180289"/>
              <a:gd name="connsiteY17" fmla="*/ 1039817 h 1472271"/>
              <a:gd name="connsiteX18" fmla="*/ 514774 w 1180289"/>
              <a:gd name="connsiteY18" fmla="*/ 1017905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990962 h 1472271"/>
              <a:gd name="connsiteX17" fmla="*/ 644460 w 1180289"/>
              <a:gd name="connsiteY17" fmla="*/ 1039817 h 1472271"/>
              <a:gd name="connsiteX18" fmla="*/ 514774 w 1180289"/>
              <a:gd name="connsiteY18" fmla="*/ 1017905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10430 w 1180289"/>
              <a:gd name="connsiteY12" fmla="*/ 465481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990962 h 1472271"/>
              <a:gd name="connsiteX17" fmla="*/ 644460 w 1180289"/>
              <a:gd name="connsiteY17" fmla="*/ 1039817 h 1472271"/>
              <a:gd name="connsiteX18" fmla="*/ 514774 w 1180289"/>
              <a:gd name="connsiteY18" fmla="*/ 1017905 h 1472271"/>
              <a:gd name="connsiteX19" fmla="*/ 419311 w 1180289"/>
              <a:gd name="connsiteY19" fmla="*/ 833719 h 1472271"/>
              <a:gd name="connsiteX0" fmla="*/ 272824 w 1180289"/>
              <a:gd name="connsiteY0" fmla="*/ 4028 h 1472271"/>
              <a:gd name="connsiteX1" fmla="*/ 715362 w 1180289"/>
              <a:gd name="connsiteY1" fmla="*/ 30087 h 1472271"/>
              <a:gd name="connsiteX2" fmla="*/ 1024336 w 1180289"/>
              <a:gd name="connsiteY2" fmla="*/ 240333 h 1472271"/>
              <a:gd name="connsiteX3" fmla="*/ 1169057 w 1180289"/>
              <a:gd name="connsiteY3" fmla="*/ 565842 h 1472271"/>
              <a:gd name="connsiteX4" fmla="*/ 1138234 w 1180289"/>
              <a:gd name="connsiteY4" fmla="*/ 935712 h 1472271"/>
              <a:gd name="connsiteX5" fmla="*/ 881380 w 1180289"/>
              <a:gd name="connsiteY5" fmla="*/ 1326129 h 1472271"/>
              <a:gd name="connsiteX6" fmla="*/ 544098 w 1180289"/>
              <a:gd name="connsiteY6" fmla="*/ 1471734 h 1472271"/>
              <a:gd name="connsiteX7" fmla="*/ 264931 w 1180289"/>
              <a:gd name="connsiteY7" fmla="*/ 1398049 h 1472271"/>
              <a:gd name="connsiteX8" fmla="*/ 34404 w 1180289"/>
              <a:gd name="connsiteY8" fmla="*/ 1130439 h 1472271"/>
              <a:gd name="connsiteX9" fmla="*/ 18351 w 1180289"/>
              <a:gd name="connsiteY9" fmla="*/ 678858 h 1472271"/>
              <a:gd name="connsiteX10" fmla="*/ 87728 w 1180289"/>
              <a:gd name="connsiteY10" fmla="*/ 559448 h 1472271"/>
              <a:gd name="connsiteX11" fmla="*/ 168691 w 1180289"/>
              <a:gd name="connsiteY11" fmla="*/ 492773 h 1472271"/>
              <a:gd name="connsiteX12" fmla="*/ 224718 w 1180289"/>
              <a:gd name="connsiteY12" fmla="*/ 479768 h 1472271"/>
              <a:gd name="connsiteX13" fmla="*/ 496341 w 1180289"/>
              <a:gd name="connsiteY13" fmla="*/ 473508 h 1472271"/>
              <a:gd name="connsiteX14" fmla="*/ 708967 w 1180289"/>
              <a:gd name="connsiteY14" fmla="*/ 588905 h 1472271"/>
              <a:gd name="connsiteX15" fmla="*/ 778639 w 1180289"/>
              <a:gd name="connsiteY15" fmla="*/ 822696 h 1472271"/>
              <a:gd name="connsiteX16" fmla="*/ 737542 w 1180289"/>
              <a:gd name="connsiteY16" fmla="*/ 990962 h 1472271"/>
              <a:gd name="connsiteX17" fmla="*/ 644460 w 1180289"/>
              <a:gd name="connsiteY17" fmla="*/ 1039817 h 1472271"/>
              <a:gd name="connsiteX18" fmla="*/ 514774 w 1180289"/>
              <a:gd name="connsiteY18" fmla="*/ 1017905 h 1472271"/>
              <a:gd name="connsiteX19" fmla="*/ 419311 w 1180289"/>
              <a:gd name="connsiteY19" fmla="*/ 833719 h 1472271"/>
              <a:gd name="connsiteX0" fmla="*/ 266706 w 1174171"/>
              <a:gd name="connsiteY0" fmla="*/ 4028 h 1472271"/>
              <a:gd name="connsiteX1" fmla="*/ 709244 w 1174171"/>
              <a:gd name="connsiteY1" fmla="*/ 30087 h 1472271"/>
              <a:gd name="connsiteX2" fmla="*/ 1018218 w 1174171"/>
              <a:gd name="connsiteY2" fmla="*/ 240333 h 1472271"/>
              <a:gd name="connsiteX3" fmla="*/ 1162939 w 1174171"/>
              <a:gd name="connsiteY3" fmla="*/ 565842 h 1472271"/>
              <a:gd name="connsiteX4" fmla="*/ 1132116 w 1174171"/>
              <a:gd name="connsiteY4" fmla="*/ 935712 h 1472271"/>
              <a:gd name="connsiteX5" fmla="*/ 875262 w 1174171"/>
              <a:gd name="connsiteY5" fmla="*/ 1326129 h 1472271"/>
              <a:gd name="connsiteX6" fmla="*/ 537980 w 1174171"/>
              <a:gd name="connsiteY6" fmla="*/ 1471734 h 1472271"/>
              <a:gd name="connsiteX7" fmla="*/ 258813 w 1174171"/>
              <a:gd name="connsiteY7" fmla="*/ 1398049 h 1472271"/>
              <a:gd name="connsiteX8" fmla="*/ 28286 w 1174171"/>
              <a:gd name="connsiteY8" fmla="*/ 1130439 h 1472271"/>
              <a:gd name="connsiteX9" fmla="*/ 12233 w 1174171"/>
              <a:gd name="connsiteY9" fmla="*/ 678858 h 1472271"/>
              <a:gd name="connsiteX10" fmla="*/ 105422 w 1174171"/>
              <a:gd name="connsiteY10" fmla="*/ 573736 h 1472271"/>
              <a:gd name="connsiteX11" fmla="*/ 162573 w 1174171"/>
              <a:gd name="connsiteY11" fmla="*/ 492773 h 1472271"/>
              <a:gd name="connsiteX12" fmla="*/ 218600 w 1174171"/>
              <a:gd name="connsiteY12" fmla="*/ 479768 h 1472271"/>
              <a:gd name="connsiteX13" fmla="*/ 490223 w 1174171"/>
              <a:gd name="connsiteY13" fmla="*/ 473508 h 1472271"/>
              <a:gd name="connsiteX14" fmla="*/ 702849 w 1174171"/>
              <a:gd name="connsiteY14" fmla="*/ 588905 h 1472271"/>
              <a:gd name="connsiteX15" fmla="*/ 772521 w 1174171"/>
              <a:gd name="connsiteY15" fmla="*/ 822696 h 1472271"/>
              <a:gd name="connsiteX16" fmla="*/ 731424 w 1174171"/>
              <a:gd name="connsiteY16" fmla="*/ 990962 h 1472271"/>
              <a:gd name="connsiteX17" fmla="*/ 638342 w 1174171"/>
              <a:gd name="connsiteY17" fmla="*/ 1039817 h 1472271"/>
              <a:gd name="connsiteX18" fmla="*/ 508656 w 1174171"/>
              <a:gd name="connsiteY18" fmla="*/ 1017905 h 1472271"/>
              <a:gd name="connsiteX19" fmla="*/ 413193 w 1174171"/>
              <a:gd name="connsiteY19" fmla="*/ 833719 h 1472271"/>
              <a:gd name="connsiteX0" fmla="*/ 266706 w 1174171"/>
              <a:gd name="connsiteY0" fmla="*/ 4028 h 1472271"/>
              <a:gd name="connsiteX1" fmla="*/ 709244 w 1174171"/>
              <a:gd name="connsiteY1" fmla="*/ 30087 h 1472271"/>
              <a:gd name="connsiteX2" fmla="*/ 1018218 w 1174171"/>
              <a:gd name="connsiteY2" fmla="*/ 240333 h 1472271"/>
              <a:gd name="connsiteX3" fmla="*/ 1162939 w 1174171"/>
              <a:gd name="connsiteY3" fmla="*/ 565842 h 1472271"/>
              <a:gd name="connsiteX4" fmla="*/ 1132116 w 1174171"/>
              <a:gd name="connsiteY4" fmla="*/ 935712 h 1472271"/>
              <a:gd name="connsiteX5" fmla="*/ 875262 w 1174171"/>
              <a:gd name="connsiteY5" fmla="*/ 1326129 h 1472271"/>
              <a:gd name="connsiteX6" fmla="*/ 537980 w 1174171"/>
              <a:gd name="connsiteY6" fmla="*/ 1471734 h 1472271"/>
              <a:gd name="connsiteX7" fmla="*/ 258813 w 1174171"/>
              <a:gd name="connsiteY7" fmla="*/ 1398049 h 1472271"/>
              <a:gd name="connsiteX8" fmla="*/ 28286 w 1174171"/>
              <a:gd name="connsiteY8" fmla="*/ 1130439 h 1472271"/>
              <a:gd name="connsiteX9" fmla="*/ 12233 w 1174171"/>
              <a:gd name="connsiteY9" fmla="*/ 678858 h 1472271"/>
              <a:gd name="connsiteX10" fmla="*/ 105422 w 1174171"/>
              <a:gd name="connsiteY10" fmla="*/ 573736 h 1472271"/>
              <a:gd name="connsiteX11" fmla="*/ 176860 w 1174171"/>
              <a:gd name="connsiteY11" fmla="*/ 507061 h 1472271"/>
              <a:gd name="connsiteX12" fmla="*/ 218600 w 1174171"/>
              <a:gd name="connsiteY12" fmla="*/ 479768 h 1472271"/>
              <a:gd name="connsiteX13" fmla="*/ 490223 w 1174171"/>
              <a:gd name="connsiteY13" fmla="*/ 473508 h 1472271"/>
              <a:gd name="connsiteX14" fmla="*/ 702849 w 1174171"/>
              <a:gd name="connsiteY14" fmla="*/ 588905 h 1472271"/>
              <a:gd name="connsiteX15" fmla="*/ 772521 w 1174171"/>
              <a:gd name="connsiteY15" fmla="*/ 822696 h 1472271"/>
              <a:gd name="connsiteX16" fmla="*/ 731424 w 1174171"/>
              <a:gd name="connsiteY16" fmla="*/ 990962 h 1472271"/>
              <a:gd name="connsiteX17" fmla="*/ 638342 w 1174171"/>
              <a:gd name="connsiteY17" fmla="*/ 1039817 h 1472271"/>
              <a:gd name="connsiteX18" fmla="*/ 508656 w 1174171"/>
              <a:gd name="connsiteY18" fmla="*/ 1017905 h 1472271"/>
              <a:gd name="connsiteX19" fmla="*/ 413193 w 1174171"/>
              <a:gd name="connsiteY19" fmla="*/ 833719 h 1472271"/>
              <a:gd name="connsiteX0" fmla="*/ 285787 w 1193252"/>
              <a:gd name="connsiteY0" fmla="*/ 4028 h 1472271"/>
              <a:gd name="connsiteX1" fmla="*/ 728325 w 1193252"/>
              <a:gd name="connsiteY1" fmla="*/ 30087 h 1472271"/>
              <a:gd name="connsiteX2" fmla="*/ 1037299 w 1193252"/>
              <a:gd name="connsiteY2" fmla="*/ 240333 h 1472271"/>
              <a:gd name="connsiteX3" fmla="*/ 1182020 w 1193252"/>
              <a:gd name="connsiteY3" fmla="*/ 565842 h 1472271"/>
              <a:gd name="connsiteX4" fmla="*/ 1151197 w 1193252"/>
              <a:gd name="connsiteY4" fmla="*/ 935712 h 1472271"/>
              <a:gd name="connsiteX5" fmla="*/ 894343 w 1193252"/>
              <a:gd name="connsiteY5" fmla="*/ 1326129 h 1472271"/>
              <a:gd name="connsiteX6" fmla="*/ 557061 w 1193252"/>
              <a:gd name="connsiteY6" fmla="*/ 1471734 h 1472271"/>
              <a:gd name="connsiteX7" fmla="*/ 277894 w 1193252"/>
              <a:gd name="connsiteY7" fmla="*/ 1398049 h 1472271"/>
              <a:gd name="connsiteX8" fmla="*/ 47367 w 1193252"/>
              <a:gd name="connsiteY8" fmla="*/ 1130439 h 1472271"/>
              <a:gd name="connsiteX9" fmla="*/ 31314 w 1193252"/>
              <a:gd name="connsiteY9" fmla="*/ 678858 h 1472271"/>
              <a:gd name="connsiteX10" fmla="*/ 124503 w 1193252"/>
              <a:gd name="connsiteY10" fmla="*/ 573736 h 1472271"/>
              <a:gd name="connsiteX11" fmla="*/ 195941 w 1193252"/>
              <a:gd name="connsiteY11" fmla="*/ 507061 h 1472271"/>
              <a:gd name="connsiteX12" fmla="*/ 237681 w 1193252"/>
              <a:gd name="connsiteY12" fmla="*/ 479768 h 1472271"/>
              <a:gd name="connsiteX13" fmla="*/ 509304 w 1193252"/>
              <a:gd name="connsiteY13" fmla="*/ 473508 h 1472271"/>
              <a:gd name="connsiteX14" fmla="*/ 721930 w 1193252"/>
              <a:gd name="connsiteY14" fmla="*/ 588905 h 1472271"/>
              <a:gd name="connsiteX15" fmla="*/ 791602 w 1193252"/>
              <a:gd name="connsiteY15" fmla="*/ 822696 h 1472271"/>
              <a:gd name="connsiteX16" fmla="*/ 750505 w 1193252"/>
              <a:gd name="connsiteY16" fmla="*/ 990962 h 1472271"/>
              <a:gd name="connsiteX17" fmla="*/ 657423 w 1193252"/>
              <a:gd name="connsiteY17" fmla="*/ 1039817 h 1472271"/>
              <a:gd name="connsiteX18" fmla="*/ 527737 w 1193252"/>
              <a:gd name="connsiteY18" fmla="*/ 1017905 h 1472271"/>
              <a:gd name="connsiteX19" fmla="*/ 432274 w 1193252"/>
              <a:gd name="connsiteY19" fmla="*/ 833719 h 1472271"/>
              <a:gd name="connsiteX0" fmla="*/ 266398 w 1173863"/>
              <a:gd name="connsiteY0" fmla="*/ 4028 h 1472271"/>
              <a:gd name="connsiteX1" fmla="*/ 708936 w 1173863"/>
              <a:gd name="connsiteY1" fmla="*/ 30087 h 1472271"/>
              <a:gd name="connsiteX2" fmla="*/ 1017910 w 1173863"/>
              <a:gd name="connsiteY2" fmla="*/ 240333 h 1472271"/>
              <a:gd name="connsiteX3" fmla="*/ 1162631 w 1173863"/>
              <a:gd name="connsiteY3" fmla="*/ 565842 h 1472271"/>
              <a:gd name="connsiteX4" fmla="*/ 1131808 w 1173863"/>
              <a:gd name="connsiteY4" fmla="*/ 935712 h 1472271"/>
              <a:gd name="connsiteX5" fmla="*/ 874954 w 1173863"/>
              <a:gd name="connsiteY5" fmla="*/ 1326129 h 1472271"/>
              <a:gd name="connsiteX6" fmla="*/ 537672 w 1173863"/>
              <a:gd name="connsiteY6" fmla="*/ 1471734 h 1472271"/>
              <a:gd name="connsiteX7" fmla="*/ 258505 w 1173863"/>
              <a:gd name="connsiteY7" fmla="*/ 1398049 h 1472271"/>
              <a:gd name="connsiteX8" fmla="*/ 27978 w 1173863"/>
              <a:gd name="connsiteY8" fmla="*/ 1130439 h 1472271"/>
              <a:gd name="connsiteX9" fmla="*/ 11925 w 1173863"/>
              <a:gd name="connsiteY9" fmla="*/ 678858 h 1472271"/>
              <a:gd name="connsiteX10" fmla="*/ 100352 w 1173863"/>
              <a:gd name="connsiteY10" fmla="*/ 552305 h 1472271"/>
              <a:gd name="connsiteX11" fmla="*/ 176552 w 1173863"/>
              <a:gd name="connsiteY11" fmla="*/ 507061 h 1472271"/>
              <a:gd name="connsiteX12" fmla="*/ 218292 w 1173863"/>
              <a:gd name="connsiteY12" fmla="*/ 479768 h 1472271"/>
              <a:gd name="connsiteX13" fmla="*/ 489915 w 1173863"/>
              <a:gd name="connsiteY13" fmla="*/ 473508 h 1472271"/>
              <a:gd name="connsiteX14" fmla="*/ 702541 w 1173863"/>
              <a:gd name="connsiteY14" fmla="*/ 588905 h 1472271"/>
              <a:gd name="connsiteX15" fmla="*/ 772213 w 1173863"/>
              <a:gd name="connsiteY15" fmla="*/ 822696 h 1472271"/>
              <a:gd name="connsiteX16" fmla="*/ 731116 w 1173863"/>
              <a:gd name="connsiteY16" fmla="*/ 990962 h 1472271"/>
              <a:gd name="connsiteX17" fmla="*/ 638034 w 1173863"/>
              <a:gd name="connsiteY17" fmla="*/ 1039817 h 1472271"/>
              <a:gd name="connsiteX18" fmla="*/ 508348 w 1173863"/>
              <a:gd name="connsiteY18" fmla="*/ 1017905 h 1472271"/>
              <a:gd name="connsiteX19" fmla="*/ 412885 w 1173863"/>
              <a:gd name="connsiteY19" fmla="*/ 833719 h 1472271"/>
              <a:gd name="connsiteX0" fmla="*/ 266398 w 1173863"/>
              <a:gd name="connsiteY0" fmla="*/ 4028 h 1472271"/>
              <a:gd name="connsiteX1" fmla="*/ 708936 w 1173863"/>
              <a:gd name="connsiteY1" fmla="*/ 30087 h 1472271"/>
              <a:gd name="connsiteX2" fmla="*/ 1017910 w 1173863"/>
              <a:gd name="connsiteY2" fmla="*/ 240333 h 1472271"/>
              <a:gd name="connsiteX3" fmla="*/ 1162631 w 1173863"/>
              <a:gd name="connsiteY3" fmla="*/ 565842 h 1472271"/>
              <a:gd name="connsiteX4" fmla="*/ 1131808 w 1173863"/>
              <a:gd name="connsiteY4" fmla="*/ 935712 h 1472271"/>
              <a:gd name="connsiteX5" fmla="*/ 874954 w 1173863"/>
              <a:gd name="connsiteY5" fmla="*/ 1326129 h 1472271"/>
              <a:gd name="connsiteX6" fmla="*/ 537672 w 1173863"/>
              <a:gd name="connsiteY6" fmla="*/ 1471734 h 1472271"/>
              <a:gd name="connsiteX7" fmla="*/ 258505 w 1173863"/>
              <a:gd name="connsiteY7" fmla="*/ 1398049 h 1472271"/>
              <a:gd name="connsiteX8" fmla="*/ 27978 w 1173863"/>
              <a:gd name="connsiteY8" fmla="*/ 1130439 h 1472271"/>
              <a:gd name="connsiteX9" fmla="*/ 11925 w 1173863"/>
              <a:gd name="connsiteY9" fmla="*/ 678858 h 1472271"/>
              <a:gd name="connsiteX10" fmla="*/ 100352 w 1173863"/>
              <a:gd name="connsiteY10" fmla="*/ 552305 h 1472271"/>
              <a:gd name="connsiteX11" fmla="*/ 176552 w 1173863"/>
              <a:gd name="connsiteY11" fmla="*/ 507061 h 1472271"/>
              <a:gd name="connsiteX12" fmla="*/ 218292 w 1173863"/>
              <a:gd name="connsiteY12" fmla="*/ 479768 h 1472271"/>
              <a:gd name="connsiteX13" fmla="*/ 489915 w 1173863"/>
              <a:gd name="connsiteY13" fmla="*/ 473508 h 1472271"/>
              <a:gd name="connsiteX14" fmla="*/ 702541 w 1173863"/>
              <a:gd name="connsiteY14" fmla="*/ 588905 h 1472271"/>
              <a:gd name="connsiteX15" fmla="*/ 772213 w 1173863"/>
              <a:gd name="connsiteY15" fmla="*/ 822696 h 1472271"/>
              <a:gd name="connsiteX16" fmla="*/ 731116 w 1173863"/>
              <a:gd name="connsiteY16" fmla="*/ 990962 h 1472271"/>
              <a:gd name="connsiteX17" fmla="*/ 638034 w 1173863"/>
              <a:gd name="connsiteY17" fmla="*/ 1039817 h 1472271"/>
              <a:gd name="connsiteX18" fmla="*/ 508348 w 1173863"/>
              <a:gd name="connsiteY18" fmla="*/ 1017905 h 1472271"/>
              <a:gd name="connsiteX19" fmla="*/ 412885 w 1173863"/>
              <a:gd name="connsiteY19" fmla="*/ 833719 h 1472271"/>
              <a:gd name="connsiteX0" fmla="*/ 266398 w 1173863"/>
              <a:gd name="connsiteY0" fmla="*/ 4028 h 1472271"/>
              <a:gd name="connsiteX1" fmla="*/ 708936 w 1173863"/>
              <a:gd name="connsiteY1" fmla="*/ 30087 h 1472271"/>
              <a:gd name="connsiteX2" fmla="*/ 1017910 w 1173863"/>
              <a:gd name="connsiteY2" fmla="*/ 240333 h 1472271"/>
              <a:gd name="connsiteX3" fmla="*/ 1162631 w 1173863"/>
              <a:gd name="connsiteY3" fmla="*/ 565842 h 1472271"/>
              <a:gd name="connsiteX4" fmla="*/ 1131808 w 1173863"/>
              <a:gd name="connsiteY4" fmla="*/ 935712 h 1472271"/>
              <a:gd name="connsiteX5" fmla="*/ 874954 w 1173863"/>
              <a:gd name="connsiteY5" fmla="*/ 1326129 h 1472271"/>
              <a:gd name="connsiteX6" fmla="*/ 537672 w 1173863"/>
              <a:gd name="connsiteY6" fmla="*/ 1471734 h 1472271"/>
              <a:gd name="connsiteX7" fmla="*/ 258505 w 1173863"/>
              <a:gd name="connsiteY7" fmla="*/ 1398049 h 1472271"/>
              <a:gd name="connsiteX8" fmla="*/ 27978 w 1173863"/>
              <a:gd name="connsiteY8" fmla="*/ 1130439 h 1472271"/>
              <a:gd name="connsiteX9" fmla="*/ 11925 w 1173863"/>
              <a:gd name="connsiteY9" fmla="*/ 678858 h 1472271"/>
              <a:gd name="connsiteX10" fmla="*/ 100352 w 1173863"/>
              <a:gd name="connsiteY10" fmla="*/ 552305 h 1472271"/>
              <a:gd name="connsiteX11" fmla="*/ 169408 w 1173863"/>
              <a:gd name="connsiteY11" fmla="*/ 509442 h 1472271"/>
              <a:gd name="connsiteX12" fmla="*/ 218292 w 1173863"/>
              <a:gd name="connsiteY12" fmla="*/ 479768 h 1472271"/>
              <a:gd name="connsiteX13" fmla="*/ 489915 w 1173863"/>
              <a:gd name="connsiteY13" fmla="*/ 473508 h 1472271"/>
              <a:gd name="connsiteX14" fmla="*/ 702541 w 1173863"/>
              <a:gd name="connsiteY14" fmla="*/ 588905 h 1472271"/>
              <a:gd name="connsiteX15" fmla="*/ 772213 w 1173863"/>
              <a:gd name="connsiteY15" fmla="*/ 822696 h 1472271"/>
              <a:gd name="connsiteX16" fmla="*/ 731116 w 1173863"/>
              <a:gd name="connsiteY16" fmla="*/ 990962 h 1472271"/>
              <a:gd name="connsiteX17" fmla="*/ 638034 w 1173863"/>
              <a:gd name="connsiteY17" fmla="*/ 1039817 h 1472271"/>
              <a:gd name="connsiteX18" fmla="*/ 508348 w 1173863"/>
              <a:gd name="connsiteY18" fmla="*/ 1017905 h 1472271"/>
              <a:gd name="connsiteX19" fmla="*/ 412885 w 1173863"/>
              <a:gd name="connsiteY19" fmla="*/ 833719 h 1472271"/>
              <a:gd name="connsiteX0" fmla="*/ 266398 w 1173863"/>
              <a:gd name="connsiteY0" fmla="*/ 4028 h 1472271"/>
              <a:gd name="connsiteX1" fmla="*/ 708936 w 1173863"/>
              <a:gd name="connsiteY1" fmla="*/ 30087 h 1472271"/>
              <a:gd name="connsiteX2" fmla="*/ 1017910 w 1173863"/>
              <a:gd name="connsiteY2" fmla="*/ 240333 h 1472271"/>
              <a:gd name="connsiteX3" fmla="*/ 1162631 w 1173863"/>
              <a:gd name="connsiteY3" fmla="*/ 565842 h 1472271"/>
              <a:gd name="connsiteX4" fmla="*/ 1131808 w 1173863"/>
              <a:gd name="connsiteY4" fmla="*/ 935712 h 1472271"/>
              <a:gd name="connsiteX5" fmla="*/ 874954 w 1173863"/>
              <a:gd name="connsiteY5" fmla="*/ 1326129 h 1472271"/>
              <a:gd name="connsiteX6" fmla="*/ 537672 w 1173863"/>
              <a:gd name="connsiteY6" fmla="*/ 1471734 h 1472271"/>
              <a:gd name="connsiteX7" fmla="*/ 258505 w 1173863"/>
              <a:gd name="connsiteY7" fmla="*/ 1398049 h 1472271"/>
              <a:gd name="connsiteX8" fmla="*/ 27978 w 1173863"/>
              <a:gd name="connsiteY8" fmla="*/ 1130439 h 1472271"/>
              <a:gd name="connsiteX9" fmla="*/ 11925 w 1173863"/>
              <a:gd name="connsiteY9" fmla="*/ 678858 h 1472271"/>
              <a:gd name="connsiteX10" fmla="*/ 100352 w 1173863"/>
              <a:gd name="connsiteY10" fmla="*/ 552305 h 1472271"/>
              <a:gd name="connsiteX11" fmla="*/ 169408 w 1173863"/>
              <a:gd name="connsiteY11" fmla="*/ 509442 h 1472271"/>
              <a:gd name="connsiteX12" fmla="*/ 284967 w 1173863"/>
              <a:gd name="connsiteY12" fmla="*/ 472624 h 1472271"/>
              <a:gd name="connsiteX13" fmla="*/ 489915 w 1173863"/>
              <a:gd name="connsiteY13" fmla="*/ 473508 h 1472271"/>
              <a:gd name="connsiteX14" fmla="*/ 702541 w 1173863"/>
              <a:gd name="connsiteY14" fmla="*/ 588905 h 1472271"/>
              <a:gd name="connsiteX15" fmla="*/ 772213 w 1173863"/>
              <a:gd name="connsiteY15" fmla="*/ 822696 h 1472271"/>
              <a:gd name="connsiteX16" fmla="*/ 731116 w 1173863"/>
              <a:gd name="connsiteY16" fmla="*/ 990962 h 1472271"/>
              <a:gd name="connsiteX17" fmla="*/ 638034 w 1173863"/>
              <a:gd name="connsiteY17" fmla="*/ 1039817 h 1472271"/>
              <a:gd name="connsiteX18" fmla="*/ 508348 w 1173863"/>
              <a:gd name="connsiteY18" fmla="*/ 1017905 h 1472271"/>
              <a:gd name="connsiteX19" fmla="*/ 412885 w 1173863"/>
              <a:gd name="connsiteY19" fmla="*/ 833719 h 1472271"/>
              <a:gd name="connsiteX0" fmla="*/ 307977 w 1215442"/>
              <a:gd name="connsiteY0" fmla="*/ 4028 h 1472271"/>
              <a:gd name="connsiteX1" fmla="*/ 750515 w 1215442"/>
              <a:gd name="connsiteY1" fmla="*/ 30087 h 1472271"/>
              <a:gd name="connsiteX2" fmla="*/ 1059489 w 1215442"/>
              <a:gd name="connsiteY2" fmla="*/ 240333 h 1472271"/>
              <a:gd name="connsiteX3" fmla="*/ 1204210 w 1215442"/>
              <a:gd name="connsiteY3" fmla="*/ 565842 h 1472271"/>
              <a:gd name="connsiteX4" fmla="*/ 1173387 w 1215442"/>
              <a:gd name="connsiteY4" fmla="*/ 935712 h 1472271"/>
              <a:gd name="connsiteX5" fmla="*/ 916533 w 1215442"/>
              <a:gd name="connsiteY5" fmla="*/ 1326129 h 1472271"/>
              <a:gd name="connsiteX6" fmla="*/ 579251 w 1215442"/>
              <a:gd name="connsiteY6" fmla="*/ 1471734 h 1472271"/>
              <a:gd name="connsiteX7" fmla="*/ 300084 w 1215442"/>
              <a:gd name="connsiteY7" fmla="*/ 1398049 h 1472271"/>
              <a:gd name="connsiteX8" fmla="*/ 69557 w 1215442"/>
              <a:gd name="connsiteY8" fmla="*/ 1130439 h 1472271"/>
              <a:gd name="connsiteX9" fmla="*/ 2704 w 1215442"/>
              <a:gd name="connsiteY9" fmla="*/ 742358 h 1472271"/>
              <a:gd name="connsiteX10" fmla="*/ 141931 w 1215442"/>
              <a:gd name="connsiteY10" fmla="*/ 552305 h 1472271"/>
              <a:gd name="connsiteX11" fmla="*/ 210987 w 1215442"/>
              <a:gd name="connsiteY11" fmla="*/ 509442 h 1472271"/>
              <a:gd name="connsiteX12" fmla="*/ 326546 w 1215442"/>
              <a:gd name="connsiteY12" fmla="*/ 472624 h 1472271"/>
              <a:gd name="connsiteX13" fmla="*/ 531494 w 1215442"/>
              <a:gd name="connsiteY13" fmla="*/ 473508 h 1472271"/>
              <a:gd name="connsiteX14" fmla="*/ 744120 w 1215442"/>
              <a:gd name="connsiteY14" fmla="*/ 588905 h 1472271"/>
              <a:gd name="connsiteX15" fmla="*/ 813792 w 1215442"/>
              <a:gd name="connsiteY15" fmla="*/ 822696 h 1472271"/>
              <a:gd name="connsiteX16" fmla="*/ 772695 w 1215442"/>
              <a:gd name="connsiteY16" fmla="*/ 990962 h 1472271"/>
              <a:gd name="connsiteX17" fmla="*/ 679613 w 1215442"/>
              <a:gd name="connsiteY17" fmla="*/ 1039817 h 1472271"/>
              <a:gd name="connsiteX18" fmla="*/ 549927 w 1215442"/>
              <a:gd name="connsiteY18" fmla="*/ 1017905 h 1472271"/>
              <a:gd name="connsiteX19" fmla="*/ 454464 w 1215442"/>
              <a:gd name="connsiteY19" fmla="*/ 833719 h 1472271"/>
              <a:gd name="connsiteX0" fmla="*/ 314920 w 1222385"/>
              <a:gd name="connsiteY0" fmla="*/ 4028 h 1472271"/>
              <a:gd name="connsiteX1" fmla="*/ 757458 w 1222385"/>
              <a:gd name="connsiteY1" fmla="*/ 30087 h 1472271"/>
              <a:gd name="connsiteX2" fmla="*/ 1066432 w 1222385"/>
              <a:gd name="connsiteY2" fmla="*/ 240333 h 1472271"/>
              <a:gd name="connsiteX3" fmla="*/ 1211153 w 1222385"/>
              <a:gd name="connsiteY3" fmla="*/ 565842 h 1472271"/>
              <a:gd name="connsiteX4" fmla="*/ 1180330 w 1222385"/>
              <a:gd name="connsiteY4" fmla="*/ 935712 h 1472271"/>
              <a:gd name="connsiteX5" fmla="*/ 923476 w 1222385"/>
              <a:gd name="connsiteY5" fmla="*/ 1326129 h 1472271"/>
              <a:gd name="connsiteX6" fmla="*/ 586194 w 1222385"/>
              <a:gd name="connsiteY6" fmla="*/ 1471734 h 1472271"/>
              <a:gd name="connsiteX7" fmla="*/ 307027 w 1222385"/>
              <a:gd name="connsiteY7" fmla="*/ 1398049 h 1472271"/>
              <a:gd name="connsiteX8" fmla="*/ 44750 w 1222385"/>
              <a:gd name="connsiteY8" fmla="*/ 1124089 h 1472271"/>
              <a:gd name="connsiteX9" fmla="*/ 9647 w 1222385"/>
              <a:gd name="connsiteY9" fmla="*/ 742358 h 1472271"/>
              <a:gd name="connsiteX10" fmla="*/ 148874 w 1222385"/>
              <a:gd name="connsiteY10" fmla="*/ 552305 h 1472271"/>
              <a:gd name="connsiteX11" fmla="*/ 217930 w 1222385"/>
              <a:gd name="connsiteY11" fmla="*/ 509442 h 1472271"/>
              <a:gd name="connsiteX12" fmla="*/ 333489 w 1222385"/>
              <a:gd name="connsiteY12" fmla="*/ 472624 h 1472271"/>
              <a:gd name="connsiteX13" fmla="*/ 538437 w 1222385"/>
              <a:gd name="connsiteY13" fmla="*/ 473508 h 1472271"/>
              <a:gd name="connsiteX14" fmla="*/ 751063 w 1222385"/>
              <a:gd name="connsiteY14" fmla="*/ 588905 h 1472271"/>
              <a:gd name="connsiteX15" fmla="*/ 820735 w 1222385"/>
              <a:gd name="connsiteY15" fmla="*/ 822696 h 1472271"/>
              <a:gd name="connsiteX16" fmla="*/ 779638 w 1222385"/>
              <a:gd name="connsiteY16" fmla="*/ 990962 h 1472271"/>
              <a:gd name="connsiteX17" fmla="*/ 686556 w 1222385"/>
              <a:gd name="connsiteY17" fmla="*/ 1039817 h 1472271"/>
              <a:gd name="connsiteX18" fmla="*/ 556870 w 1222385"/>
              <a:gd name="connsiteY18" fmla="*/ 1017905 h 1472271"/>
              <a:gd name="connsiteX19" fmla="*/ 461407 w 1222385"/>
              <a:gd name="connsiteY19" fmla="*/ 833719 h 1472271"/>
              <a:gd name="connsiteX0" fmla="*/ 314920 w 1222385"/>
              <a:gd name="connsiteY0" fmla="*/ 27893 h 1453944"/>
              <a:gd name="connsiteX1" fmla="*/ 757458 w 1222385"/>
              <a:gd name="connsiteY1" fmla="*/ 11760 h 1453944"/>
              <a:gd name="connsiteX2" fmla="*/ 1066432 w 1222385"/>
              <a:gd name="connsiteY2" fmla="*/ 222006 h 1453944"/>
              <a:gd name="connsiteX3" fmla="*/ 1211153 w 1222385"/>
              <a:gd name="connsiteY3" fmla="*/ 547515 h 1453944"/>
              <a:gd name="connsiteX4" fmla="*/ 1180330 w 1222385"/>
              <a:gd name="connsiteY4" fmla="*/ 917385 h 1453944"/>
              <a:gd name="connsiteX5" fmla="*/ 923476 w 1222385"/>
              <a:gd name="connsiteY5" fmla="*/ 1307802 h 1453944"/>
              <a:gd name="connsiteX6" fmla="*/ 586194 w 1222385"/>
              <a:gd name="connsiteY6" fmla="*/ 1453407 h 1453944"/>
              <a:gd name="connsiteX7" fmla="*/ 307027 w 1222385"/>
              <a:gd name="connsiteY7" fmla="*/ 1379722 h 1453944"/>
              <a:gd name="connsiteX8" fmla="*/ 44750 w 1222385"/>
              <a:gd name="connsiteY8" fmla="*/ 1105762 h 1453944"/>
              <a:gd name="connsiteX9" fmla="*/ 9647 w 1222385"/>
              <a:gd name="connsiteY9" fmla="*/ 724031 h 1453944"/>
              <a:gd name="connsiteX10" fmla="*/ 148874 w 1222385"/>
              <a:gd name="connsiteY10" fmla="*/ 533978 h 1453944"/>
              <a:gd name="connsiteX11" fmla="*/ 217930 w 1222385"/>
              <a:gd name="connsiteY11" fmla="*/ 491115 h 1453944"/>
              <a:gd name="connsiteX12" fmla="*/ 333489 w 1222385"/>
              <a:gd name="connsiteY12" fmla="*/ 454297 h 1453944"/>
              <a:gd name="connsiteX13" fmla="*/ 538437 w 1222385"/>
              <a:gd name="connsiteY13" fmla="*/ 455181 h 1453944"/>
              <a:gd name="connsiteX14" fmla="*/ 751063 w 1222385"/>
              <a:gd name="connsiteY14" fmla="*/ 570578 h 1453944"/>
              <a:gd name="connsiteX15" fmla="*/ 820735 w 1222385"/>
              <a:gd name="connsiteY15" fmla="*/ 804369 h 1453944"/>
              <a:gd name="connsiteX16" fmla="*/ 779638 w 1222385"/>
              <a:gd name="connsiteY16" fmla="*/ 972635 h 1453944"/>
              <a:gd name="connsiteX17" fmla="*/ 686556 w 1222385"/>
              <a:gd name="connsiteY17" fmla="*/ 1021490 h 1453944"/>
              <a:gd name="connsiteX18" fmla="*/ 556870 w 1222385"/>
              <a:gd name="connsiteY18" fmla="*/ 999578 h 1453944"/>
              <a:gd name="connsiteX19" fmla="*/ 461407 w 1222385"/>
              <a:gd name="connsiteY19" fmla="*/ 815392 h 1453944"/>
              <a:gd name="connsiteX0" fmla="*/ 314920 w 1222385"/>
              <a:gd name="connsiteY0" fmla="*/ 34350 h 1460401"/>
              <a:gd name="connsiteX1" fmla="*/ 757458 w 1222385"/>
              <a:gd name="connsiteY1" fmla="*/ 18217 h 1460401"/>
              <a:gd name="connsiteX2" fmla="*/ 1066432 w 1222385"/>
              <a:gd name="connsiteY2" fmla="*/ 228463 h 1460401"/>
              <a:gd name="connsiteX3" fmla="*/ 1211153 w 1222385"/>
              <a:gd name="connsiteY3" fmla="*/ 553972 h 1460401"/>
              <a:gd name="connsiteX4" fmla="*/ 1180330 w 1222385"/>
              <a:gd name="connsiteY4" fmla="*/ 923842 h 1460401"/>
              <a:gd name="connsiteX5" fmla="*/ 923476 w 1222385"/>
              <a:gd name="connsiteY5" fmla="*/ 1314259 h 1460401"/>
              <a:gd name="connsiteX6" fmla="*/ 586194 w 1222385"/>
              <a:gd name="connsiteY6" fmla="*/ 1459864 h 1460401"/>
              <a:gd name="connsiteX7" fmla="*/ 307027 w 1222385"/>
              <a:gd name="connsiteY7" fmla="*/ 1386179 h 1460401"/>
              <a:gd name="connsiteX8" fmla="*/ 44750 w 1222385"/>
              <a:gd name="connsiteY8" fmla="*/ 1112219 h 1460401"/>
              <a:gd name="connsiteX9" fmla="*/ 9647 w 1222385"/>
              <a:gd name="connsiteY9" fmla="*/ 730488 h 1460401"/>
              <a:gd name="connsiteX10" fmla="*/ 148874 w 1222385"/>
              <a:gd name="connsiteY10" fmla="*/ 540435 h 1460401"/>
              <a:gd name="connsiteX11" fmla="*/ 217930 w 1222385"/>
              <a:gd name="connsiteY11" fmla="*/ 497572 h 1460401"/>
              <a:gd name="connsiteX12" fmla="*/ 333489 w 1222385"/>
              <a:gd name="connsiteY12" fmla="*/ 460754 h 1460401"/>
              <a:gd name="connsiteX13" fmla="*/ 538437 w 1222385"/>
              <a:gd name="connsiteY13" fmla="*/ 461638 h 1460401"/>
              <a:gd name="connsiteX14" fmla="*/ 751063 w 1222385"/>
              <a:gd name="connsiteY14" fmla="*/ 577035 h 1460401"/>
              <a:gd name="connsiteX15" fmla="*/ 820735 w 1222385"/>
              <a:gd name="connsiteY15" fmla="*/ 810826 h 1460401"/>
              <a:gd name="connsiteX16" fmla="*/ 779638 w 1222385"/>
              <a:gd name="connsiteY16" fmla="*/ 979092 h 1460401"/>
              <a:gd name="connsiteX17" fmla="*/ 686556 w 1222385"/>
              <a:gd name="connsiteY17" fmla="*/ 1027947 h 1460401"/>
              <a:gd name="connsiteX18" fmla="*/ 556870 w 1222385"/>
              <a:gd name="connsiteY18" fmla="*/ 1006035 h 1460401"/>
              <a:gd name="connsiteX19" fmla="*/ 461407 w 1222385"/>
              <a:gd name="connsiteY19" fmla="*/ 821849 h 1460401"/>
              <a:gd name="connsiteX0" fmla="*/ 314920 w 1222385"/>
              <a:gd name="connsiteY0" fmla="*/ 40049 h 1466100"/>
              <a:gd name="connsiteX1" fmla="*/ 757458 w 1222385"/>
              <a:gd name="connsiteY1" fmla="*/ 23916 h 1466100"/>
              <a:gd name="connsiteX2" fmla="*/ 1066432 w 1222385"/>
              <a:gd name="connsiteY2" fmla="*/ 234162 h 1466100"/>
              <a:gd name="connsiteX3" fmla="*/ 1211153 w 1222385"/>
              <a:gd name="connsiteY3" fmla="*/ 559671 h 1466100"/>
              <a:gd name="connsiteX4" fmla="*/ 1180330 w 1222385"/>
              <a:gd name="connsiteY4" fmla="*/ 929541 h 1466100"/>
              <a:gd name="connsiteX5" fmla="*/ 923476 w 1222385"/>
              <a:gd name="connsiteY5" fmla="*/ 1319958 h 1466100"/>
              <a:gd name="connsiteX6" fmla="*/ 586194 w 1222385"/>
              <a:gd name="connsiteY6" fmla="*/ 1465563 h 1466100"/>
              <a:gd name="connsiteX7" fmla="*/ 307027 w 1222385"/>
              <a:gd name="connsiteY7" fmla="*/ 1391878 h 1466100"/>
              <a:gd name="connsiteX8" fmla="*/ 44750 w 1222385"/>
              <a:gd name="connsiteY8" fmla="*/ 1117918 h 1466100"/>
              <a:gd name="connsiteX9" fmla="*/ 9647 w 1222385"/>
              <a:gd name="connsiteY9" fmla="*/ 736187 h 1466100"/>
              <a:gd name="connsiteX10" fmla="*/ 148874 w 1222385"/>
              <a:gd name="connsiteY10" fmla="*/ 546134 h 1466100"/>
              <a:gd name="connsiteX11" fmla="*/ 217930 w 1222385"/>
              <a:gd name="connsiteY11" fmla="*/ 503271 h 1466100"/>
              <a:gd name="connsiteX12" fmla="*/ 333489 w 1222385"/>
              <a:gd name="connsiteY12" fmla="*/ 466453 h 1466100"/>
              <a:gd name="connsiteX13" fmla="*/ 538437 w 1222385"/>
              <a:gd name="connsiteY13" fmla="*/ 467337 h 1466100"/>
              <a:gd name="connsiteX14" fmla="*/ 751063 w 1222385"/>
              <a:gd name="connsiteY14" fmla="*/ 582734 h 1466100"/>
              <a:gd name="connsiteX15" fmla="*/ 820735 w 1222385"/>
              <a:gd name="connsiteY15" fmla="*/ 816525 h 1466100"/>
              <a:gd name="connsiteX16" fmla="*/ 779638 w 1222385"/>
              <a:gd name="connsiteY16" fmla="*/ 984791 h 1466100"/>
              <a:gd name="connsiteX17" fmla="*/ 686556 w 1222385"/>
              <a:gd name="connsiteY17" fmla="*/ 1033646 h 1466100"/>
              <a:gd name="connsiteX18" fmla="*/ 556870 w 1222385"/>
              <a:gd name="connsiteY18" fmla="*/ 1011734 h 1466100"/>
              <a:gd name="connsiteX19" fmla="*/ 461407 w 1222385"/>
              <a:gd name="connsiteY19" fmla="*/ 827548 h 1466100"/>
              <a:gd name="connsiteX0" fmla="*/ 314920 w 1219331"/>
              <a:gd name="connsiteY0" fmla="*/ 40049 h 1469693"/>
              <a:gd name="connsiteX1" fmla="*/ 757458 w 1219331"/>
              <a:gd name="connsiteY1" fmla="*/ 23916 h 1469693"/>
              <a:gd name="connsiteX2" fmla="*/ 1066432 w 1219331"/>
              <a:gd name="connsiteY2" fmla="*/ 234162 h 1469693"/>
              <a:gd name="connsiteX3" fmla="*/ 1211153 w 1219331"/>
              <a:gd name="connsiteY3" fmla="*/ 559671 h 1469693"/>
              <a:gd name="connsiteX4" fmla="*/ 1180330 w 1219331"/>
              <a:gd name="connsiteY4" fmla="*/ 929541 h 1469693"/>
              <a:gd name="connsiteX5" fmla="*/ 1006026 w 1219331"/>
              <a:gd name="connsiteY5" fmla="*/ 1295849 h 1469693"/>
              <a:gd name="connsiteX6" fmla="*/ 586194 w 1219331"/>
              <a:gd name="connsiteY6" fmla="*/ 1465563 h 1469693"/>
              <a:gd name="connsiteX7" fmla="*/ 307027 w 1219331"/>
              <a:gd name="connsiteY7" fmla="*/ 1391878 h 1469693"/>
              <a:gd name="connsiteX8" fmla="*/ 44750 w 1219331"/>
              <a:gd name="connsiteY8" fmla="*/ 1117918 h 1469693"/>
              <a:gd name="connsiteX9" fmla="*/ 9647 w 1219331"/>
              <a:gd name="connsiteY9" fmla="*/ 736187 h 1469693"/>
              <a:gd name="connsiteX10" fmla="*/ 148874 w 1219331"/>
              <a:gd name="connsiteY10" fmla="*/ 546134 h 1469693"/>
              <a:gd name="connsiteX11" fmla="*/ 217930 w 1219331"/>
              <a:gd name="connsiteY11" fmla="*/ 503271 h 1469693"/>
              <a:gd name="connsiteX12" fmla="*/ 333489 w 1219331"/>
              <a:gd name="connsiteY12" fmla="*/ 466453 h 1469693"/>
              <a:gd name="connsiteX13" fmla="*/ 538437 w 1219331"/>
              <a:gd name="connsiteY13" fmla="*/ 467337 h 1469693"/>
              <a:gd name="connsiteX14" fmla="*/ 751063 w 1219331"/>
              <a:gd name="connsiteY14" fmla="*/ 582734 h 1469693"/>
              <a:gd name="connsiteX15" fmla="*/ 820735 w 1219331"/>
              <a:gd name="connsiteY15" fmla="*/ 816525 h 1469693"/>
              <a:gd name="connsiteX16" fmla="*/ 779638 w 1219331"/>
              <a:gd name="connsiteY16" fmla="*/ 984791 h 1469693"/>
              <a:gd name="connsiteX17" fmla="*/ 686556 w 1219331"/>
              <a:gd name="connsiteY17" fmla="*/ 1033646 h 1469693"/>
              <a:gd name="connsiteX18" fmla="*/ 556870 w 1219331"/>
              <a:gd name="connsiteY18" fmla="*/ 1011734 h 1469693"/>
              <a:gd name="connsiteX19" fmla="*/ 461407 w 1219331"/>
              <a:gd name="connsiteY19" fmla="*/ 827548 h 1469693"/>
              <a:gd name="connsiteX0" fmla="*/ 314920 w 1233758"/>
              <a:gd name="connsiteY0" fmla="*/ 40049 h 1469693"/>
              <a:gd name="connsiteX1" fmla="*/ 757458 w 1233758"/>
              <a:gd name="connsiteY1" fmla="*/ 23916 h 1469693"/>
              <a:gd name="connsiteX2" fmla="*/ 1066432 w 1233758"/>
              <a:gd name="connsiteY2" fmla="*/ 234162 h 1469693"/>
              <a:gd name="connsiteX3" fmla="*/ 1211153 w 1233758"/>
              <a:gd name="connsiteY3" fmla="*/ 559671 h 1469693"/>
              <a:gd name="connsiteX4" fmla="*/ 1212080 w 1233758"/>
              <a:gd name="connsiteY4" fmla="*/ 929541 h 1469693"/>
              <a:gd name="connsiteX5" fmla="*/ 1006026 w 1233758"/>
              <a:gd name="connsiteY5" fmla="*/ 1295849 h 1469693"/>
              <a:gd name="connsiteX6" fmla="*/ 586194 w 1233758"/>
              <a:gd name="connsiteY6" fmla="*/ 1465563 h 1469693"/>
              <a:gd name="connsiteX7" fmla="*/ 307027 w 1233758"/>
              <a:gd name="connsiteY7" fmla="*/ 1391878 h 1469693"/>
              <a:gd name="connsiteX8" fmla="*/ 44750 w 1233758"/>
              <a:gd name="connsiteY8" fmla="*/ 1117918 h 1469693"/>
              <a:gd name="connsiteX9" fmla="*/ 9647 w 1233758"/>
              <a:gd name="connsiteY9" fmla="*/ 736187 h 1469693"/>
              <a:gd name="connsiteX10" fmla="*/ 148874 w 1233758"/>
              <a:gd name="connsiteY10" fmla="*/ 546134 h 1469693"/>
              <a:gd name="connsiteX11" fmla="*/ 217930 w 1233758"/>
              <a:gd name="connsiteY11" fmla="*/ 503271 h 1469693"/>
              <a:gd name="connsiteX12" fmla="*/ 333489 w 1233758"/>
              <a:gd name="connsiteY12" fmla="*/ 466453 h 1469693"/>
              <a:gd name="connsiteX13" fmla="*/ 538437 w 1233758"/>
              <a:gd name="connsiteY13" fmla="*/ 467337 h 1469693"/>
              <a:gd name="connsiteX14" fmla="*/ 751063 w 1233758"/>
              <a:gd name="connsiteY14" fmla="*/ 582734 h 1469693"/>
              <a:gd name="connsiteX15" fmla="*/ 820735 w 1233758"/>
              <a:gd name="connsiteY15" fmla="*/ 816525 h 1469693"/>
              <a:gd name="connsiteX16" fmla="*/ 779638 w 1233758"/>
              <a:gd name="connsiteY16" fmla="*/ 984791 h 1469693"/>
              <a:gd name="connsiteX17" fmla="*/ 686556 w 1233758"/>
              <a:gd name="connsiteY17" fmla="*/ 1033646 h 1469693"/>
              <a:gd name="connsiteX18" fmla="*/ 556870 w 1233758"/>
              <a:gd name="connsiteY18" fmla="*/ 1011734 h 1469693"/>
              <a:gd name="connsiteX19" fmla="*/ 461407 w 1233758"/>
              <a:gd name="connsiteY19" fmla="*/ 827548 h 1469693"/>
              <a:gd name="connsiteX0" fmla="*/ 314920 w 1264920"/>
              <a:gd name="connsiteY0" fmla="*/ 40049 h 1469693"/>
              <a:gd name="connsiteX1" fmla="*/ 757458 w 1264920"/>
              <a:gd name="connsiteY1" fmla="*/ 23916 h 1469693"/>
              <a:gd name="connsiteX2" fmla="*/ 1066432 w 1264920"/>
              <a:gd name="connsiteY2" fmla="*/ 234162 h 1469693"/>
              <a:gd name="connsiteX3" fmla="*/ 1255603 w 1264920"/>
              <a:gd name="connsiteY3" fmla="*/ 565698 h 1469693"/>
              <a:gd name="connsiteX4" fmla="*/ 1212080 w 1264920"/>
              <a:gd name="connsiteY4" fmla="*/ 929541 h 1469693"/>
              <a:gd name="connsiteX5" fmla="*/ 1006026 w 1264920"/>
              <a:gd name="connsiteY5" fmla="*/ 1295849 h 1469693"/>
              <a:gd name="connsiteX6" fmla="*/ 586194 w 1264920"/>
              <a:gd name="connsiteY6" fmla="*/ 1465563 h 1469693"/>
              <a:gd name="connsiteX7" fmla="*/ 307027 w 1264920"/>
              <a:gd name="connsiteY7" fmla="*/ 1391878 h 1469693"/>
              <a:gd name="connsiteX8" fmla="*/ 44750 w 1264920"/>
              <a:gd name="connsiteY8" fmla="*/ 1117918 h 1469693"/>
              <a:gd name="connsiteX9" fmla="*/ 9647 w 1264920"/>
              <a:gd name="connsiteY9" fmla="*/ 736187 h 1469693"/>
              <a:gd name="connsiteX10" fmla="*/ 148874 w 1264920"/>
              <a:gd name="connsiteY10" fmla="*/ 546134 h 1469693"/>
              <a:gd name="connsiteX11" fmla="*/ 217930 w 1264920"/>
              <a:gd name="connsiteY11" fmla="*/ 503271 h 1469693"/>
              <a:gd name="connsiteX12" fmla="*/ 333489 w 1264920"/>
              <a:gd name="connsiteY12" fmla="*/ 466453 h 1469693"/>
              <a:gd name="connsiteX13" fmla="*/ 538437 w 1264920"/>
              <a:gd name="connsiteY13" fmla="*/ 467337 h 1469693"/>
              <a:gd name="connsiteX14" fmla="*/ 751063 w 1264920"/>
              <a:gd name="connsiteY14" fmla="*/ 582734 h 1469693"/>
              <a:gd name="connsiteX15" fmla="*/ 820735 w 1264920"/>
              <a:gd name="connsiteY15" fmla="*/ 816525 h 1469693"/>
              <a:gd name="connsiteX16" fmla="*/ 779638 w 1264920"/>
              <a:gd name="connsiteY16" fmla="*/ 984791 h 1469693"/>
              <a:gd name="connsiteX17" fmla="*/ 686556 w 1264920"/>
              <a:gd name="connsiteY17" fmla="*/ 1033646 h 1469693"/>
              <a:gd name="connsiteX18" fmla="*/ 556870 w 1264920"/>
              <a:gd name="connsiteY18" fmla="*/ 1011734 h 1469693"/>
              <a:gd name="connsiteX19" fmla="*/ 461407 w 1264920"/>
              <a:gd name="connsiteY19" fmla="*/ 827548 h 1469693"/>
              <a:gd name="connsiteX0" fmla="*/ 314920 w 1287790"/>
              <a:gd name="connsiteY0" fmla="*/ 40049 h 1469693"/>
              <a:gd name="connsiteX1" fmla="*/ 757458 w 1287790"/>
              <a:gd name="connsiteY1" fmla="*/ 23916 h 1469693"/>
              <a:gd name="connsiteX2" fmla="*/ 1066432 w 1287790"/>
              <a:gd name="connsiteY2" fmla="*/ 234162 h 1469693"/>
              <a:gd name="connsiteX3" fmla="*/ 1255603 w 1287790"/>
              <a:gd name="connsiteY3" fmla="*/ 565698 h 1469693"/>
              <a:gd name="connsiteX4" fmla="*/ 1262880 w 1287790"/>
              <a:gd name="connsiteY4" fmla="*/ 935569 h 1469693"/>
              <a:gd name="connsiteX5" fmla="*/ 1006026 w 1287790"/>
              <a:gd name="connsiteY5" fmla="*/ 1295849 h 1469693"/>
              <a:gd name="connsiteX6" fmla="*/ 586194 w 1287790"/>
              <a:gd name="connsiteY6" fmla="*/ 1465563 h 1469693"/>
              <a:gd name="connsiteX7" fmla="*/ 307027 w 1287790"/>
              <a:gd name="connsiteY7" fmla="*/ 1391878 h 1469693"/>
              <a:gd name="connsiteX8" fmla="*/ 44750 w 1287790"/>
              <a:gd name="connsiteY8" fmla="*/ 1117918 h 1469693"/>
              <a:gd name="connsiteX9" fmla="*/ 9647 w 1287790"/>
              <a:gd name="connsiteY9" fmla="*/ 736187 h 1469693"/>
              <a:gd name="connsiteX10" fmla="*/ 148874 w 1287790"/>
              <a:gd name="connsiteY10" fmla="*/ 546134 h 1469693"/>
              <a:gd name="connsiteX11" fmla="*/ 217930 w 1287790"/>
              <a:gd name="connsiteY11" fmla="*/ 503271 h 1469693"/>
              <a:gd name="connsiteX12" fmla="*/ 333489 w 1287790"/>
              <a:gd name="connsiteY12" fmla="*/ 466453 h 1469693"/>
              <a:gd name="connsiteX13" fmla="*/ 538437 w 1287790"/>
              <a:gd name="connsiteY13" fmla="*/ 467337 h 1469693"/>
              <a:gd name="connsiteX14" fmla="*/ 751063 w 1287790"/>
              <a:gd name="connsiteY14" fmla="*/ 582734 h 1469693"/>
              <a:gd name="connsiteX15" fmla="*/ 820735 w 1287790"/>
              <a:gd name="connsiteY15" fmla="*/ 816525 h 1469693"/>
              <a:gd name="connsiteX16" fmla="*/ 779638 w 1287790"/>
              <a:gd name="connsiteY16" fmla="*/ 984791 h 1469693"/>
              <a:gd name="connsiteX17" fmla="*/ 686556 w 1287790"/>
              <a:gd name="connsiteY17" fmla="*/ 1033646 h 1469693"/>
              <a:gd name="connsiteX18" fmla="*/ 556870 w 1287790"/>
              <a:gd name="connsiteY18" fmla="*/ 1011734 h 1469693"/>
              <a:gd name="connsiteX19" fmla="*/ 461407 w 1287790"/>
              <a:gd name="connsiteY19" fmla="*/ 827548 h 1469693"/>
              <a:gd name="connsiteX0" fmla="*/ 314920 w 1287344"/>
              <a:gd name="connsiteY0" fmla="*/ 40049 h 1467356"/>
              <a:gd name="connsiteX1" fmla="*/ 757458 w 1287344"/>
              <a:gd name="connsiteY1" fmla="*/ 23916 h 1467356"/>
              <a:gd name="connsiteX2" fmla="*/ 1066432 w 1287344"/>
              <a:gd name="connsiteY2" fmla="*/ 234162 h 1467356"/>
              <a:gd name="connsiteX3" fmla="*/ 1255603 w 1287344"/>
              <a:gd name="connsiteY3" fmla="*/ 565698 h 1467356"/>
              <a:gd name="connsiteX4" fmla="*/ 1262880 w 1287344"/>
              <a:gd name="connsiteY4" fmla="*/ 935569 h 1467356"/>
              <a:gd name="connsiteX5" fmla="*/ 1012376 w 1287344"/>
              <a:gd name="connsiteY5" fmla="*/ 1338041 h 1467356"/>
              <a:gd name="connsiteX6" fmla="*/ 586194 w 1287344"/>
              <a:gd name="connsiteY6" fmla="*/ 1465563 h 1467356"/>
              <a:gd name="connsiteX7" fmla="*/ 307027 w 1287344"/>
              <a:gd name="connsiteY7" fmla="*/ 1391878 h 1467356"/>
              <a:gd name="connsiteX8" fmla="*/ 44750 w 1287344"/>
              <a:gd name="connsiteY8" fmla="*/ 1117918 h 1467356"/>
              <a:gd name="connsiteX9" fmla="*/ 9647 w 1287344"/>
              <a:gd name="connsiteY9" fmla="*/ 736187 h 1467356"/>
              <a:gd name="connsiteX10" fmla="*/ 148874 w 1287344"/>
              <a:gd name="connsiteY10" fmla="*/ 546134 h 1467356"/>
              <a:gd name="connsiteX11" fmla="*/ 217930 w 1287344"/>
              <a:gd name="connsiteY11" fmla="*/ 503271 h 1467356"/>
              <a:gd name="connsiteX12" fmla="*/ 333489 w 1287344"/>
              <a:gd name="connsiteY12" fmla="*/ 466453 h 1467356"/>
              <a:gd name="connsiteX13" fmla="*/ 538437 w 1287344"/>
              <a:gd name="connsiteY13" fmla="*/ 467337 h 1467356"/>
              <a:gd name="connsiteX14" fmla="*/ 751063 w 1287344"/>
              <a:gd name="connsiteY14" fmla="*/ 582734 h 1467356"/>
              <a:gd name="connsiteX15" fmla="*/ 820735 w 1287344"/>
              <a:gd name="connsiteY15" fmla="*/ 816525 h 1467356"/>
              <a:gd name="connsiteX16" fmla="*/ 779638 w 1287344"/>
              <a:gd name="connsiteY16" fmla="*/ 984791 h 1467356"/>
              <a:gd name="connsiteX17" fmla="*/ 686556 w 1287344"/>
              <a:gd name="connsiteY17" fmla="*/ 1033646 h 1467356"/>
              <a:gd name="connsiteX18" fmla="*/ 556870 w 1287344"/>
              <a:gd name="connsiteY18" fmla="*/ 1011734 h 1467356"/>
              <a:gd name="connsiteX19" fmla="*/ 461407 w 1287344"/>
              <a:gd name="connsiteY19" fmla="*/ 827548 h 146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7344" h="1467356">
                <a:moveTo>
                  <a:pt x="314920" y="40049"/>
                </a:moveTo>
                <a:cubicBezTo>
                  <a:pt x="476738" y="-12451"/>
                  <a:pt x="632206" y="-8436"/>
                  <a:pt x="757458" y="23916"/>
                </a:cubicBezTo>
                <a:cubicBezTo>
                  <a:pt x="882710" y="56268"/>
                  <a:pt x="983408" y="143865"/>
                  <a:pt x="1066432" y="234162"/>
                </a:cubicBezTo>
                <a:cubicBezTo>
                  <a:pt x="1149456" y="324459"/>
                  <a:pt x="1222862" y="448797"/>
                  <a:pt x="1255603" y="565698"/>
                </a:cubicBezTo>
                <a:cubicBezTo>
                  <a:pt x="1288344" y="682599"/>
                  <a:pt x="1303418" y="806845"/>
                  <a:pt x="1262880" y="935569"/>
                </a:cubicBezTo>
                <a:cubicBezTo>
                  <a:pt x="1222342" y="1064293"/>
                  <a:pt x="1125157" y="1249709"/>
                  <a:pt x="1012376" y="1338041"/>
                </a:cubicBezTo>
                <a:cubicBezTo>
                  <a:pt x="899595" y="1426373"/>
                  <a:pt x="703752" y="1456590"/>
                  <a:pt x="586194" y="1465563"/>
                </a:cubicBezTo>
                <a:cubicBezTo>
                  <a:pt x="468636" y="1474536"/>
                  <a:pt x="397268" y="1449819"/>
                  <a:pt x="307027" y="1391878"/>
                </a:cubicBezTo>
                <a:cubicBezTo>
                  <a:pt x="216786" y="1333937"/>
                  <a:pt x="94313" y="1227200"/>
                  <a:pt x="44750" y="1117918"/>
                </a:cubicBezTo>
                <a:cubicBezTo>
                  <a:pt x="-4813" y="1008636"/>
                  <a:pt x="-7707" y="831484"/>
                  <a:pt x="9647" y="736187"/>
                </a:cubicBezTo>
                <a:cubicBezTo>
                  <a:pt x="27001" y="640890"/>
                  <a:pt x="114160" y="584953"/>
                  <a:pt x="148874" y="546134"/>
                </a:cubicBezTo>
                <a:cubicBezTo>
                  <a:pt x="183588" y="507315"/>
                  <a:pt x="187161" y="516551"/>
                  <a:pt x="217930" y="503271"/>
                </a:cubicBezTo>
                <a:cubicBezTo>
                  <a:pt x="248699" y="489991"/>
                  <a:pt x="280071" y="472442"/>
                  <a:pt x="333489" y="466453"/>
                </a:cubicBezTo>
                <a:cubicBezTo>
                  <a:pt x="386907" y="460464"/>
                  <a:pt x="468841" y="447957"/>
                  <a:pt x="538437" y="467337"/>
                </a:cubicBezTo>
                <a:cubicBezTo>
                  <a:pt x="608033" y="486717"/>
                  <a:pt x="704013" y="524536"/>
                  <a:pt x="751063" y="582734"/>
                </a:cubicBezTo>
                <a:cubicBezTo>
                  <a:pt x="798113" y="640932"/>
                  <a:pt x="815973" y="749516"/>
                  <a:pt x="820735" y="816525"/>
                </a:cubicBezTo>
                <a:cubicBezTo>
                  <a:pt x="825498" y="883535"/>
                  <a:pt x="813907" y="950985"/>
                  <a:pt x="779638" y="984791"/>
                </a:cubicBezTo>
                <a:cubicBezTo>
                  <a:pt x="745369" y="1018597"/>
                  <a:pt x="723684" y="1029156"/>
                  <a:pt x="686556" y="1033646"/>
                </a:cubicBezTo>
                <a:cubicBezTo>
                  <a:pt x="649428" y="1038136"/>
                  <a:pt x="617017" y="1029018"/>
                  <a:pt x="556870" y="1011734"/>
                </a:cubicBezTo>
                <a:cubicBezTo>
                  <a:pt x="515773" y="970637"/>
                  <a:pt x="459695" y="921728"/>
                  <a:pt x="461407" y="827548"/>
                </a:cubicBezTo>
              </a:path>
            </a:pathLst>
          </a:cu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10BB70AA-A1AE-29AC-0F18-A596D5654F7C}"/>
              </a:ext>
            </a:extLst>
          </p:cNvPr>
          <p:cNvSpPr txBox="1"/>
          <p:nvPr/>
        </p:nvSpPr>
        <p:spPr>
          <a:xfrm>
            <a:off x="3206633" y="2722031"/>
            <a:ext cx="1895582" cy="369332"/>
          </a:xfrm>
          <a:prstGeom prst="rect">
            <a:avLst/>
          </a:prstGeom>
          <a:noFill/>
        </p:spPr>
        <p:txBody>
          <a:bodyPr wrap="square">
            <a:spAutoFit/>
          </a:bodyPr>
          <a:lstStyle/>
          <a:p>
            <a:r>
              <a:rPr lang="de-DE" dirty="0">
                <a:solidFill>
                  <a:srgbClr val="FF0000"/>
                </a:solidFill>
              </a:rPr>
              <a:t>100 </a:t>
            </a:r>
            <a:r>
              <a:rPr lang="el-GR" dirty="0">
                <a:solidFill>
                  <a:srgbClr val="FF0000"/>
                </a:solidFill>
              </a:rPr>
              <a:t>Ω</a:t>
            </a:r>
            <a:r>
              <a:rPr lang="de-DE" dirty="0">
                <a:solidFill>
                  <a:srgbClr val="FF0000"/>
                </a:solidFill>
              </a:rPr>
              <a:t> + j50 </a:t>
            </a:r>
            <a:r>
              <a:rPr lang="el-GR" dirty="0">
                <a:solidFill>
                  <a:srgbClr val="FF0000"/>
                </a:solidFill>
              </a:rPr>
              <a:t>Ω</a:t>
            </a:r>
            <a:r>
              <a:rPr lang="de-DE" dirty="0">
                <a:solidFill>
                  <a:srgbClr val="FF0000"/>
                </a:solidFill>
              </a:rPr>
              <a:t> </a:t>
            </a:r>
          </a:p>
        </p:txBody>
      </p:sp>
      <p:cxnSp>
        <p:nvCxnSpPr>
          <p:cNvPr id="10" name="Gerade Verbindung mit Pfeil 9">
            <a:extLst>
              <a:ext uri="{FF2B5EF4-FFF2-40B4-BE49-F238E27FC236}">
                <a16:creationId xmlns:a16="http://schemas.microsoft.com/office/drawing/2014/main" id="{CDC5DDEE-0726-101A-BFD9-B9768670AED0}"/>
              </a:ext>
            </a:extLst>
          </p:cNvPr>
          <p:cNvCxnSpPr>
            <a:cxnSpLocks/>
          </p:cNvCxnSpPr>
          <p:nvPr/>
        </p:nvCxnSpPr>
        <p:spPr>
          <a:xfrm flipH="1">
            <a:off x="3833813" y="3002678"/>
            <a:ext cx="119062" cy="43123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AA707407-673E-C3D0-13B9-DBE10B1B50AD}"/>
              </a:ext>
            </a:extLst>
          </p:cNvPr>
          <p:cNvSpPr txBox="1"/>
          <p:nvPr/>
        </p:nvSpPr>
        <p:spPr>
          <a:xfrm>
            <a:off x="1600825" y="2129354"/>
            <a:ext cx="1895582" cy="369332"/>
          </a:xfrm>
          <a:prstGeom prst="rect">
            <a:avLst/>
          </a:prstGeom>
          <a:noFill/>
        </p:spPr>
        <p:txBody>
          <a:bodyPr wrap="square">
            <a:spAutoFit/>
          </a:bodyPr>
          <a:lstStyle/>
          <a:p>
            <a:r>
              <a:rPr lang="de-DE" dirty="0">
                <a:solidFill>
                  <a:srgbClr val="0070C0"/>
                </a:solidFill>
              </a:rPr>
              <a:t>16 </a:t>
            </a:r>
            <a:r>
              <a:rPr lang="el-GR" dirty="0">
                <a:solidFill>
                  <a:srgbClr val="0070C0"/>
                </a:solidFill>
              </a:rPr>
              <a:t>Ω</a:t>
            </a:r>
            <a:r>
              <a:rPr lang="de-DE" dirty="0">
                <a:solidFill>
                  <a:srgbClr val="0070C0"/>
                </a:solidFill>
              </a:rPr>
              <a:t> + j18 </a:t>
            </a:r>
            <a:r>
              <a:rPr lang="el-GR" dirty="0">
                <a:solidFill>
                  <a:srgbClr val="0070C0"/>
                </a:solidFill>
              </a:rPr>
              <a:t>Ω</a:t>
            </a:r>
            <a:endParaRPr lang="de-DE" dirty="0">
              <a:solidFill>
                <a:srgbClr val="0070C0"/>
              </a:solidFill>
            </a:endParaRPr>
          </a:p>
        </p:txBody>
      </p:sp>
      <p:cxnSp>
        <p:nvCxnSpPr>
          <p:cNvPr id="12" name="Gerade Verbindung mit Pfeil 11">
            <a:extLst>
              <a:ext uri="{FF2B5EF4-FFF2-40B4-BE49-F238E27FC236}">
                <a16:creationId xmlns:a16="http://schemas.microsoft.com/office/drawing/2014/main" id="{492F8A02-D315-849F-E2C5-389D7A41DAB4}"/>
              </a:ext>
            </a:extLst>
          </p:cNvPr>
          <p:cNvCxnSpPr>
            <a:cxnSpLocks/>
          </p:cNvCxnSpPr>
          <p:nvPr/>
        </p:nvCxnSpPr>
        <p:spPr>
          <a:xfrm flipH="1">
            <a:off x="2085975" y="2448347"/>
            <a:ext cx="122274" cy="59012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7087820E-6B29-BEB5-08AB-592ECF88D955}"/>
              </a:ext>
            </a:extLst>
          </p:cNvPr>
          <p:cNvSpPr/>
          <p:nvPr/>
        </p:nvSpPr>
        <p:spPr>
          <a:xfrm>
            <a:off x="2228565" y="3868616"/>
            <a:ext cx="93784" cy="937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6851C97A-1BEB-1E06-EE6A-0AABF496CAB5}"/>
              </a:ext>
            </a:extLst>
          </p:cNvPr>
          <p:cNvSpPr txBox="1"/>
          <p:nvPr/>
        </p:nvSpPr>
        <p:spPr>
          <a:xfrm>
            <a:off x="646288" y="6392480"/>
            <a:ext cx="8497712" cy="307777"/>
          </a:xfrm>
          <a:prstGeom prst="rect">
            <a:avLst/>
          </a:prstGeom>
          <a:noFill/>
        </p:spPr>
        <p:txBody>
          <a:bodyPr wrap="square" rtlCol="0">
            <a:spAutoFit/>
          </a:bodyPr>
          <a:lstStyle/>
          <a:p>
            <a:r>
              <a:rPr lang="de-DE" sz="1400" dirty="0">
                <a:solidFill>
                  <a:srgbClr val="FF0000"/>
                </a:solidFill>
              </a:rPr>
              <a:t>- - - - - verlängert man gedanklich die Spirale, landet man beim Wellenwiderstand der Leitung</a:t>
            </a:r>
          </a:p>
        </p:txBody>
      </p:sp>
    </p:spTree>
    <p:extLst>
      <p:ext uri="{BB962C8B-B14F-4D97-AF65-F5344CB8AC3E}">
        <p14:creationId xmlns:p14="http://schemas.microsoft.com/office/powerpoint/2010/main" val="39117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1A2B800-EF99-BD1F-AE1A-160964B09F30}"/>
              </a:ext>
            </a:extLst>
          </p:cNvPr>
          <p:cNvSpPr txBox="1"/>
          <p:nvPr/>
        </p:nvSpPr>
        <p:spPr>
          <a:xfrm>
            <a:off x="894830" y="523994"/>
            <a:ext cx="7620519" cy="369332"/>
          </a:xfrm>
          <a:prstGeom prst="rect">
            <a:avLst/>
          </a:prstGeom>
          <a:noFill/>
        </p:spPr>
        <p:txBody>
          <a:bodyPr wrap="square">
            <a:spAutoFit/>
          </a:bodyPr>
          <a:lstStyle/>
          <a:p>
            <a:r>
              <a:rPr lang="de-DE" dirty="0">
                <a:solidFill>
                  <a:srgbClr val="002060"/>
                </a:solidFill>
              </a:rPr>
              <a:t>Wir nehmen nochmal die Ortskurve des Dipols aus Folie 28…</a:t>
            </a:r>
            <a:endParaRPr lang="de-DE" dirty="0"/>
          </a:p>
        </p:txBody>
      </p:sp>
      <p:pic>
        <p:nvPicPr>
          <p:cNvPr id="8" name="Grafik 7">
            <a:extLst>
              <a:ext uri="{FF2B5EF4-FFF2-40B4-BE49-F238E27FC236}">
                <a16:creationId xmlns:a16="http://schemas.microsoft.com/office/drawing/2014/main" id="{F0B5D76E-E78F-EF58-098F-2A2A05D66C97}"/>
              </a:ext>
            </a:extLst>
          </p:cNvPr>
          <p:cNvPicPr>
            <a:picLocks noChangeAspect="1"/>
          </p:cNvPicPr>
          <p:nvPr/>
        </p:nvPicPr>
        <p:blipFill>
          <a:blip r:embed="rId3"/>
          <a:stretch>
            <a:fillRect/>
          </a:stretch>
        </p:blipFill>
        <p:spPr>
          <a:xfrm>
            <a:off x="1054596" y="1089659"/>
            <a:ext cx="6816864" cy="5125791"/>
          </a:xfrm>
          <a:prstGeom prst="rect">
            <a:avLst/>
          </a:prstGeom>
        </p:spPr>
      </p:pic>
      <p:cxnSp>
        <p:nvCxnSpPr>
          <p:cNvPr id="9" name="Gerade Verbindung mit Pfeil 8">
            <a:extLst>
              <a:ext uri="{FF2B5EF4-FFF2-40B4-BE49-F238E27FC236}">
                <a16:creationId xmlns:a16="http://schemas.microsoft.com/office/drawing/2014/main" id="{80F8B7A1-E726-F6B1-F2F7-83C87F4D2C9E}"/>
              </a:ext>
            </a:extLst>
          </p:cNvPr>
          <p:cNvCxnSpPr>
            <a:cxnSpLocks/>
          </p:cNvCxnSpPr>
          <p:nvPr/>
        </p:nvCxnSpPr>
        <p:spPr>
          <a:xfrm>
            <a:off x="3070860" y="3886200"/>
            <a:ext cx="342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B7C088C0-6D1F-0740-9267-F5580694C642}"/>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1AF9793-0EF8-8B2A-F35D-E797AC73F404}"/>
              </a:ext>
            </a:extLst>
          </p:cNvPr>
          <p:cNvSpPr txBox="1"/>
          <p:nvPr/>
        </p:nvSpPr>
        <p:spPr>
          <a:xfrm>
            <a:off x="2281372" y="3540018"/>
            <a:ext cx="1211580" cy="369332"/>
          </a:xfrm>
          <a:prstGeom prst="rect">
            <a:avLst/>
          </a:prstGeom>
          <a:noFill/>
        </p:spPr>
        <p:txBody>
          <a:bodyPr wrap="square" rtlCol="0">
            <a:spAutoFit/>
          </a:bodyPr>
          <a:lstStyle/>
          <a:p>
            <a:r>
              <a:rPr lang="de-DE" b="1" dirty="0">
                <a:solidFill>
                  <a:srgbClr val="FF0000"/>
                </a:solidFill>
              </a:rPr>
              <a:t>7,1 MHz</a:t>
            </a:r>
          </a:p>
        </p:txBody>
      </p:sp>
    </p:spTree>
    <p:extLst>
      <p:ext uri="{BB962C8B-B14F-4D97-AF65-F5344CB8AC3E}">
        <p14:creationId xmlns:p14="http://schemas.microsoft.com/office/powerpoint/2010/main" val="25585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A04F50E-67B7-EC13-96BD-362796525F62}"/>
              </a:ext>
            </a:extLst>
          </p:cNvPr>
          <p:cNvPicPr>
            <a:picLocks noChangeAspect="1"/>
          </p:cNvPicPr>
          <p:nvPr/>
        </p:nvPicPr>
        <p:blipFill>
          <a:blip r:embed="rId3"/>
          <a:stretch>
            <a:fillRect/>
          </a:stretch>
        </p:blipFill>
        <p:spPr>
          <a:xfrm>
            <a:off x="956275" y="1085907"/>
            <a:ext cx="3323079" cy="2499774"/>
          </a:xfrm>
          <a:prstGeom prst="rect">
            <a:avLst/>
          </a:prstGeom>
        </p:spPr>
      </p:pic>
      <p:sp>
        <p:nvSpPr>
          <p:cNvPr id="2" name="Foliennummernplatzhalter 1">
            <a:extLst>
              <a:ext uri="{FF2B5EF4-FFF2-40B4-BE49-F238E27FC236}">
                <a16:creationId xmlns:a16="http://schemas.microsoft.com/office/drawing/2014/main" id="{95B33A0C-A20A-3B37-2ECA-A13A89B7145B}"/>
              </a:ext>
            </a:extLst>
          </p:cNvPr>
          <p:cNvSpPr>
            <a:spLocks noGrp="1"/>
          </p:cNvSpPr>
          <p:nvPr>
            <p:ph type="sldNum" sz="quarter" idx="12"/>
          </p:nvPr>
        </p:nvSpPr>
        <p:spPr/>
        <p:txBody>
          <a:bodyPr/>
          <a:lstStyle/>
          <a:p>
            <a:fld id="{C2AC68D2-1A84-4503-B18D-7B7812CC9574}" type="slidenum">
              <a:rPr lang="de-DE" smtClean="0"/>
              <a:t>47</a:t>
            </a:fld>
            <a:endParaRPr lang="de-DE"/>
          </a:p>
        </p:txBody>
      </p:sp>
      <p:sp>
        <p:nvSpPr>
          <p:cNvPr id="7" name="Textfeld 6">
            <a:extLst>
              <a:ext uri="{FF2B5EF4-FFF2-40B4-BE49-F238E27FC236}">
                <a16:creationId xmlns:a16="http://schemas.microsoft.com/office/drawing/2014/main" id="{B23F7B3B-B688-8DC8-56D6-AB735D98B28D}"/>
              </a:ext>
            </a:extLst>
          </p:cNvPr>
          <p:cNvSpPr txBox="1"/>
          <p:nvPr/>
        </p:nvSpPr>
        <p:spPr>
          <a:xfrm>
            <a:off x="912235" y="342223"/>
            <a:ext cx="8142490" cy="646331"/>
          </a:xfrm>
          <a:prstGeom prst="rect">
            <a:avLst/>
          </a:prstGeom>
          <a:noFill/>
        </p:spPr>
        <p:txBody>
          <a:bodyPr wrap="square">
            <a:spAutoFit/>
          </a:bodyPr>
          <a:lstStyle/>
          <a:p>
            <a:r>
              <a:rPr lang="de-DE" dirty="0">
                <a:solidFill>
                  <a:srgbClr val="002060"/>
                </a:solidFill>
              </a:rPr>
              <a:t>… und fügen zusätzlich eine Leitung (hier </a:t>
            </a:r>
            <a:r>
              <a:rPr lang="de-DE" dirty="0" err="1">
                <a:solidFill>
                  <a:srgbClr val="002060"/>
                </a:solidFill>
              </a:rPr>
              <a:t>Koax</a:t>
            </a:r>
            <a:r>
              <a:rPr lang="de-DE" dirty="0">
                <a:solidFill>
                  <a:srgbClr val="002060"/>
                </a:solidFill>
              </a:rPr>
              <a:t> Z</a:t>
            </a:r>
            <a:r>
              <a:rPr lang="de-DE" baseline="-25000" dirty="0">
                <a:solidFill>
                  <a:srgbClr val="002060"/>
                </a:solidFill>
              </a:rPr>
              <a:t>W </a:t>
            </a:r>
            <a:r>
              <a:rPr lang="de-DE" dirty="0">
                <a:solidFill>
                  <a:srgbClr val="002060"/>
                </a:solidFill>
              </a:rPr>
              <a:t>= 50 </a:t>
            </a:r>
            <a:r>
              <a:rPr lang="el-GR" dirty="0">
                <a:solidFill>
                  <a:srgbClr val="002060"/>
                </a:solidFill>
              </a:rPr>
              <a:t>Ω</a:t>
            </a:r>
            <a:r>
              <a:rPr lang="de-DE" dirty="0">
                <a:solidFill>
                  <a:srgbClr val="002060"/>
                </a:solidFill>
              </a:rPr>
              <a:t>) ein. Damit verändert sich die Ortskurve. Die Impedanz bei der Resonanzfrequenz ändert sich aber nicht:</a:t>
            </a:r>
            <a:endParaRPr lang="de-DE" dirty="0"/>
          </a:p>
        </p:txBody>
      </p:sp>
      <p:sp>
        <p:nvSpPr>
          <p:cNvPr id="11" name="Rechteck 10">
            <a:extLst>
              <a:ext uri="{FF2B5EF4-FFF2-40B4-BE49-F238E27FC236}">
                <a16:creationId xmlns:a16="http://schemas.microsoft.com/office/drawing/2014/main" id="{99CFFC43-B58B-90F5-CFC5-3290DA1E5CC8}"/>
              </a:ext>
            </a:extLst>
          </p:cNvPr>
          <p:cNvSpPr/>
          <p:nvPr/>
        </p:nvSpPr>
        <p:spPr>
          <a:xfrm>
            <a:off x="833870" y="893326"/>
            <a:ext cx="156730" cy="5299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8E1FD18F-72F5-1E13-C20D-A77725467B03}"/>
              </a:ext>
            </a:extLst>
          </p:cNvPr>
          <p:cNvSpPr/>
          <p:nvPr/>
        </p:nvSpPr>
        <p:spPr>
          <a:xfrm>
            <a:off x="6243637" y="4434957"/>
            <a:ext cx="1780479"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5D15D9D-656D-D5B4-7456-C50C1F2E7E4D}"/>
              </a:ext>
            </a:extLst>
          </p:cNvPr>
          <p:cNvSpPr/>
          <p:nvPr/>
        </p:nvSpPr>
        <p:spPr>
          <a:xfrm>
            <a:off x="6243636" y="4681005"/>
            <a:ext cx="1780479"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8CD04190-E74D-2E1A-9E4A-C670635A18CB}"/>
              </a:ext>
            </a:extLst>
          </p:cNvPr>
          <p:cNvSpPr txBox="1"/>
          <p:nvPr/>
        </p:nvSpPr>
        <p:spPr>
          <a:xfrm>
            <a:off x="2342509" y="958269"/>
            <a:ext cx="955497" cy="369332"/>
          </a:xfrm>
          <a:prstGeom prst="rect">
            <a:avLst/>
          </a:prstGeom>
          <a:noFill/>
        </p:spPr>
        <p:txBody>
          <a:bodyPr wrap="square" rtlCol="0">
            <a:spAutoFit/>
          </a:bodyPr>
          <a:lstStyle/>
          <a:p>
            <a:r>
              <a:rPr lang="de-DE" b="1" dirty="0">
                <a:solidFill>
                  <a:srgbClr val="FF0000"/>
                </a:solidFill>
              </a:rPr>
              <a:t>1 m</a:t>
            </a:r>
          </a:p>
        </p:txBody>
      </p:sp>
      <p:pic>
        <p:nvPicPr>
          <p:cNvPr id="17" name="Grafik 16">
            <a:extLst>
              <a:ext uri="{FF2B5EF4-FFF2-40B4-BE49-F238E27FC236}">
                <a16:creationId xmlns:a16="http://schemas.microsoft.com/office/drawing/2014/main" id="{E71F57D2-8B41-80B5-54EB-332CA16F046F}"/>
              </a:ext>
            </a:extLst>
          </p:cNvPr>
          <p:cNvPicPr>
            <a:picLocks noChangeAspect="1"/>
          </p:cNvPicPr>
          <p:nvPr/>
        </p:nvPicPr>
        <p:blipFill>
          <a:blip r:embed="rId4"/>
          <a:stretch>
            <a:fillRect/>
          </a:stretch>
        </p:blipFill>
        <p:spPr>
          <a:xfrm>
            <a:off x="4798623" y="988554"/>
            <a:ext cx="3518731" cy="2666255"/>
          </a:xfrm>
          <a:prstGeom prst="rect">
            <a:avLst/>
          </a:prstGeom>
        </p:spPr>
      </p:pic>
      <p:sp>
        <p:nvSpPr>
          <p:cNvPr id="18" name="Textfeld 17">
            <a:extLst>
              <a:ext uri="{FF2B5EF4-FFF2-40B4-BE49-F238E27FC236}">
                <a16:creationId xmlns:a16="http://schemas.microsoft.com/office/drawing/2014/main" id="{72E2CFA6-A0FB-651E-1125-C165B437E7B8}"/>
              </a:ext>
            </a:extLst>
          </p:cNvPr>
          <p:cNvSpPr txBox="1"/>
          <p:nvPr/>
        </p:nvSpPr>
        <p:spPr>
          <a:xfrm>
            <a:off x="6243636" y="878060"/>
            <a:ext cx="955497" cy="369332"/>
          </a:xfrm>
          <a:prstGeom prst="rect">
            <a:avLst/>
          </a:prstGeom>
          <a:noFill/>
        </p:spPr>
        <p:txBody>
          <a:bodyPr wrap="square" rtlCol="0">
            <a:spAutoFit/>
          </a:bodyPr>
          <a:lstStyle/>
          <a:p>
            <a:r>
              <a:rPr lang="de-DE" b="1" dirty="0">
                <a:solidFill>
                  <a:srgbClr val="FF0000"/>
                </a:solidFill>
              </a:rPr>
              <a:t>2 m</a:t>
            </a:r>
          </a:p>
        </p:txBody>
      </p:sp>
      <p:pic>
        <p:nvPicPr>
          <p:cNvPr id="20" name="Grafik 19">
            <a:extLst>
              <a:ext uri="{FF2B5EF4-FFF2-40B4-BE49-F238E27FC236}">
                <a16:creationId xmlns:a16="http://schemas.microsoft.com/office/drawing/2014/main" id="{8FBD1A8F-D544-0B37-1DE4-D31C171DB5A9}"/>
              </a:ext>
            </a:extLst>
          </p:cNvPr>
          <p:cNvPicPr>
            <a:picLocks noChangeAspect="1"/>
          </p:cNvPicPr>
          <p:nvPr/>
        </p:nvPicPr>
        <p:blipFill>
          <a:blip r:embed="rId5"/>
          <a:stretch>
            <a:fillRect/>
          </a:stretch>
        </p:blipFill>
        <p:spPr>
          <a:xfrm>
            <a:off x="1032670" y="3856576"/>
            <a:ext cx="3321677" cy="2499775"/>
          </a:xfrm>
          <a:prstGeom prst="rect">
            <a:avLst/>
          </a:prstGeom>
        </p:spPr>
      </p:pic>
      <p:sp>
        <p:nvSpPr>
          <p:cNvPr id="21" name="Textfeld 20">
            <a:extLst>
              <a:ext uri="{FF2B5EF4-FFF2-40B4-BE49-F238E27FC236}">
                <a16:creationId xmlns:a16="http://schemas.microsoft.com/office/drawing/2014/main" id="{0C81C3FA-9465-323C-EBDF-CA3CFF0B7763}"/>
              </a:ext>
            </a:extLst>
          </p:cNvPr>
          <p:cNvSpPr txBox="1"/>
          <p:nvPr/>
        </p:nvSpPr>
        <p:spPr>
          <a:xfrm>
            <a:off x="2234200" y="3802097"/>
            <a:ext cx="955497" cy="369332"/>
          </a:xfrm>
          <a:prstGeom prst="rect">
            <a:avLst/>
          </a:prstGeom>
          <a:noFill/>
        </p:spPr>
        <p:txBody>
          <a:bodyPr wrap="square" rtlCol="0">
            <a:spAutoFit/>
          </a:bodyPr>
          <a:lstStyle/>
          <a:p>
            <a:r>
              <a:rPr lang="de-DE" b="1" dirty="0">
                <a:solidFill>
                  <a:srgbClr val="FF0000"/>
                </a:solidFill>
              </a:rPr>
              <a:t>5 m</a:t>
            </a:r>
          </a:p>
        </p:txBody>
      </p:sp>
      <p:pic>
        <p:nvPicPr>
          <p:cNvPr id="23" name="Grafik 22">
            <a:extLst>
              <a:ext uri="{FF2B5EF4-FFF2-40B4-BE49-F238E27FC236}">
                <a16:creationId xmlns:a16="http://schemas.microsoft.com/office/drawing/2014/main" id="{26FF7D8C-57E2-DCD4-C95B-0343B61BD742}"/>
              </a:ext>
            </a:extLst>
          </p:cNvPr>
          <p:cNvPicPr>
            <a:picLocks noChangeAspect="1"/>
          </p:cNvPicPr>
          <p:nvPr/>
        </p:nvPicPr>
        <p:blipFill>
          <a:blip r:embed="rId6"/>
          <a:stretch>
            <a:fillRect/>
          </a:stretch>
        </p:blipFill>
        <p:spPr>
          <a:xfrm>
            <a:off x="4831725" y="3893464"/>
            <a:ext cx="3485629" cy="2624264"/>
          </a:xfrm>
          <a:prstGeom prst="rect">
            <a:avLst/>
          </a:prstGeom>
        </p:spPr>
      </p:pic>
      <p:sp>
        <p:nvSpPr>
          <p:cNvPr id="24" name="Textfeld 23">
            <a:extLst>
              <a:ext uri="{FF2B5EF4-FFF2-40B4-BE49-F238E27FC236}">
                <a16:creationId xmlns:a16="http://schemas.microsoft.com/office/drawing/2014/main" id="{0999605F-887A-E347-40AD-703F91AA63F5}"/>
              </a:ext>
            </a:extLst>
          </p:cNvPr>
          <p:cNvSpPr txBox="1"/>
          <p:nvPr/>
        </p:nvSpPr>
        <p:spPr>
          <a:xfrm>
            <a:off x="6243636" y="3710279"/>
            <a:ext cx="955497" cy="369332"/>
          </a:xfrm>
          <a:prstGeom prst="rect">
            <a:avLst/>
          </a:prstGeom>
          <a:noFill/>
        </p:spPr>
        <p:txBody>
          <a:bodyPr wrap="square" rtlCol="0">
            <a:spAutoFit/>
          </a:bodyPr>
          <a:lstStyle/>
          <a:p>
            <a:r>
              <a:rPr lang="de-DE" b="1" dirty="0">
                <a:solidFill>
                  <a:srgbClr val="FF0000"/>
                </a:solidFill>
              </a:rPr>
              <a:t>10 m</a:t>
            </a:r>
          </a:p>
        </p:txBody>
      </p:sp>
      <p:pic>
        <p:nvPicPr>
          <p:cNvPr id="25" name="Grafik 24">
            <a:extLst>
              <a:ext uri="{FF2B5EF4-FFF2-40B4-BE49-F238E27FC236}">
                <a16:creationId xmlns:a16="http://schemas.microsoft.com/office/drawing/2014/main" id="{6444CE46-EA65-8038-B5FB-5068A8523A3C}"/>
              </a:ext>
            </a:extLst>
          </p:cNvPr>
          <p:cNvPicPr>
            <a:picLocks noChangeAspect="1"/>
          </p:cNvPicPr>
          <p:nvPr/>
        </p:nvPicPr>
        <p:blipFill>
          <a:blip r:embed="rId7"/>
          <a:stretch>
            <a:fillRect/>
          </a:stretch>
        </p:blipFill>
        <p:spPr>
          <a:xfrm>
            <a:off x="114251" y="1484678"/>
            <a:ext cx="1655066" cy="1244491"/>
          </a:xfrm>
          <a:prstGeom prst="rect">
            <a:avLst/>
          </a:prstGeom>
          <a:ln>
            <a:solidFill>
              <a:srgbClr val="0070C0"/>
            </a:solidFill>
          </a:ln>
        </p:spPr>
      </p:pic>
      <p:sp>
        <p:nvSpPr>
          <p:cNvPr id="4" name="Rechteck 3">
            <a:extLst>
              <a:ext uri="{FF2B5EF4-FFF2-40B4-BE49-F238E27FC236}">
                <a16:creationId xmlns:a16="http://schemas.microsoft.com/office/drawing/2014/main" id="{E1C9C852-9BAA-CCC6-BE58-A26A3AAB25A6}"/>
              </a:ext>
            </a:extLst>
          </p:cNvPr>
          <p:cNvSpPr/>
          <p:nvPr/>
        </p:nvSpPr>
        <p:spPr>
          <a:xfrm>
            <a:off x="956275" y="3863057"/>
            <a:ext cx="3493805"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32FFD80F-33E0-739E-193B-2BEA43BAFBCF}"/>
              </a:ext>
            </a:extLst>
          </p:cNvPr>
          <p:cNvSpPr/>
          <p:nvPr/>
        </p:nvSpPr>
        <p:spPr>
          <a:xfrm flipH="1">
            <a:off x="4789654" y="3802096"/>
            <a:ext cx="45719" cy="2842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E346718C-466B-62D8-C928-E41961FE0DF1}"/>
              </a:ext>
            </a:extLst>
          </p:cNvPr>
          <p:cNvSpPr/>
          <p:nvPr/>
        </p:nvSpPr>
        <p:spPr>
          <a:xfrm>
            <a:off x="3572464" y="2950173"/>
            <a:ext cx="663780" cy="6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8E32D7D-B711-4061-5737-9FC11C80D17F}"/>
              </a:ext>
            </a:extLst>
          </p:cNvPr>
          <p:cNvSpPr/>
          <p:nvPr/>
        </p:nvSpPr>
        <p:spPr>
          <a:xfrm>
            <a:off x="3584369" y="3047803"/>
            <a:ext cx="663780" cy="6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ED21EE58-668E-5D0F-9ED6-7E46F8A7EE07}"/>
              </a:ext>
            </a:extLst>
          </p:cNvPr>
          <p:cNvSpPr/>
          <p:nvPr/>
        </p:nvSpPr>
        <p:spPr>
          <a:xfrm>
            <a:off x="3609989" y="5772093"/>
            <a:ext cx="663780" cy="6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D1AAD973-C73E-9C05-9D96-4D7285D27EA5}"/>
              </a:ext>
            </a:extLst>
          </p:cNvPr>
          <p:cNvSpPr/>
          <p:nvPr/>
        </p:nvSpPr>
        <p:spPr>
          <a:xfrm>
            <a:off x="3609989" y="5870195"/>
            <a:ext cx="663780" cy="6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3337188D-6CE2-1EB9-2BA0-C70633015AD7}"/>
              </a:ext>
            </a:extLst>
          </p:cNvPr>
          <p:cNvSpPr/>
          <p:nvPr/>
        </p:nvSpPr>
        <p:spPr>
          <a:xfrm>
            <a:off x="7593786" y="2972090"/>
            <a:ext cx="663780" cy="6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93142C22-1AB7-1324-829B-98FFF8A625DD}"/>
              </a:ext>
            </a:extLst>
          </p:cNvPr>
          <p:cNvSpPr/>
          <p:nvPr/>
        </p:nvSpPr>
        <p:spPr>
          <a:xfrm>
            <a:off x="7593786" y="3083930"/>
            <a:ext cx="663780" cy="6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48AC8A30-2AD3-51AF-B0B0-419DF3D20458}"/>
              </a:ext>
            </a:extLst>
          </p:cNvPr>
          <p:cNvSpPr txBox="1"/>
          <p:nvPr/>
        </p:nvSpPr>
        <p:spPr>
          <a:xfrm rot="2601379">
            <a:off x="17629" y="2007362"/>
            <a:ext cx="1273952" cy="246221"/>
          </a:xfrm>
          <a:prstGeom prst="rect">
            <a:avLst/>
          </a:prstGeom>
          <a:noFill/>
        </p:spPr>
        <p:txBody>
          <a:bodyPr wrap="square" rtlCol="0">
            <a:spAutoFit/>
          </a:bodyPr>
          <a:lstStyle/>
          <a:p>
            <a:r>
              <a:rPr lang="de-DE" sz="1000" b="1" dirty="0">
                <a:solidFill>
                  <a:srgbClr val="FF0000"/>
                </a:solidFill>
              </a:rPr>
              <a:t>7,1 MHz -&gt;</a:t>
            </a:r>
          </a:p>
        </p:txBody>
      </p:sp>
      <p:sp>
        <p:nvSpPr>
          <p:cNvPr id="26" name="Textfeld 25">
            <a:extLst>
              <a:ext uri="{FF2B5EF4-FFF2-40B4-BE49-F238E27FC236}">
                <a16:creationId xmlns:a16="http://schemas.microsoft.com/office/drawing/2014/main" id="{6F6BC6E5-0A6B-FC46-191A-A0C3E35C6485}"/>
              </a:ext>
            </a:extLst>
          </p:cNvPr>
          <p:cNvSpPr txBox="1"/>
          <p:nvPr/>
        </p:nvSpPr>
        <p:spPr>
          <a:xfrm rot="2601379">
            <a:off x="1420557" y="2299646"/>
            <a:ext cx="1273952" cy="246221"/>
          </a:xfrm>
          <a:prstGeom prst="rect">
            <a:avLst/>
          </a:prstGeom>
          <a:noFill/>
        </p:spPr>
        <p:txBody>
          <a:bodyPr wrap="square" rtlCol="0">
            <a:spAutoFit/>
          </a:bodyPr>
          <a:lstStyle/>
          <a:p>
            <a:r>
              <a:rPr lang="de-DE" sz="1000" b="1" dirty="0">
                <a:solidFill>
                  <a:srgbClr val="FF0000"/>
                </a:solidFill>
              </a:rPr>
              <a:t>7,1 MHz -&gt;</a:t>
            </a:r>
          </a:p>
        </p:txBody>
      </p:sp>
      <p:sp>
        <p:nvSpPr>
          <p:cNvPr id="28" name="Textfeld 27">
            <a:extLst>
              <a:ext uri="{FF2B5EF4-FFF2-40B4-BE49-F238E27FC236}">
                <a16:creationId xmlns:a16="http://schemas.microsoft.com/office/drawing/2014/main" id="{9F0873AB-4ACB-3107-4192-62EC4303B991}"/>
              </a:ext>
            </a:extLst>
          </p:cNvPr>
          <p:cNvSpPr txBox="1"/>
          <p:nvPr/>
        </p:nvSpPr>
        <p:spPr>
          <a:xfrm rot="2601379">
            <a:off x="5328543" y="2291294"/>
            <a:ext cx="1273952" cy="246221"/>
          </a:xfrm>
          <a:prstGeom prst="rect">
            <a:avLst/>
          </a:prstGeom>
          <a:noFill/>
        </p:spPr>
        <p:txBody>
          <a:bodyPr wrap="square" rtlCol="0">
            <a:spAutoFit/>
          </a:bodyPr>
          <a:lstStyle/>
          <a:p>
            <a:r>
              <a:rPr lang="de-DE" sz="1000" b="1" dirty="0">
                <a:solidFill>
                  <a:srgbClr val="FF0000"/>
                </a:solidFill>
              </a:rPr>
              <a:t>7,1 MHz -&gt;</a:t>
            </a:r>
          </a:p>
        </p:txBody>
      </p:sp>
      <p:sp>
        <p:nvSpPr>
          <p:cNvPr id="30" name="Textfeld 29">
            <a:extLst>
              <a:ext uri="{FF2B5EF4-FFF2-40B4-BE49-F238E27FC236}">
                <a16:creationId xmlns:a16="http://schemas.microsoft.com/office/drawing/2014/main" id="{14A170CE-1AAB-C556-932E-F54FC714D63B}"/>
              </a:ext>
            </a:extLst>
          </p:cNvPr>
          <p:cNvSpPr txBox="1"/>
          <p:nvPr/>
        </p:nvSpPr>
        <p:spPr>
          <a:xfrm rot="19329327">
            <a:off x="5360850" y="5238714"/>
            <a:ext cx="1273952" cy="246221"/>
          </a:xfrm>
          <a:prstGeom prst="rect">
            <a:avLst/>
          </a:prstGeom>
          <a:noFill/>
        </p:spPr>
        <p:txBody>
          <a:bodyPr wrap="square" rtlCol="0">
            <a:spAutoFit/>
          </a:bodyPr>
          <a:lstStyle/>
          <a:p>
            <a:r>
              <a:rPr lang="de-DE" sz="1000" b="1" dirty="0">
                <a:solidFill>
                  <a:srgbClr val="FF0000"/>
                </a:solidFill>
              </a:rPr>
              <a:t>7,1 MHz -&gt; </a:t>
            </a:r>
          </a:p>
        </p:txBody>
      </p:sp>
      <p:sp>
        <p:nvSpPr>
          <p:cNvPr id="32" name="Textfeld 31">
            <a:extLst>
              <a:ext uri="{FF2B5EF4-FFF2-40B4-BE49-F238E27FC236}">
                <a16:creationId xmlns:a16="http://schemas.microsoft.com/office/drawing/2014/main" id="{8775F9B7-E888-0867-5711-3644551FB10A}"/>
              </a:ext>
            </a:extLst>
          </p:cNvPr>
          <p:cNvSpPr txBox="1"/>
          <p:nvPr/>
        </p:nvSpPr>
        <p:spPr>
          <a:xfrm rot="19329327">
            <a:off x="1998001" y="4748033"/>
            <a:ext cx="1273952" cy="246221"/>
          </a:xfrm>
          <a:prstGeom prst="rect">
            <a:avLst/>
          </a:prstGeom>
          <a:noFill/>
        </p:spPr>
        <p:txBody>
          <a:bodyPr wrap="square" rtlCol="0">
            <a:spAutoFit/>
          </a:bodyPr>
          <a:lstStyle/>
          <a:p>
            <a:r>
              <a:rPr lang="de-DE" sz="1000" b="1" dirty="0">
                <a:solidFill>
                  <a:srgbClr val="FF0000"/>
                </a:solidFill>
              </a:rPr>
              <a:t>&lt;- 7,1 MHz</a:t>
            </a:r>
          </a:p>
        </p:txBody>
      </p:sp>
      <p:sp>
        <p:nvSpPr>
          <p:cNvPr id="34" name="Rechteck 33">
            <a:extLst>
              <a:ext uri="{FF2B5EF4-FFF2-40B4-BE49-F238E27FC236}">
                <a16:creationId xmlns:a16="http://schemas.microsoft.com/office/drawing/2014/main" id="{91CA18EA-B3DE-0C9E-5BA6-D4541B653D98}"/>
              </a:ext>
            </a:extLst>
          </p:cNvPr>
          <p:cNvSpPr/>
          <p:nvPr/>
        </p:nvSpPr>
        <p:spPr>
          <a:xfrm>
            <a:off x="966018" y="3776890"/>
            <a:ext cx="3560263" cy="112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C70EF5CA-63DB-41B4-AFD5-ED5F00D80EBF}"/>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76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P spid="24" grpId="0"/>
      <p:bldP spid="14" grpId="0"/>
      <p:bldP spid="26" grpId="0"/>
      <p:bldP spid="28" grpId="0"/>
      <p:bldP spid="30" grpId="0"/>
      <p:bldP spid="32"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53A9E5F-8AB8-8631-FC0D-8D376302545F}"/>
              </a:ext>
            </a:extLst>
          </p:cNvPr>
          <p:cNvPicPr>
            <a:picLocks noChangeAspect="1"/>
          </p:cNvPicPr>
          <p:nvPr/>
        </p:nvPicPr>
        <p:blipFill>
          <a:blip r:embed="rId3"/>
          <a:stretch>
            <a:fillRect/>
          </a:stretch>
        </p:blipFill>
        <p:spPr>
          <a:xfrm>
            <a:off x="1025011" y="1257133"/>
            <a:ext cx="6607690" cy="4968573"/>
          </a:xfrm>
          <a:prstGeom prst="rect">
            <a:avLst/>
          </a:prstGeom>
        </p:spPr>
      </p:pic>
      <p:sp>
        <p:nvSpPr>
          <p:cNvPr id="2" name="Foliennummernplatzhalter 1">
            <a:extLst>
              <a:ext uri="{FF2B5EF4-FFF2-40B4-BE49-F238E27FC236}">
                <a16:creationId xmlns:a16="http://schemas.microsoft.com/office/drawing/2014/main" id="{D2F5862A-E7A5-CCAF-8DB4-1B9FD18F507F}"/>
              </a:ext>
            </a:extLst>
          </p:cNvPr>
          <p:cNvSpPr>
            <a:spLocks noGrp="1"/>
          </p:cNvSpPr>
          <p:nvPr>
            <p:ph type="sldNum" sz="quarter" idx="12"/>
          </p:nvPr>
        </p:nvSpPr>
        <p:spPr/>
        <p:txBody>
          <a:bodyPr/>
          <a:lstStyle/>
          <a:p>
            <a:fld id="{C2AC68D2-1A84-4503-B18D-7B7812CC9574}" type="slidenum">
              <a:rPr lang="de-DE" smtClean="0"/>
              <a:t>48</a:t>
            </a:fld>
            <a:endParaRPr lang="de-DE"/>
          </a:p>
        </p:txBody>
      </p:sp>
      <p:sp>
        <p:nvSpPr>
          <p:cNvPr id="6" name="Textfeld 5">
            <a:extLst>
              <a:ext uri="{FF2B5EF4-FFF2-40B4-BE49-F238E27FC236}">
                <a16:creationId xmlns:a16="http://schemas.microsoft.com/office/drawing/2014/main" id="{7185B87B-7342-3735-5B08-C91B7FDFA789}"/>
              </a:ext>
            </a:extLst>
          </p:cNvPr>
          <p:cNvSpPr txBox="1"/>
          <p:nvPr/>
        </p:nvSpPr>
        <p:spPr>
          <a:xfrm>
            <a:off x="894830" y="523994"/>
            <a:ext cx="7620519" cy="646331"/>
          </a:xfrm>
          <a:prstGeom prst="rect">
            <a:avLst/>
          </a:prstGeom>
          <a:noFill/>
        </p:spPr>
        <p:txBody>
          <a:bodyPr wrap="square">
            <a:spAutoFit/>
          </a:bodyPr>
          <a:lstStyle/>
          <a:p>
            <a:r>
              <a:rPr lang="de-DE" dirty="0">
                <a:solidFill>
                  <a:srgbClr val="002060"/>
                </a:solidFill>
              </a:rPr>
              <a:t>Hier ist die Antenne für 7,1 MHz </a:t>
            </a:r>
            <a:r>
              <a:rPr lang="de-DE" b="1" dirty="0">
                <a:solidFill>
                  <a:srgbClr val="FF0000"/>
                </a:solidFill>
              </a:rPr>
              <a:t>zu kurz</a:t>
            </a:r>
            <a:r>
              <a:rPr lang="de-DE" dirty="0">
                <a:solidFill>
                  <a:srgbClr val="002060"/>
                </a:solidFill>
              </a:rPr>
              <a:t>. Die Resonanzfrequenz liegt höher. Bei 7,1 MHz ist der Blindanteil jetzt negativ (sie ist kapazitiv): </a:t>
            </a:r>
            <a:endParaRPr lang="de-DE" dirty="0"/>
          </a:p>
        </p:txBody>
      </p:sp>
      <p:sp>
        <p:nvSpPr>
          <p:cNvPr id="3" name="Textfeld 2">
            <a:extLst>
              <a:ext uri="{FF2B5EF4-FFF2-40B4-BE49-F238E27FC236}">
                <a16:creationId xmlns:a16="http://schemas.microsoft.com/office/drawing/2014/main" id="{3F200280-7DE2-9046-6097-409D5E75D07B}"/>
              </a:ext>
            </a:extLst>
          </p:cNvPr>
          <p:cNvSpPr txBox="1"/>
          <p:nvPr/>
        </p:nvSpPr>
        <p:spPr>
          <a:xfrm>
            <a:off x="7632701" y="3501728"/>
            <a:ext cx="1614602" cy="523220"/>
          </a:xfrm>
          <a:prstGeom prst="rect">
            <a:avLst/>
          </a:prstGeom>
          <a:noFill/>
        </p:spPr>
        <p:txBody>
          <a:bodyPr wrap="square" rtlCol="0">
            <a:spAutoFit/>
          </a:bodyPr>
          <a:lstStyle/>
          <a:p>
            <a:r>
              <a:rPr lang="de-DE" sz="1400" strike="sngStrike" dirty="0">
                <a:solidFill>
                  <a:srgbClr val="FF0000"/>
                </a:solidFill>
              </a:rPr>
              <a:t>448 </a:t>
            </a:r>
            <a:r>
              <a:rPr lang="de-DE" sz="1400" strike="sngStrike" dirty="0" err="1">
                <a:solidFill>
                  <a:srgbClr val="FF0000"/>
                </a:solidFill>
              </a:rPr>
              <a:t>pF</a:t>
            </a:r>
            <a:r>
              <a:rPr lang="de-DE" sz="1400" strike="sngStrike" dirty="0">
                <a:solidFill>
                  <a:srgbClr val="FF0000"/>
                </a:solidFill>
              </a:rPr>
              <a:t> </a:t>
            </a:r>
            <a:r>
              <a:rPr lang="de-DE" sz="1400" dirty="0">
                <a:solidFill>
                  <a:srgbClr val="FF0000"/>
                </a:solidFill>
              </a:rPr>
              <a:t>-&gt; 300 </a:t>
            </a:r>
            <a:r>
              <a:rPr lang="de-DE" sz="1400" dirty="0" err="1">
                <a:solidFill>
                  <a:srgbClr val="FF0000"/>
                </a:solidFill>
              </a:rPr>
              <a:t>pF</a:t>
            </a:r>
            <a:endParaRPr lang="de-DE" sz="1400" dirty="0">
              <a:solidFill>
                <a:srgbClr val="FF0000"/>
              </a:solidFill>
            </a:endParaRPr>
          </a:p>
          <a:p>
            <a:endParaRPr lang="de-DE" sz="1400" dirty="0">
              <a:solidFill>
                <a:srgbClr val="FF0000"/>
              </a:solidFill>
            </a:endParaRPr>
          </a:p>
        </p:txBody>
      </p:sp>
      <p:sp>
        <p:nvSpPr>
          <p:cNvPr id="4" name="Rechteck 3">
            <a:extLst>
              <a:ext uri="{FF2B5EF4-FFF2-40B4-BE49-F238E27FC236}">
                <a16:creationId xmlns:a16="http://schemas.microsoft.com/office/drawing/2014/main" id="{3B50B657-3E2E-3FE8-4B54-5997AC0BC809}"/>
              </a:ext>
            </a:extLst>
          </p:cNvPr>
          <p:cNvSpPr/>
          <p:nvPr/>
        </p:nvSpPr>
        <p:spPr>
          <a:xfrm>
            <a:off x="6267449" y="4981577"/>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0E0B04F-63F7-C8F8-95CB-43CB47A3F1E2}"/>
              </a:ext>
            </a:extLst>
          </p:cNvPr>
          <p:cNvSpPr/>
          <p:nvPr/>
        </p:nvSpPr>
        <p:spPr>
          <a:xfrm>
            <a:off x="6262690" y="5186258"/>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BF7D317-F97C-01F8-0084-5764B88BCF6A}"/>
              </a:ext>
            </a:extLst>
          </p:cNvPr>
          <p:cNvSpPr txBox="1"/>
          <p:nvPr/>
        </p:nvSpPr>
        <p:spPr>
          <a:xfrm rot="20789624">
            <a:off x="2703567" y="4358845"/>
            <a:ext cx="1273952" cy="246221"/>
          </a:xfrm>
          <a:prstGeom prst="rect">
            <a:avLst/>
          </a:prstGeom>
          <a:noFill/>
        </p:spPr>
        <p:txBody>
          <a:bodyPr wrap="square" rtlCol="0">
            <a:spAutoFit/>
          </a:bodyPr>
          <a:lstStyle/>
          <a:p>
            <a:r>
              <a:rPr lang="de-DE" sz="1000" b="1" dirty="0">
                <a:solidFill>
                  <a:srgbClr val="FF0000"/>
                </a:solidFill>
              </a:rPr>
              <a:t>7,1 MHz -&gt; </a:t>
            </a:r>
          </a:p>
        </p:txBody>
      </p:sp>
      <p:sp>
        <p:nvSpPr>
          <p:cNvPr id="8" name="Ellipse 7">
            <a:extLst>
              <a:ext uri="{FF2B5EF4-FFF2-40B4-BE49-F238E27FC236}">
                <a16:creationId xmlns:a16="http://schemas.microsoft.com/office/drawing/2014/main" id="{DCDFD135-A18F-C82A-F94D-D536457166D1}"/>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233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DC89A6D-E5EB-7DD8-70FD-F903024D92A3}"/>
              </a:ext>
            </a:extLst>
          </p:cNvPr>
          <p:cNvPicPr>
            <a:picLocks noChangeAspect="1"/>
          </p:cNvPicPr>
          <p:nvPr/>
        </p:nvPicPr>
        <p:blipFill>
          <a:blip r:embed="rId3"/>
          <a:stretch>
            <a:fillRect/>
          </a:stretch>
        </p:blipFill>
        <p:spPr>
          <a:xfrm>
            <a:off x="1005958" y="1469899"/>
            <a:ext cx="6372742" cy="4791844"/>
          </a:xfrm>
          <a:prstGeom prst="rect">
            <a:avLst/>
          </a:prstGeom>
        </p:spPr>
      </p:pic>
      <p:sp>
        <p:nvSpPr>
          <p:cNvPr id="2" name="Foliennummernplatzhalter 1">
            <a:extLst>
              <a:ext uri="{FF2B5EF4-FFF2-40B4-BE49-F238E27FC236}">
                <a16:creationId xmlns:a16="http://schemas.microsoft.com/office/drawing/2014/main" id="{6A5278B0-CC45-50D3-70B5-0D19A5CEE78C}"/>
              </a:ext>
            </a:extLst>
          </p:cNvPr>
          <p:cNvSpPr>
            <a:spLocks noGrp="1"/>
          </p:cNvSpPr>
          <p:nvPr>
            <p:ph type="sldNum" sz="quarter" idx="12"/>
          </p:nvPr>
        </p:nvSpPr>
        <p:spPr/>
        <p:txBody>
          <a:bodyPr/>
          <a:lstStyle/>
          <a:p>
            <a:fld id="{C2AC68D2-1A84-4503-B18D-7B7812CC9574}" type="slidenum">
              <a:rPr lang="de-DE" smtClean="0"/>
              <a:t>49</a:t>
            </a:fld>
            <a:endParaRPr lang="de-DE"/>
          </a:p>
        </p:txBody>
      </p:sp>
      <p:sp>
        <p:nvSpPr>
          <p:cNvPr id="7" name="Textfeld 6">
            <a:extLst>
              <a:ext uri="{FF2B5EF4-FFF2-40B4-BE49-F238E27FC236}">
                <a16:creationId xmlns:a16="http://schemas.microsoft.com/office/drawing/2014/main" id="{9A2BEDC5-14C3-FEB4-1243-BF26DE8E209B}"/>
              </a:ext>
            </a:extLst>
          </p:cNvPr>
          <p:cNvSpPr txBox="1"/>
          <p:nvPr/>
        </p:nvSpPr>
        <p:spPr>
          <a:xfrm>
            <a:off x="920791" y="445683"/>
            <a:ext cx="8142490" cy="923330"/>
          </a:xfrm>
          <a:prstGeom prst="rect">
            <a:avLst/>
          </a:prstGeom>
          <a:noFill/>
        </p:spPr>
        <p:txBody>
          <a:bodyPr wrap="square">
            <a:spAutoFit/>
          </a:bodyPr>
          <a:lstStyle/>
          <a:p>
            <a:r>
              <a:rPr lang="de-DE" dirty="0">
                <a:solidFill>
                  <a:srgbClr val="002060"/>
                </a:solidFill>
              </a:rPr>
              <a:t>Schalten wir </a:t>
            </a:r>
            <a:r>
              <a:rPr lang="de-DE" dirty="0">
                <a:solidFill>
                  <a:srgbClr val="FF0000"/>
                </a:solidFill>
              </a:rPr>
              <a:t>5 m Leitung </a:t>
            </a:r>
            <a:r>
              <a:rPr lang="de-DE" dirty="0">
                <a:solidFill>
                  <a:srgbClr val="002060"/>
                </a:solidFill>
              </a:rPr>
              <a:t>(Z = 50 </a:t>
            </a:r>
            <a:r>
              <a:rPr lang="el-GR" dirty="0">
                <a:solidFill>
                  <a:srgbClr val="002060"/>
                </a:solidFill>
              </a:rPr>
              <a:t>Ω</a:t>
            </a:r>
            <a:r>
              <a:rPr lang="de-DE" dirty="0">
                <a:solidFill>
                  <a:srgbClr val="002060"/>
                </a:solidFill>
              </a:rPr>
              <a:t>) zwischen Antenne und Messort, zeigt das Messergebnis jetzt bei 7,1 MHz einen induktiven Blindanteil </a:t>
            </a:r>
          </a:p>
          <a:p>
            <a:r>
              <a:rPr lang="de-DE" dirty="0">
                <a:solidFill>
                  <a:srgbClr val="002060"/>
                </a:solidFill>
              </a:rPr>
              <a:t>-&gt; </a:t>
            </a:r>
            <a:r>
              <a:rPr lang="de-DE" b="1" dirty="0">
                <a:solidFill>
                  <a:srgbClr val="FF0000"/>
                </a:solidFill>
              </a:rPr>
              <a:t>Ist die Antenne zu lang!?</a:t>
            </a:r>
          </a:p>
        </p:txBody>
      </p:sp>
      <p:sp>
        <p:nvSpPr>
          <p:cNvPr id="3" name="Rechteck 2">
            <a:extLst>
              <a:ext uri="{FF2B5EF4-FFF2-40B4-BE49-F238E27FC236}">
                <a16:creationId xmlns:a16="http://schemas.microsoft.com/office/drawing/2014/main" id="{645834FE-A220-5B2D-17F0-08451CFB8760}"/>
              </a:ext>
            </a:extLst>
          </p:cNvPr>
          <p:cNvSpPr/>
          <p:nvPr/>
        </p:nvSpPr>
        <p:spPr>
          <a:xfrm>
            <a:off x="6048376" y="5026279"/>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5DE82285-98CA-3C76-E119-5E386DE62ADF}"/>
              </a:ext>
            </a:extLst>
          </p:cNvPr>
          <p:cNvSpPr/>
          <p:nvPr/>
        </p:nvSpPr>
        <p:spPr>
          <a:xfrm>
            <a:off x="6043613" y="5226979"/>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F795B73-EC10-05A1-0D92-BC2AEA06062F}"/>
              </a:ext>
            </a:extLst>
          </p:cNvPr>
          <p:cNvSpPr txBox="1"/>
          <p:nvPr/>
        </p:nvSpPr>
        <p:spPr>
          <a:xfrm rot="19329327">
            <a:off x="2617830" y="3379502"/>
            <a:ext cx="1273952" cy="246221"/>
          </a:xfrm>
          <a:prstGeom prst="rect">
            <a:avLst/>
          </a:prstGeom>
          <a:noFill/>
        </p:spPr>
        <p:txBody>
          <a:bodyPr wrap="square" rtlCol="0">
            <a:spAutoFit/>
          </a:bodyPr>
          <a:lstStyle/>
          <a:p>
            <a:r>
              <a:rPr lang="de-DE" sz="1000" b="1" dirty="0">
                <a:solidFill>
                  <a:srgbClr val="FF0000"/>
                </a:solidFill>
              </a:rPr>
              <a:t>&lt;- 7,1 MHz</a:t>
            </a:r>
          </a:p>
        </p:txBody>
      </p:sp>
      <p:sp>
        <p:nvSpPr>
          <p:cNvPr id="6" name="Ellipse 5">
            <a:extLst>
              <a:ext uri="{FF2B5EF4-FFF2-40B4-BE49-F238E27FC236}">
                <a16:creationId xmlns:a16="http://schemas.microsoft.com/office/drawing/2014/main" id="{74C9A6A4-7783-4BFC-5924-9F658C683ECF}"/>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199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005AFE-F716-1034-BB88-702630855DB1}"/>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12B3BDCE-CC4B-157E-8288-60894D1E26E8}"/>
              </a:ext>
            </a:extLst>
          </p:cNvPr>
          <p:cNvPicPr>
            <a:picLocks noChangeAspect="1"/>
          </p:cNvPicPr>
          <p:nvPr/>
        </p:nvPicPr>
        <p:blipFill>
          <a:blip r:embed="rId3"/>
          <a:stretch>
            <a:fillRect/>
          </a:stretch>
        </p:blipFill>
        <p:spPr>
          <a:xfrm>
            <a:off x="75" y="0"/>
            <a:ext cx="9143925" cy="6857999"/>
          </a:xfrm>
          <a:prstGeom prst="rect">
            <a:avLst/>
          </a:prstGeom>
        </p:spPr>
      </p:pic>
      <p:sp>
        <p:nvSpPr>
          <p:cNvPr id="2" name="Foliennummernplatzhalter 1">
            <a:extLst>
              <a:ext uri="{FF2B5EF4-FFF2-40B4-BE49-F238E27FC236}">
                <a16:creationId xmlns:a16="http://schemas.microsoft.com/office/drawing/2014/main" id="{E46899CA-BABE-E4CE-28A5-017B2563F54F}"/>
              </a:ext>
            </a:extLst>
          </p:cNvPr>
          <p:cNvSpPr>
            <a:spLocks noGrp="1"/>
          </p:cNvSpPr>
          <p:nvPr>
            <p:ph type="sldNum" sz="quarter" idx="12"/>
          </p:nvPr>
        </p:nvSpPr>
        <p:spPr/>
        <p:txBody>
          <a:bodyPr/>
          <a:lstStyle/>
          <a:p>
            <a:fld id="{C2AC68D2-1A84-4503-B18D-7B7812CC9574}" type="slidenum">
              <a:rPr lang="de-DE" smtClean="0"/>
              <a:t>5</a:t>
            </a:fld>
            <a:endParaRPr lang="de-DE"/>
          </a:p>
        </p:txBody>
      </p:sp>
      <p:sp>
        <p:nvSpPr>
          <p:cNvPr id="3" name="Ellipse 2">
            <a:extLst>
              <a:ext uri="{FF2B5EF4-FFF2-40B4-BE49-F238E27FC236}">
                <a16:creationId xmlns:a16="http://schemas.microsoft.com/office/drawing/2014/main" id="{5E9234F3-D0E8-F65A-C0F6-91FF219598C0}"/>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90D85014-F90E-C64D-4EA2-89D195176ACE}"/>
              </a:ext>
            </a:extLst>
          </p:cNvPr>
          <p:cNvSpPr txBox="1"/>
          <p:nvPr/>
        </p:nvSpPr>
        <p:spPr>
          <a:xfrm>
            <a:off x="4235726" y="3059668"/>
            <a:ext cx="1425133" cy="369332"/>
          </a:xfrm>
          <a:prstGeom prst="rect">
            <a:avLst/>
          </a:prstGeom>
          <a:noFill/>
        </p:spPr>
        <p:txBody>
          <a:bodyPr wrap="square" rtlCol="0">
            <a:spAutoFit/>
          </a:bodyPr>
          <a:lstStyle/>
          <a:p>
            <a:r>
              <a:rPr lang="de-DE" dirty="0">
                <a:solidFill>
                  <a:schemeClr val="bg1"/>
                </a:solidFill>
              </a:rPr>
              <a:t>400 MHz</a:t>
            </a:r>
          </a:p>
        </p:txBody>
      </p:sp>
      <p:sp>
        <p:nvSpPr>
          <p:cNvPr id="6" name="Textfeld 5">
            <a:extLst>
              <a:ext uri="{FF2B5EF4-FFF2-40B4-BE49-F238E27FC236}">
                <a16:creationId xmlns:a16="http://schemas.microsoft.com/office/drawing/2014/main" id="{134D6E76-FA22-A33A-EAF0-10AC7783E4C8}"/>
              </a:ext>
            </a:extLst>
          </p:cNvPr>
          <p:cNvSpPr txBox="1"/>
          <p:nvPr/>
        </p:nvSpPr>
        <p:spPr>
          <a:xfrm>
            <a:off x="4131250" y="5809736"/>
            <a:ext cx="1425133" cy="369332"/>
          </a:xfrm>
          <a:prstGeom prst="rect">
            <a:avLst/>
          </a:prstGeom>
          <a:noFill/>
        </p:spPr>
        <p:txBody>
          <a:bodyPr wrap="square" rtlCol="0">
            <a:spAutoFit/>
          </a:bodyPr>
          <a:lstStyle/>
          <a:p>
            <a:r>
              <a:rPr lang="de-DE" dirty="0">
                <a:solidFill>
                  <a:schemeClr val="bg1"/>
                </a:solidFill>
              </a:rPr>
              <a:t>470 MHz</a:t>
            </a:r>
          </a:p>
        </p:txBody>
      </p:sp>
      <p:sp>
        <p:nvSpPr>
          <p:cNvPr id="7" name="Textfeld 6">
            <a:extLst>
              <a:ext uri="{FF2B5EF4-FFF2-40B4-BE49-F238E27FC236}">
                <a16:creationId xmlns:a16="http://schemas.microsoft.com/office/drawing/2014/main" id="{551D8CB8-ECCB-1D2E-2FF8-4CD5B6AB5F12}"/>
              </a:ext>
            </a:extLst>
          </p:cNvPr>
          <p:cNvSpPr txBox="1"/>
          <p:nvPr/>
        </p:nvSpPr>
        <p:spPr>
          <a:xfrm>
            <a:off x="5531319" y="2853878"/>
            <a:ext cx="1425133" cy="369332"/>
          </a:xfrm>
          <a:prstGeom prst="rect">
            <a:avLst/>
          </a:prstGeom>
          <a:noFill/>
        </p:spPr>
        <p:txBody>
          <a:bodyPr wrap="square" rtlCol="0">
            <a:spAutoFit/>
          </a:bodyPr>
          <a:lstStyle/>
          <a:p>
            <a:r>
              <a:rPr lang="de-DE" dirty="0">
                <a:solidFill>
                  <a:schemeClr val="bg1"/>
                </a:solidFill>
              </a:rPr>
              <a:t>435 MHz</a:t>
            </a:r>
          </a:p>
        </p:txBody>
      </p:sp>
      <p:sp>
        <p:nvSpPr>
          <p:cNvPr id="9" name="Ellipse 8">
            <a:extLst>
              <a:ext uri="{FF2B5EF4-FFF2-40B4-BE49-F238E27FC236}">
                <a16:creationId xmlns:a16="http://schemas.microsoft.com/office/drawing/2014/main" id="{0005435B-2CE1-B4F2-62F0-D731F632F81C}"/>
              </a:ext>
            </a:extLst>
          </p:cNvPr>
          <p:cNvSpPr/>
          <p:nvPr/>
        </p:nvSpPr>
        <p:spPr>
          <a:xfrm>
            <a:off x="4896054" y="2986306"/>
            <a:ext cx="104475" cy="10447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E5D627F9-55C6-D72D-C78A-F13511615E76}"/>
              </a:ext>
            </a:extLst>
          </p:cNvPr>
          <p:cNvSpPr/>
          <p:nvPr/>
        </p:nvSpPr>
        <p:spPr>
          <a:xfrm>
            <a:off x="5638281" y="3307861"/>
            <a:ext cx="104475" cy="10447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635E56C4-C4CB-9D91-2434-A33CA138E1F9}"/>
              </a:ext>
            </a:extLst>
          </p:cNvPr>
          <p:cNvSpPr/>
          <p:nvPr/>
        </p:nvSpPr>
        <p:spPr>
          <a:xfrm>
            <a:off x="4843817" y="6200192"/>
            <a:ext cx="104475" cy="10447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322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A54F015-0D35-87EF-A182-BBF95CADB610}"/>
              </a:ext>
            </a:extLst>
          </p:cNvPr>
          <p:cNvPicPr>
            <a:picLocks noChangeAspect="1"/>
          </p:cNvPicPr>
          <p:nvPr/>
        </p:nvPicPr>
        <p:blipFill>
          <a:blip r:embed="rId3"/>
          <a:stretch>
            <a:fillRect/>
          </a:stretch>
        </p:blipFill>
        <p:spPr>
          <a:xfrm>
            <a:off x="1025009" y="1423713"/>
            <a:ext cx="6591816" cy="4960851"/>
          </a:xfrm>
          <a:prstGeom prst="rect">
            <a:avLst/>
          </a:prstGeom>
        </p:spPr>
      </p:pic>
      <p:sp>
        <p:nvSpPr>
          <p:cNvPr id="2" name="Foliennummernplatzhalter 1">
            <a:extLst>
              <a:ext uri="{FF2B5EF4-FFF2-40B4-BE49-F238E27FC236}">
                <a16:creationId xmlns:a16="http://schemas.microsoft.com/office/drawing/2014/main" id="{E6867B3E-369D-36D6-B71B-7167B00ECEBC}"/>
              </a:ext>
            </a:extLst>
          </p:cNvPr>
          <p:cNvSpPr>
            <a:spLocks noGrp="1"/>
          </p:cNvSpPr>
          <p:nvPr>
            <p:ph type="sldNum" sz="quarter" idx="12"/>
          </p:nvPr>
        </p:nvSpPr>
        <p:spPr/>
        <p:txBody>
          <a:bodyPr/>
          <a:lstStyle/>
          <a:p>
            <a:fld id="{C2AC68D2-1A84-4503-B18D-7B7812CC9574}" type="slidenum">
              <a:rPr lang="de-DE" smtClean="0"/>
              <a:t>50</a:t>
            </a:fld>
            <a:endParaRPr lang="de-DE"/>
          </a:p>
        </p:txBody>
      </p:sp>
      <p:sp>
        <p:nvSpPr>
          <p:cNvPr id="5" name="Textfeld 4">
            <a:extLst>
              <a:ext uri="{FF2B5EF4-FFF2-40B4-BE49-F238E27FC236}">
                <a16:creationId xmlns:a16="http://schemas.microsoft.com/office/drawing/2014/main" id="{812B246A-99F6-DFD8-B0CC-2104C420F8AB}"/>
              </a:ext>
            </a:extLst>
          </p:cNvPr>
          <p:cNvSpPr txBox="1"/>
          <p:nvPr/>
        </p:nvSpPr>
        <p:spPr>
          <a:xfrm>
            <a:off x="932931" y="481746"/>
            <a:ext cx="8142490" cy="923330"/>
          </a:xfrm>
          <a:prstGeom prst="rect">
            <a:avLst/>
          </a:prstGeom>
          <a:noFill/>
        </p:spPr>
        <p:txBody>
          <a:bodyPr wrap="square">
            <a:spAutoFit/>
          </a:bodyPr>
          <a:lstStyle/>
          <a:p>
            <a:r>
              <a:rPr lang="de-DE" dirty="0">
                <a:solidFill>
                  <a:srgbClr val="002060"/>
                </a:solidFill>
              </a:rPr>
              <a:t>Schalten wir dagegen eine </a:t>
            </a:r>
            <a:r>
              <a:rPr lang="de-DE" b="1" dirty="0">
                <a:solidFill>
                  <a:srgbClr val="FF0000"/>
                </a:solidFill>
                <a:sym typeface="Symbol" panose="05050102010706020507" pitchFamily="18" charset="2"/>
              </a:rPr>
              <a:t>/2-Leitung </a:t>
            </a:r>
            <a:r>
              <a:rPr lang="de-DE" dirty="0">
                <a:solidFill>
                  <a:srgbClr val="002060"/>
                </a:solidFill>
                <a:sym typeface="Symbol" panose="05050102010706020507" pitchFamily="18" charset="2"/>
              </a:rPr>
              <a:t>(für 7,1 MHz), </a:t>
            </a:r>
            <a:r>
              <a:rPr lang="de-DE" dirty="0">
                <a:solidFill>
                  <a:srgbClr val="FF0000"/>
                </a:solidFill>
              </a:rPr>
              <a:t>Z</a:t>
            </a:r>
            <a:r>
              <a:rPr lang="de-DE" baseline="-25000" dirty="0">
                <a:solidFill>
                  <a:srgbClr val="FF0000"/>
                </a:solidFill>
              </a:rPr>
              <a:t>W </a:t>
            </a:r>
            <a:r>
              <a:rPr lang="de-DE" dirty="0">
                <a:solidFill>
                  <a:srgbClr val="FF0000"/>
                </a:solidFill>
              </a:rPr>
              <a:t>=</a:t>
            </a:r>
            <a:r>
              <a:rPr lang="de-DE" dirty="0">
                <a:solidFill>
                  <a:srgbClr val="FF0000"/>
                </a:solidFill>
                <a:sym typeface="Symbol" panose="05050102010706020507" pitchFamily="18" charset="2"/>
              </a:rPr>
              <a:t> 50 </a:t>
            </a:r>
            <a:r>
              <a:rPr lang="el-GR" dirty="0">
                <a:solidFill>
                  <a:srgbClr val="FF0000"/>
                </a:solidFill>
                <a:sym typeface="Symbol" panose="05050102010706020507" pitchFamily="18" charset="2"/>
              </a:rPr>
              <a:t>Ω</a:t>
            </a:r>
            <a:r>
              <a:rPr lang="de-DE" dirty="0">
                <a:solidFill>
                  <a:srgbClr val="002060"/>
                </a:solidFill>
                <a:sym typeface="Symbol" panose="05050102010706020507" pitchFamily="18" charset="2"/>
              </a:rPr>
              <a:t>, z</a:t>
            </a:r>
            <a:r>
              <a:rPr lang="de-DE" dirty="0">
                <a:solidFill>
                  <a:srgbClr val="002060"/>
                </a:solidFill>
              </a:rPr>
              <a:t>wischen (der zu kurzen) Antenne und Messort, erhalten wir (nur für 7,1 MHz) wieder den korrekten Wert:</a:t>
            </a:r>
            <a:endParaRPr lang="de-DE" dirty="0"/>
          </a:p>
        </p:txBody>
      </p:sp>
      <p:sp>
        <p:nvSpPr>
          <p:cNvPr id="11" name="Textfeld 10">
            <a:extLst>
              <a:ext uri="{FF2B5EF4-FFF2-40B4-BE49-F238E27FC236}">
                <a16:creationId xmlns:a16="http://schemas.microsoft.com/office/drawing/2014/main" id="{E37DDC18-26D3-0A7F-27CC-A298923AB0AA}"/>
              </a:ext>
            </a:extLst>
          </p:cNvPr>
          <p:cNvSpPr txBox="1"/>
          <p:nvPr/>
        </p:nvSpPr>
        <p:spPr>
          <a:xfrm>
            <a:off x="7616825" y="3427084"/>
            <a:ext cx="1614602" cy="954107"/>
          </a:xfrm>
          <a:prstGeom prst="rect">
            <a:avLst/>
          </a:prstGeom>
          <a:noFill/>
        </p:spPr>
        <p:txBody>
          <a:bodyPr wrap="square" rtlCol="0">
            <a:spAutoFit/>
          </a:bodyPr>
          <a:lstStyle/>
          <a:p>
            <a:r>
              <a:rPr lang="de-DE" sz="1400" dirty="0">
                <a:solidFill>
                  <a:srgbClr val="FF0000"/>
                </a:solidFill>
              </a:rPr>
              <a:t>&lt;- 50 </a:t>
            </a:r>
            <a:r>
              <a:rPr lang="el-GR" sz="1400" dirty="0">
                <a:solidFill>
                  <a:srgbClr val="FF0000"/>
                </a:solidFill>
              </a:rPr>
              <a:t>Ω</a:t>
            </a:r>
            <a:r>
              <a:rPr lang="de-DE" sz="1400" dirty="0">
                <a:solidFill>
                  <a:srgbClr val="FF0000"/>
                </a:solidFill>
              </a:rPr>
              <a:t>, </a:t>
            </a:r>
            <a:r>
              <a:rPr lang="de-DE" sz="1400" dirty="0" err="1">
                <a:solidFill>
                  <a:srgbClr val="FF0000"/>
                </a:solidFill>
              </a:rPr>
              <a:t>V</a:t>
            </a:r>
            <a:r>
              <a:rPr lang="de-DE" sz="1400" baseline="-25000" dirty="0" err="1">
                <a:solidFill>
                  <a:srgbClr val="FF0000"/>
                </a:solidFill>
              </a:rPr>
              <a:t>k</a:t>
            </a:r>
            <a:r>
              <a:rPr lang="de-DE" sz="1400" dirty="0">
                <a:solidFill>
                  <a:srgbClr val="FF0000"/>
                </a:solidFill>
              </a:rPr>
              <a:t> = 0,67</a:t>
            </a:r>
          </a:p>
          <a:p>
            <a:r>
              <a:rPr lang="de-DE" sz="1400" dirty="0">
                <a:solidFill>
                  <a:srgbClr val="FF0000"/>
                </a:solidFill>
              </a:rPr>
              <a:t>3 dB-Dämpfung/ 100 m</a:t>
            </a:r>
          </a:p>
          <a:p>
            <a:endParaRPr lang="de-DE" sz="1400" dirty="0">
              <a:solidFill>
                <a:srgbClr val="FF0000"/>
              </a:solidFill>
            </a:endParaRPr>
          </a:p>
        </p:txBody>
      </p:sp>
      <p:sp>
        <p:nvSpPr>
          <p:cNvPr id="3" name="Rechteck 2">
            <a:extLst>
              <a:ext uri="{FF2B5EF4-FFF2-40B4-BE49-F238E27FC236}">
                <a16:creationId xmlns:a16="http://schemas.microsoft.com/office/drawing/2014/main" id="{2F374231-5BA3-2DD5-3174-4062A200CA79}"/>
              </a:ext>
            </a:extLst>
          </p:cNvPr>
          <p:cNvSpPr/>
          <p:nvPr/>
        </p:nvSpPr>
        <p:spPr>
          <a:xfrm>
            <a:off x="6248401" y="5143500"/>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2CA29AEB-CD8F-5DC9-50CD-036F1DD604B7}"/>
              </a:ext>
            </a:extLst>
          </p:cNvPr>
          <p:cNvSpPr/>
          <p:nvPr/>
        </p:nvSpPr>
        <p:spPr>
          <a:xfrm>
            <a:off x="6243638" y="5331860"/>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300424A0-4DBA-F0E7-3E41-75A022F8F8F4}"/>
              </a:ext>
            </a:extLst>
          </p:cNvPr>
          <p:cNvPicPr>
            <a:picLocks noChangeAspect="1"/>
          </p:cNvPicPr>
          <p:nvPr/>
        </p:nvPicPr>
        <p:blipFill>
          <a:blip r:embed="rId4"/>
          <a:stretch>
            <a:fillRect/>
          </a:stretch>
        </p:blipFill>
        <p:spPr>
          <a:xfrm>
            <a:off x="355010" y="1405076"/>
            <a:ext cx="3083441" cy="2379348"/>
          </a:xfrm>
          <a:prstGeom prst="rect">
            <a:avLst/>
          </a:prstGeom>
          <a:ln>
            <a:solidFill>
              <a:srgbClr val="002060"/>
            </a:solidFill>
          </a:ln>
        </p:spPr>
      </p:pic>
      <p:sp>
        <p:nvSpPr>
          <p:cNvPr id="8" name="Textfeld 7">
            <a:extLst>
              <a:ext uri="{FF2B5EF4-FFF2-40B4-BE49-F238E27FC236}">
                <a16:creationId xmlns:a16="http://schemas.microsoft.com/office/drawing/2014/main" id="{BFD31B17-32A3-8641-5019-F9039BF0EF2E}"/>
              </a:ext>
            </a:extLst>
          </p:cNvPr>
          <p:cNvSpPr txBox="1"/>
          <p:nvPr/>
        </p:nvSpPr>
        <p:spPr>
          <a:xfrm rot="18094457">
            <a:off x="2777779" y="4482025"/>
            <a:ext cx="1273952" cy="246221"/>
          </a:xfrm>
          <a:prstGeom prst="rect">
            <a:avLst/>
          </a:prstGeom>
          <a:noFill/>
        </p:spPr>
        <p:txBody>
          <a:bodyPr wrap="square" rtlCol="0">
            <a:spAutoFit/>
          </a:bodyPr>
          <a:lstStyle/>
          <a:p>
            <a:r>
              <a:rPr lang="de-DE" sz="1000" b="1" dirty="0">
                <a:solidFill>
                  <a:srgbClr val="FF0000"/>
                </a:solidFill>
              </a:rPr>
              <a:t>7,1 MHz -&gt;</a:t>
            </a:r>
          </a:p>
        </p:txBody>
      </p:sp>
      <p:sp>
        <p:nvSpPr>
          <p:cNvPr id="6" name="Ellipse 5">
            <a:extLst>
              <a:ext uri="{FF2B5EF4-FFF2-40B4-BE49-F238E27FC236}">
                <a16:creationId xmlns:a16="http://schemas.microsoft.com/office/drawing/2014/main" id="{12AA71F0-5314-F19F-7468-E27F5186815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1991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5ABBC51-448C-8135-052D-E581B359D43A}"/>
              </a:ext>
            </a:extLst>
          </p:cNvPr>
          <p:cNvPicPr>
            <a:picLocks noChangeAspect="1"/>
          </p:cNvPicPr>
          <p:nvPr/>
        </p:nvPicPr>
        <p:blipFill>
          <a:blip r:embed="rId3"/>
          <a:stretch>
            <a:fillRect/>
          </a:stretch>
        </p:blipFill>
        <p:spPr>
          <a:xfrm>
            <a:off x="861494" y="1284485"/>
            <a:ext cx="6556463" cy="4940492"/>
          </a:xfrm>
          <a:prstGeom prst="rect">
            <a:avLst/>
          </a:prstGeom>
        </p:spPr>
      </p:pic>
      <p:sp>
        <p:nvSpPr>
          <p:cNvPr id="2" name="Foliennummernplatzhalter 1">
            <a:extLst>
              <a:ext uri="{FF2B5EF4-FFF2-40B4-BE49-F238E27FC236}">
                <a16:creationId xmlns:a16="http://schemas.microsoft.com/office/drawing/2014/main" id="{D5C074C7-9CC3-9B1C-A516-07B73482050C}"/>
              </a:ext>
            </a:extLst>
          </p:cNvPr>
          <p:cNvSpPr>
            <a:spLocks noGrp="1"/>
          </p:cNvSpPr>
          <p:nvPr>
            <p:ph type="sldNum" sz="quarter" idx="12"/>
          </p:nvPr>
        </p:nvSpPr>
        <p:spPr/>
        <p:txBody>
          <a:bodyPr/>
          <a:lstStyle/>
          <a:p>
            <a:fld id="{C2AC68D2-1A84-4503-B18D-7B7812CC9574}" type="slidenum">
              <a:rPr lang="de-DE" smtClean="0"/>
              <a:t>51</a:t>
            </a:fld>
            <a:endParaRPr lang="de-DE"/>
          </a:p>
        </p:txBody>
      </p:sp>
      <p:sp>
        <p:nvSpPr>
          <p:cNvPr id="5" name="Textfeld 4">
            <a:extLst>
              <a:ext uri="{FF2B5EF4-FFF2-40B4-BE49-F238E27FC236}">
                <a16:creationId xmlns:a16="http://schemas.microsoft.com/office/drawing/2014/main" id="{0AE45601-6440-1912-863F-7F71ADA108CA}"/>
              </a:ext>
            </a:extLst>
          </p:cNvPr>
          <p:cNvSpPr txBox="1"/>
          <p:nvPr/>
        </p:nvSpPr>
        <p:spPr>
          <a:xfrm>
            <a:off x="7356334" y="3280548"/>
            <a:ext cx="1862132" cy="523220"/>
          </a:xfrm>
          <a:prstGeom prst="rect">
            <a:avLst/>
          </a:prstGeom>
          <a:noFill/>
        </p:spPr>
        <p:txBody>
          <a:bodyPr wrap="square" rtlCol="0">
            <a:spAutoFit/>
          </a:bodyPr>
          <a:lstStyle/>
          <a:p>
            <a:r>
              <a:rPr lang="de-DE" sz="1400" dirty="0">
                <a:solidFill>
                  <a:srgbClr val="FF0000"/>
                </a:solidFill>
              </a:rPr>
              <a:t>&lt;- 200 </a:t>
            </a:r>
            <a:r>
              <a:rPr lang="el-GR" sz="1400" dirty="0">
                <a:solidFill>
                  <a:srgbClr val="FF0000"/>
                </a:solidFill>
              </a:rPr>
              <a:t>Ω</a:t>
            </a:r>
            <a:r>
              <a:rPr lang="de-DE" sz="1400" dirty="0">
                <a:solidFill>
                  <a:srgbClr val="FF0000"/>
                </a:solidFill>
              </a:rPr>
              <a:t>, 1 dB/ 100 m</a:t>
            </a:r>
          </a:p>
          <a:p>
            <a:r>
              <a:rPr lang="de-DE" sz="1400" dirty="0">
                <a:solidFill>
                  <a:srgbClr val="FF0000"/>
                </a:solidFill>
              </a:rPr>
              <a:t>VK 0,67</a:t>
            </a:r>
          </a:p>
        </p:txBody>
      </p:sp>
      <p:cxnSp>
        <p:nvCxnSpPr>
          <p:cNvPr id="8" name="Gerade Verbindung mit Pfeil 7">
            <a:extLst>
              <a:ext uri="{FF2B5EF4-FFF2-40B4-BE49-F238E27FC236}">
                <a16:creationId xmlns:a16="http://schemas.microsoft.com/office/drawing/2014/main" id="{0EE8915A-2E1F-71AD-CC8B-548F47E15712}"/>
              </a:ext>
            </a:extLst>
          </p:cNvPr>
          <p:cNvCxnSpPr>
            <a:cxnSpLocks/>
          </p:cNvCxnSpPr>
          <p:nvPr/>
        </p:nvCxnSpPr>
        <p:spPr>
          <a:xfrm flipV="1">
            <a:off x="2903537" y="4462939"/>
            <a:ext cx="406083" cy="2328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BAEB89A5-439D-798E-01C9-652C3337F988}"/>
              </a:ext>
            </a:extLst>
          </p:cNvPr>
          <p:cNvSpPr txBox="1"/>
          <p:nvPr/>
        </p:nvSpPr>
        <p:spPr>
          <a:xfrm>
            <a:off x="932931" y="481746"/>
            <a:ext cx="8142490" cy="646331"/>
          </a:xfrm>
          <a:prstGeom prst="rect">
            <a:avLst/>
          </a:prstGeom>
          <a:noFill/>
        </p:spPr>
        <p:txBody>
          <a:bodyPr wrap="square">
            <a:spAutoFit/>
          </a:bodyPr>
          <a:lstStyle/>
          <a:p>
            <a:r>
              <a:rPr lang="de-DE" dirty="0">
                <a:solidFill>
                  <a:srgbClr val="002060"/>
                </a:solidFill>
              </a:rPr>
              <a:t>Schalten wir eine </a:t>
            </a:r>
            <a:r>
              <a:rPr lang="de-DE" b="1" dirty="0">
                <a:solidFill>
                  <a:srgbClr val="FF0000"/>
                </a:solidFill>
                <a:sym typeface="Symbol" panose="05050102010706020507" pitchFamily="18" charset="2"/>
              </a:rPr>
              <a:t>/2-Leitung </a:t>
            </a:r>
            <a:r>
              <a:rPr lang="de-DE" dirty="0">
                <a:solidFill>
                  <a:srgbClr val="002060"/>
                </a:solidFill>
                <a:sym typeface="Symbol" panose="05050102010706020507" pitchFamily="18" charset="2"/>
              </a:rPr>
              <a:t>(für 7,1 MHz), </a:t>
            </a:r>
            <a:r>
              <a:rPr lang="de-DE" dirty="0">
                <a:solidFill>
                  <a:srgbClr val="FF0000"/>
                </a:solidFill>
              </a:rPr>
              <a:t>Z</a:t>
            </a:r>
            <a:r>
              <a:rPr lang="de-DE" baseline="-25000" dirty="0">
                <a:solidFill>
                  <a:srgbClr val="FF0000"/>
                </a:solidFill>
              </a:rPr>
              <a:t>W</a:t>
            </a:r>
            <a:r>
              <a:rPr lang="de-DE" dirty="0">
                <a:solidFill>
                  <a:srgbClr val="FF0000"/>
                </a:solidFill>
                <a:sym typeface="Symbol" panose="05050102010706020507" pitchFamily="18" charset="2"/>
              </a:rPr>
              <a:t> = 200 </a:t>
            </a:r>
            <a:r>
              <a:rPr lang="el-GR" dirty="0">
                <a:solidFill>
                  <a:srgbClr val="FF0000"/>
                </a:solidFill>
                <a:sym typeface="Symbol" panose="05050102010706020507" pitchFamily="18" charset="2"/>
              </a:rPr>
              <a:t>Ω </a:t>
            </a:r>
            <a:r>
              <a:rPr lang="de-DE" dirty="0">
                <a:solidFill>
                  <a:srgbClr val="002060"/>
                </a:solidFill>
              </a:rPr>
              <a:t>zwischen (der zu kurzen) Antenne und Messort, erhalten wir (für 7,1 MHz) auch den korrekten Wert:</a:t>
            </a:r>
            <a:endParaRPr lang="de-DE" dirty="0"/>
          </a:p>
        </p:txBody>
      </p:sp>
      <p:sp>
        <p:nvSpPr>
          <p:cNvPr id="3" name="Rechteck 2">
            <a:extLst>
              <a:ext uri="{FF2B5EF4-FFF2-40B4-BE49-F238E27FC236}">
                <a16:creationId xmlns:a16="http://schemas.microsoft.com/office/drawing/2014/main" id="{8D772F68-8C97-671E-6B3E-1BF74D0086F1}"/>
              </a:ext>
            </a:extLst>
          </p:cNvPr>
          <p:cNvSpPr/>
          <p:nvPr/>
        </p:nvSpPr>
        <p:spPr>
          <a:xfrm>
            <a:off x="6043615" y="4967288"/>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FD9B8B87-7BEB-9990-B270-C25D9528C3A3}"/>
              </a:ext>
            </a:extLst>
          </p:cNvPr>
          <p:cNvSpPr/>
          <p:nvPr/>
        </p:nvSpPr>
        <p:spPr>
          <a:xfrm>
            <a:off x="6038856" y="5182632"/>
            <a:ext cx="1243012" cy="11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CFDF8C7A-982C-90BE-277A-2CD0E1118A5F}"/>
              </a:ext>
            </a:extLst>
          </p:cNvPr>
          <p:cNvPicPr>
            <a:picLocks noChangeAspect="1"/>
          </p:cNvPicPr>
          <p:nvPr/>
        </p:nvPicPr>
        <p:blipFill>
          <a:blip r:embed="rId4"/>
          <a:stretch>
            <a:fillRect/>
          </a:stretch>
        </p:blipFill>
        <p:spPr>
          <a:xfrm>
            <a:off x="210939" y="1548287"/>
            <a:ext cx="2437251" cy="1880713"/>
          </a:xfrm>
          <a:prstGeom prst="rect">
            <a:avLst/>
          </a:prstGeom>
          <a:ln>
            <a:solidFill>
              <a:srgbClr val="002060"/>
            </a:solidFill>
          </a:ln>
        </p:spPr>
      </p:pic>
      <p:sp>
        <p:nvSpPr>
          <p:cNvPr id="9" name="Ellipse 8">
            <a:extLst>
              <a:ext uri="{FF2B5EF4-FFF2-40B4-BE49-F238E27FC236}">
                <a16:creationId xmlns:a16="http://schemas.microsoft.com/office/drawing/2014/main" id="{1119F073-E34C-D58E-244F-94697A8989A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B5F8BC31-4EBF-46DB-E5A4-DE3A05ED0BC1}"/>
              </a:ext>
            </a:extLst>
          </p:cNvPr>
          <p:cNvSpPr txBox="1"/>
          <p:nvPr/>
        </p:nvSpPr>
        <p:spPr>
          <a:xfrm rot="19810726">
            <a:off x="1995620" y="4690556"/>
            <a:ext cx="1211580" cy="369332"/>
          </a:xfrm>
          <a:prstGeom prst="rect">
            <a:avLst/>
          </a:prstGeom>
          <a:noFill/>
        </p:spPr>
        <p:txBody>
          <a:bodyPr wrap="square" rtlCol="0">
            <a:spAutoFit/>
          </a:bodyPr>
          <a:lstStyle/>
          <a:p>
            <a:r>
              <a:rPr lang="de-DE" b="1" dirty="0">
                <a:solidFill>
                  <a:srgbClr val="FF0000"/>
                </a:solidFill>
              </a:rPr>
              <a:t>7,1 MHz</a:t>
            </a:r>
          </a:p>
        </p:txBody>
      </p:sp>
    </p:spTree>
    <p:extLst>
      <p:ext uri="{BB962C8B-B14F-4D97-AF65-F5344CB8AC3E}">
        <p14:creationId xmlns:p14="http://schemas.microsoft.com/office/powerpoint/2010/main" val="10804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4EAC-0B96-5342-A70D-137AD60BA4FC}"/>
            </a:ext>
          </a:extLst>
        </p:cNvPr>
        <p:cNvGrpSpPr/>
        <p:nvPr/>
      </p:nvGrpSpPr>
      <p:grpSpPr>
        <a:xfrm>
          <a:off x="0" y="0"/>
          <a:ext cx="0" cy="0"/>
          <a:chOff x="0" y="0"/>
          <a:chExt cx="0" cy="0"/>
        </a:xfrm>
      </p:grpSpPr>
      <p:pic>
        <p:nvPicPr>
          <p:cNvPr id="27" name="Grafik 26">
            <a:extLst>
              <a:ext uri="{FF2B5EF4-FFF2-40B4-BE49-F238E27FC236}">
                <a16:creationId xmlns:a16="http://schemas.microsoft.com/office/drawing/2014/main" id="{2F62A4B6-DBAA-B435-0DAC-1E682F70F66A}"/>
              </a:ext>
            </a:extLst>
          </p:cNvPr>
          <p:cNvPicPr>
            <a:picLocks noChangeAspect="1"/>
          </p:cNvPicPr>
          <p:nvPr/>
        </p:nvPicPr>
        <p:blipFill>
          <a:blip r:embed="rId3"/>
          <a:stretch>
            <a:fillRect/>
          </a:stretch>
        </p:blipFill>
        <p:spPr>
          <a:xfrm>
            <a:off x="984381" y="1491902"/>
            <a:ext cx="6072912" cy="4571813"/>
          </a:xfrm>
          <a:prstGeom prst="rect">
            <a:avLst/>
          </a:prstGeom>
        </p:spPr>
      </p:pic>
      <p:sp>
        <p:nvSpPr>
          <p:cNvPr id="5" name="Textfeld 4">
            <a:extLst>
              <a:ext uri="{FF2B5EF4-FFF2-40B4-BE49-F238E27FC236}">
                <a16:creationId xmlns:a16="http://schemas.microsoft.com/office/drawing/2014/main" id="{A300A5CE-69E4-AFB4-4D4B-D57104902A06}"/>
              </a:ext>
            </a:extLst>
          </p:cNvPr>
          <p:cNvSpPr txBox="1"/>
          <p:nvPr/>
        </p:nvSpPr>
        <p:spPr>
          <a:xfrm>
            <a:off x="7075450" y="3798234"/>
            <a:ext cx="1862132" cy="523220"/>
          </a:xfrm>
          <a:prstGeom prst="rect">
            <a:avLst/>
          </a:prstGeom>
          <a:noFill/>
        </p:spPr>
        <p:txBody>
          <a:bodyPr wrap="square" rtlCol="0">
            <a:spAutoFit/>
          </a:bodyPr>
          <a:lstStyle/>
          <a:p>
            <a:r>
              <a:rPr lang="de-DE" sz="1400" dirty="0">
                <a:solidFill>
                  <a:srgbClr val="FF0000"/>
                </a:solidFill>
              </a:rPr>
              <a:t>&lt;- 50 </a:t>
            </a:r>
            <a:r>
              <a:rPr lang="el-GR" sz="1400" dirty="0">
                <a:solidFill>
                  <a:srgbClr val="FF0000"/>
                </a:solidFill>
              </a:rPr>
              <a:t>Ω</a:t>
            </a:r>
            <a:r>
              <a:rPr lang="de-DE" sz="1400" dirty="0">
                <a:solidFill>
                  <a:srgbClr val="FF0000"/>
                </a:solidFill>
              </a:rPr>
              <a:t>, 4,5 dB/ 100 m</a:t>
            </a:r>
          </a:p>
          <a:p>
            <a:r>
              <a:rPr lang="de-DE" sz="1400" dirty="0">
                <a:solidFill>
                  <a:srgbClr val="FF0000"/>
                </a:solidFill>
              </a:rPr>
              <a:t>VK 0,66</a:t>
            </a:r>
          </a:p>
        </p:txBody>
      </p:sp>
      <p:sp>
        <p:nvSpPr>
          <p:cNvPr id="10" name="Textfeld 9">
            <a:extLst>
              <a:ext uri="{FF2B5EF4-FFF2-40B4-BE49-F238E27FC236}">
                <a16:creationId xmlns:a16="http://schemas.microsoft.com/office/drawing/2014/main" id="{5003AEEB-8544-41D7-5ADE-690F92BEFC3A}"/>
              </a:ext>
            </a:extLst>
          </p:cNvPr>
          <p:cNvSpPr txBox="1"/>
          <p:nvPr/>
        </p:nvSpPr>
        <p:spPr>
          <a:xfrm>
            <a:off x="932931" y="481746"/>
            <a:ext cx="8142490" cy="923330"/>
          </a:xfrm>
          <a:prstGeom prst="rect">
            <a:avLst/>
          </a:prstGeom>
          <a:noFill/>
        </p:spPr>
        <p:txBody>
          <a:bodyPr wrap="square">
            <a:spAutoFit/>
          </a:bodyPr>
          <a:lstStyle/>
          <a:p>
            <a:r>
              <a:rPr lang="de-DE" dirty="0">
                <a:solidFill>
                  <a:srgbClr val="002060"/>
                </a:solidFill>
              </a:rPr>
              <a:t>An einem Dipol für 7,1 MHz wird nach 7 m Koaxialkabel (RG 58, 50 </a:t>
            </a:r>
            <a:r>
              <a:rPr lang="el-GR" dirty="0">
                <a:solidFill>
                  <a:srgbClr val="002060"/>
                </a:solidFill>
              </a:rPr>
              <a:t>Ω</a:t>
            </a:r>
            <a:r>
              <a:rPr lang="de-DE" dirty="0">
                <a:solidFill>
                  <a:srgbClr val="002060"/>
                </a:solidFill>
              </a:rPr>
              <a:t>, 4,5 dB-Dämpfung bei 10 MHz) eine Impedanz von </a:t>
            </a:r>
            <a:r>
              <a:rPr lang="de-DE" b="1" dirty="0">
                <a:solidFill>
                  <a:srgbClr val="FF0000"/>
                </a:solidFill>
              </a:rPr>
              <a:t>25 </a:t>
            </a:r>
            <a:r>
              <a:rPr lang="el-GR" b="1" dirty="0">
                <a:solidFill>
                  <a:srgbClr val="FF0000"/>
                </a:solidFill>
              </a:rPr>
              <a:t>Ω </a:t>
            </a:r>
            <a:r>
              <a:rPr lang="de-DE" b="1" dirty="0">
                <a:solidFill>
                  <a:srgbClr val="FF0000"/>
                </a:solidFill>
              </a:rPr>
              <a:t>+ j 35 </a:t>
            </a:r>
            <a:r>
              <a:rPr lang="el-GR" b="1" dirty="0">
                <a:solidFill>
                  <a:srgbClr val="FF0000"/>
                </a:solidFill>
              </a:rPr>
              <a:t>Ω</a:t>
            </a:r>
            <a:r>
              <a:rPr lang="de-DE" b="1" dirty="0">
                <a:solidFill>
                  <a:srgbClr val="FF0000"/>
                </a:solidFill>
              </a:rPr>
              <a:t> </a:t>
            </a:r>
            <a:r>
              <a:rPr lang="de-DE" dirty="0">
                <a:solidFill>
                  <a:srgbClr val="002060"/>
                </a:solidFill>
              </a:rPr>
              <a:t>gemessen. Ist der Dipol zu kurz oder zu lang?  </a:t>
            </a:r>
            <a:endParaRPr lang="de-DE" dirty="0"/>
          </a:p>
        </p:txBody>
      </p:sp>
      <p:sp>
        <p:nvSpPr>
          <p:cNvPr id="9" name="Ellipse 8">
            <a:extLst>
              <a:ext uri="{FF2B5EF4-FFF2-40B4-BE49-F238E27FC236}">
                <a16:creationId xmlns:a16="http://schemas.microsoft.com/office/drawing/2014/main" id="{5C625911-1D10-2C91-EE03-252EF2D88B32}"/>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9C9B1867-8F7F-422F-966A-4072A8DB0EAE}"/>
              </a:ext>
            </a:extLst>
          </p:cNvPr>
          <p:cNvSpPr txBox="1"/>
          <p:nvPr/>
        </p:nvSpPr>
        <p:spPr>
          <a:xfrm>
            <a:off x="2557101" y="2709446"/>
            <a:ext cx="1862132" cy="307777"/>
          </a:xfrm>
          <a:prstGeom prst="rect">
            <a:avLst/>
          </a:prstGeom>
          <a:noFill/>
        </p:spPr>
        <p:txBody>
          <a:bodyPr wrap="square" rtlCol="0">
            <a:spAutoFit/>
          </a:bodyPr>
          <a:lstStyle/>
          <a:p>
            <a:r>
              <a:rPr lang="de-DE" sz="1400" dirty="0">
                <a:solidFill>
                  <a:srgbClr val="FF0000"/>
                </a:solidFill>
              </a:rPr>
              <a:t>gemessen</a:t>
            </a:r>
          </a:p>
        </p:txBody>
      </p:sp>
      <p:sp>
        <p:nvSpPr>
          <p:cNvPr id="15" name="Textfeld 14">
            <a:extLst>
              <a:ext uri="{FF2B5EF4-FFF2-40B4-BE49-F238E27FC236}">
                <a16:creationId xmlns:a16="http://schemas.microsoft.com/office/drawing/2014/main" id="{2EFE3960-53F1-C31F-A88E-DF49C99F272C}"/>
              </a:ext>
            </a:extLst>
          </p:cNvPr>
          <p:cNvSpPr txBox="1"/>
          <p:nvPr/>
        </p:nvSpPr>
        <p:spPr>
          <a:xfrm>
            <a:off x="2557101" y="4948573"/>
            <a:ext cx="1862132" cy="307777"/>
          </a:xfrm>
          <a:prstGeom prst="rect">
            <a:avLst/>
          </a:prstGeom>
          <a:noFill/>
        </p:spPr>
        <p:txBody>
          <a:bodyPr wrap="square" rtlCol="0">
            <a:spAutoFit/>
          </a:bodyPr>
          <a:lstStyle/>
          <a:p>
            <a:r>
              <a:rPr lang="de-DE" sz="1400" dirty="0">
                <a:solidFill>
                  <a:srgbClr val="FF0000"/>
                </a:solidFill>
              </a:rPr>
              <a:t>Antennenimpedanz</a:t>
            </a:r>
          </a:p>
        </p:txBody>
      </p:sp>
      <p:sp>
        <p:nvSpPr>
          <p:cNvPr id="17" name="Textfeld 16">
            <a:extLst>
              <a:ext uri="{FF2B5EF4-FFF2-40B4-BE49-F238E27FC236}">
                <a16:creationId xmlns:a16="http://schemas.microsoft.com/office/drawing/2014/main" id="{62BB1395-5DBB-E027-B164-B82A1F7FCAD4}"/>
              </a:ext>
            </a:extLst>
          </p:cNvPr>
          <p:cNvSpPr txBox="1"/>
          <p:nvPr/>
        </p:nvSpPr>
        <p:spPr>
          <a:xfrm>
            <a:off x="932931" y="6114644"/>
            <a:ext cx="8142490" cy="523220"/>
          </a:xfrm>
          <a:prstGeom prst="rect">
            <a:avLst/>
          </a:prstGeom>
          <a:noFill/>
        </p:spPr>
        <p:txBody>
          <a:bodyPr wrap="square">
            <a:spAutoFit/>
          </a:bodyPr>
          <a:lstStyle/>
          <a:p>
            <a:r>
              <a:rPr lang="de-DE" sz="1400" dirty="0">
                <a:solidFill>
                  <a:srgbClr val="002060"/>
                </a:solidFill>
              </a:rPr>
              <a:t>Lösung: Eingabe der gemessenen Impedanz </a:t>
            </a:r>
            <a:r>
              <a:rPr lang="pl-PL" sz="1400" dirty="0">
                <a:solidFill>
                  <a:srgbClr val="002060"/>
                </a:solidFill>
              </a:rPr>
              <a:t>25 Ω + j 35 Ω </a:t>
            </a:r>
            <a:r>
              <a:rPr lang="de-DE" sz="1400" dirty="0">
                <a:solidFill>
                  <a:srgbClr val="002060"/>
                </a:solidFill>
              </a:rPr>
              <a:t>als Z</a:t>
            </a:r>
            <a:r>
              <a:rPr lang="de-DE" sz="1400" baseline="-25000" dirty="0">
                <a:solidFill>
                  <a:srgbClr val="002060"/>
                </a:solidFill>
              </a:rPr>
              <a:t>L</a:t>
            </a:r>
            <a:r>
              <a:rPr lang="de-DE" sz="1400" dirty="0">
                <a:solidFill>
                  <a:srgbClr val="002060"/>
                </a:solidFill>
              </a:rPr>
              <a:t>. Mit der Maus auf den transformierten Wert gehen und im Feld Mouse die Antennenimpedanz 35 </a:t>
            </a:r>
            <a:r>
              <a:rPr lang="pl-PL" sz="1400" dirty="0">
                <a:solidFill>
                  <a:srgbClr val="002060"/>
                </a:solidFill>
              </a:rPr>
              <a:t>Ω</a:t>
            </a:r>
            <a:r>
              <a:rPr lang="de-DE" sz="1400" dirty="0">
                <a:solidFill>
                  <a:srgbClr val="002060"/>
                </a:solidFill>
              </a:rPr>
              <a:t> - j 44,5 </a:t>
            </a:r>
            <a:r>
              <a:rPr lang="pl-PL" sz="1400" dirty="0">
                <a:solidFill>
                  <a:srgbClr val="002060"/>
                </a:solidFill>
              </a:rPr>
              <a:t>Ω</a:t>
            </a:r>
            <a:r>
              <a:rPr lang="de-DE" sz="1400" dirty="0">
                <a:solidFill>
                  <a:srgbClr val="002060"/>
                </a:solidFill>
              </a:rPr>
              <a:t> ablesen. Die Antenne ist also </a:t>
            </a:r>
            <a:r>
              <a:rPr lang="de-DE" sz="1400" b="1" dirty="0">
                <a:solidFill>
                  <a:srgbClr val="002060"/>
                </a:solidFill>
              </a:rPr>
              <a:t>zu kurz</a:t>
            </a:r>
            <a:r>
              <a:rPr lang="de-DE" sz="1400" dirty="0">
                <a:solidFill>
                  <a:srgbClr val="002060"/>
                </a:solidFill>
              </a:rPr>
              <a:t>. </a:t>
            </a:r>
            <a:endParaRPr lang="de-DE" sz="1400" dirty="0"/>
          </a:p>
        </p:txBody>
      </p:sp>
      <p:cxnSp>
        <p:nvCxnSpPr>
          <p:cNvPr id="24" name="Gerade Verbindung mit Pfeil 23">
            <a:extLst>
              <a:ext uri="{FF2B5EF4-FFF2-40B4-BE49-F238E27FC236}">
                <a16:creationId xmlns:a16="http://schemas.microsoft.com/office/drawing/2014/main" id="{18D77E82-DC88-606C-B198-18ED59168C46}"/>
              </a:ext>
            </a:extLst>
          </p:cNvPr>
          <p:cNvCxnSpPr>
            <a:cxnSpLocks/>
          </p:cNvCxnSpPr>
          <p:nvPr/>
        </p:nvCxnSpPr>
        <p:spPr>
          <a:xfrm>
            <a:off x="3418114" y="2895600"/>
            <a:ext cx="2443424" cy="1184031"/>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B90C7D3A-A9F4-3C6E-DB1B-44AB0BC06005}"/>
              </a:ext>
            </a:extLst>
          </p:cNvPr>
          <p:cNvCxnSpPr>
            <a:cxnSpLocks/>
          </p:cNvCxnSpPr>
          <p:nvPr/>
        </p:nvCxnSpPr>
        <p:spPr>
          <a:xfrm flipV="1">
            <a:off x="3268980" y="4892952"/>
            <a:ext cx="1854004" cy="19882"/>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Bogen 36">
            <a:extLst>
              <a:ext uri="{FF2B5EF4-FFF2-40B4-BE49-F238E27FC236}">
                <a16:creationId xmlns:a16="http://schemas.microsoft.com/office/drawing/2014/main" id="{5217D3C7-E5B0-EB8D-19C2-552F7B7D0563}"/>
              </a:ext>
            </a:extLst>
          </p:cNvPr>
          <p:cNvSpPr/>
          <p:nvPr/>
        </p:nvSpPr>
        <p:spPr>
          <a:xfrm flipH="1" flipV="1">
            <a:off x="7137820" y="1290921"/>
            <a:ext cx="1682501" cy="11807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8" name="Ellipse 37">
            <a:extLst>
              <a:ext uri="{FF2B5EF4-FFF2-40B4-BE49-F238E27FC236}">
                <a16:creationId xmlns:a16="http://schemas.microsoft.com/office/drawing/2014/main" id="{BD207ECF-EBE1-FB66-D32E-DEBF97BC7CE5}"/>
              </a:ext>
            </a:extLst>
          </p:cNvPr>
          <p:cNvSpPr/>
          <p:nvPr/>
        </p:nvSpPr>
        <p:spPr>
          <a:xfrm>
            <a:off x="7979071" y="1362170"/>
            <a:ext cx="81280" cy="8128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a:extLst>
              <a:ext uri="{FF2B5EF4-FFF2-40B4-BE49-F238E27FC236}">
                <a16:creationId xmlns:a16="http://schemas.microsoft.com/office/drawing/2014/main" id="{4E46708F-5C8E-679E-DB05-5AFAF3078A10}"/>
              </a:ext>
            </a:extLst>
          </p:cNvPr>
          <p:cNvCxnSpPr>
            <a:stCxn id="38" idx="4"/>
          </p:cNvCxnSpPr>
          <p:nvPr/>
        </p:nvCxnSpPr>
        <p:spPr>
          <a:xfrm>
            <a:off x="8019711" y="1443450"/>
            <a:ext cx="10160" cy="70031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42" name="Grafik 41">
            <a:extLst>
              <a:ext uri="{FF2B5EF4-FFF2-40B4-BE49-F238E27FC236}">
                <a16:creationId xmlns:a16="http://schemas.microsoft.com/office/drawing/2014/main" id="{62C859DC-1357-A1F1-1CB3-F14342CA4081}"/>
              </a:ext>
            </a:extLst>
          </p:cNvPr>
          <p:cNvPicPr>
            <a:picLocks noChangeAspect="1"/>
          </p:cNvPicPr>
          <p:nvPr/>
        </p:nvPicPr>
        <p:blipFill>
          <a:blip r:embed="rId4"/>
          <a:stretch>
            <a:fillRect/>
          </a:stretch>
        </p:blipFill>
        <p:spPr>
          <a:xfrm flipH="1">
            <a:off x="7928100" y="2152311"/>
            <a:ext cx="203541" cy="424272"/>
          </a:xfrm>
          <a:prstGeom prst="rect">
            <a:avLst/>
          </a:prstGeom>
        </p:spPr>
      </p:pic>
      <p:sp>
        <p:nvSpPr>
          <p:cNvPr id="44" name="Textfeld 43">
            <a:extLst>
              <a:ext uri="{FF2B5EF4-FFF2-40B4-BE49-F238E27FC236}">
                <a16:creationId xmlns:a16="http://schemas.microsoft.com/office/drawing/2014/main" id="{D5A3E67C-4D0D-DF43-5B27-E6945089A304}"/>
              </a:ext>
            </a:extLst>
          </p:cNvPr>
          <p:cNvSpPr txBox="1"/>
          <p:nvPr/>
        </p:nvSpPr>
        <p:spPr>
          <a:xfrm>
            <a:off x="7979071" y="1793605"/>
            <a:ext cx="985337" cy="307777"/>
          </a:xfrm>
          <a:prstGeom prst="rect">
            <a:avLst/>
          </a:prstGeom>
          <a:noFill/>
        </p:spPr>
        <p:txBody>
          <a:bodyPr wrap="square">
            <a:spAutoFit/>
          </a:bodyPr>
          <a:lstStyle/>
          <a:p>
            <a:r>
              <a:rPr lang="de-DE" sz="1400" dirty="0">
                <a:solidFill>
                  <a:srgbClr val="002060"/>
                </a:solidFill>
              </a:rPr>
              <a:t>7 m </a:t>
            </a:r>
            <a:r>
              <a:rPr lang="de-DE" sz="1400" dirty="0" err="1">
                <a:solidFill>
                  <a:srgbClr val="002060"/>
                </a:solidFill>
              </a:rPr>
              <a:t>Koax</a:t>
            </a:r>
            <a:endParaRPr lang="de-DE" sz="1400" dirty="0"/>
          </a:p>
        </p:txBody>
      </p:sp>
      <p:sp>
        <p:nvSpPr>
          <p:cNvPr id="45" name="Bogen 44">
            <a:extLst>
              <a:ext uri="{FF2B5EF4-FFF2-40B4-BE49-F238E27FC236}">
                <a16:creationId xmlns:a16="http://schemas.microsoft.com/office/drawing/2014/main" id="{C5B50B86-52A6-45AE-DBEB-03B18DE7893F}"/>
              </a:ext>
            </a:extLst>
          </p:cNvPr>
          <p:cNvSpPr/>
          <p:nvPr/>
        </p:nvSpPr>
        <p:spPr>
          <a:xfrm flipV="1">
            <a:off x="7219100" y="1290921"/>
            <a:ext cx="1682501" cy="118074"/>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7" name="Textfeld 46">
            <a:extLst>
              <a:ext uri="{FF2B5EF4-FFF2-40B4-BE49-F238E27FC236}">
                <a16:creationId xmlns:a16="http://schemas.microsoft.com/office/drawing/2014/main" id="{FEFB9746-0B96-FE33-E413-84D3B20CD9F2}"/>
              </a:ext>
            </a:extLst>
          </p:cNvPr>
          <p:cNvSpPr txBox="1"/>
          <p:nvPr/>
        </p:nvSpPr>
        <p:spPr>
          <a:xfrm>
            <a:off x="7518031" y="2585134"/>
            <a:ext cx="1554480" cy="307777"/>
          </a:xfrm>
          <a:prstGeom prst="rect">
            <a:avLst/>
          </a:prstGeom>
          <a:noFill/>
        </p:spPr>
        <p:txBody>
          <a:bodyPr wrap="square">
            <a:spAutoFit/>
          </a:bodyPr>
          <a:lstStyle/>
          <a:p>
            <a:r>
              <a:rPr lang="de-DE" sz="1400" b="1" dirty="0">
                <a:solidFill>
                  <a:srgbClr val="FF0000"/>
                </a:solidFill>
              </a:rPr>
              <a:t>25 </a:t>
            </a:r>
            <a:r>
              <a:rPr lang="el-GR" sz="1400" b="1" dirty="0">
                <a:solidFill>
                  <a:srgbClr val="FF0000"/>
                </a:solidFill>
              </a:rPr>
              <a:t>Ω </a:t>
            </a:r>
            <a:r>
              <a:rPr lang="de-DE" sz="1400" b="1" dirty="0">
                <a:solidFill>
                  <a:srgbClr val="FF0000"/>
                </a:solidFill>
              </a:rPr>
              <a:t>+ j 35 </a:t>
            </a:r>
            <a:r>
              <a:rPr lang="el-GR" sz="1400" b="1" dirty="0">
                <a:solidFill>
                  <a:srgbClr val="FF0000"/>
                </a:solidFill>
              </a:rPr>
              <a:t>Ω</a:t>
            </a:r>
            <a:r>
              <a:rPr lang="de-DE" sz="1400" b="1" dirty="0">
                <a:solidFill>
                  <a:srgbClr val="FF0000"/>
                </a:solidFill>
              </a:rPr>
              <a:t> </a:t>
            </a:r>
            <a:endParaRPr lang="de-DE" sz="1400" dirty="0"/>
          </a:p>
        </p:txBody>
      </p:sp>
      <p:sp>
        <p:nvSpPr>
          <p:cNvPr id="48" name="Textfeld 47">
            <a:extLst>
              <a:ext uri="{FF2B5EF4-FFF2-40B4-BE49-F238E27FC236}">
                <a16:creationId xmlns:a16="http://schemas.microsoft.com/office/drawing/2014/main" id="{E5CE92C7-C4F2-24A2-1A63-B57107555B76}"/>
              </a:ext>
            </a:extLst>
          </p:cNvPr>
          <p:cNvSpPr txBox="1"/>
          <p:nvPr/>
        </p:nvSpPr>
        <p:spPr>
          <a:xfrm>
            <a:off x="7884505" y="1042181"/>
            <a:ext cx="494271" cy="307777"/>
          </a:xfrm>
          <a:prstGeom prst="rect">
            <a:avLst/>
          </a:prstGeom>
          <a:noFill/>
        </p:spPr>
        <p:txBody>
          <a:bodyPr wrap="square">
            <a:spAutoFit/>
          </a:bodyPr>
          <a:lstStyle/>
          <a:p>
            <a:r>
              <a:rPr lang="de-DE" sz="1400" b="1" dirty="0">
                <a:solidFill>
                  <a:srgbClr val="FF0000"/>
                </a:solidFill>
              </a:rPr>
              <a:t>? </a:t>
            </a:r>
            <a:endParaRPr lang="de-DE" sz="1400" dirty="0"/>
          </a:p>
        </p:txBody>
      </p:sp>
    </p:spTree>
    <p:extLst>
      <p:ext uri="{BB962C8B-B14F-4D97-AF65-F5344CB8AC3E}">
        <p14:creationId xmlns:p14="http://schemas.microsoft.com/office/powerpoint/2010/main" val="139990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AD2D3-CD97-1A18-6DCC-A6A73D82E268}"/>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D7CB873-B733-6644-9D70-E0C1737BE6B7}"/>
              </a:ext>
            </a:extLst>
          </p:cNvPr>
          <p:cNvSpPr>
            <a:spLocks noGrp="1"/>
          </p:cNvSpPr>
          <p:nvPr>
            <p:ph type="sldNum" sz="quarter" idx="12"/>
          </p:nvPr>
        </p:nvSpPr>
        <p:spPr/>
        <p:txBody>
          <a:bodyPr/>
          <a:lstStyle/>
          <a:p>
            <a:fld id="{C2AC68D2-1A84-4503-B18D-7B7812CC9574}" type="slidenum">
              <a:rPr lang="de-DE" smtClean="0"/>
              <a:t>53</a:t>
            </a:fld>
            <a:endParaRPr lang="de-DE" dirty="0"/>
          </a:p>
        </p:txBody>
      </p:sp>
      <p:sp>
        <p:nvSpPr>
          <p:cNvPr id="3" name="Textfeld 2">
            <a:extLst>
              <a:ext uri="{FF2B5EF4-FFF2-40B4-BE49-F238E27FC236}">
                <a16:creationId xmlns:a16="http://schemas.microsoft.com/office/drawing/2014/main" id="{EA105A1D-68D1-2610-00CC-C9E3AB0348FC}"/>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619058D7-71F5-4DFB-2CB8-5EDE96BF0FD4}"/>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77BE45C9-83F2-1BF7-26BC-46A858D9EC5E}"/>
              </a:ext>
            </a:extLst>
          </p:cNvPr>
          <p:cNvSpPr/>
          <p:nvPr/>
        </p:nvSpPr>
        <p:spPr>
          <a:xfrm>
            <a:off x="569940" y="5425869"/>
            <a:ext cx="8574060" cy="910518"/>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B8CCE49-F765-B4F4-55E9-AEEC113AB40E}"/>
              </a:ext>
            </a:extLst>
          </p:cNvPr>
          <p:cNvSpPr/>
          <p:nvPr/>
        </p:nvSpPr>
        <p:spPr>
          <a:xfrm>
            <a:off x="628650" y="521612"/>
            <a:ext cx="8574060" cy="4322761"/>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12554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A8309E80-FFA5-3D5C-6925-48764F02AD16}"/>
              </a:ext>
            </a:extLst>
          </p:cNvPr>
          <p:cNvPicPr>
            <a:picLocks noChangeAspect="1"/>
          </p:cNvPicPr>
          <p:nvPr/>
        </p:nvPicPr>
        <p:blipFill>
          <a:blip r:embed="rId3"/>
          <a:stretch>
            <a:fillRect/>
          </a:stretch>
        </p:blipFill>
        <p:spPr>
          <a:xfrm>
            <a:off x="749067" y="938247"/>
            <a:ext cx="8219440" cy="5654030"/>
          </a:xfrm>
          <a:prstGeom prst="rect">
            <a:avLst/>
          </a:prstGeom>
        </p:spPr>
      </p:pic>
      <p:sp>
        <p:nvSpPr>
          <p:cNvPr id="2" name="Foliennummernplatzhalter 1">
            <a:extLst>
              <a:ext uri="{FF2B5EF4-FFF2-40B4-BE49-F238E27FC236}">
                <a16:creationId xmlns:a16="http://schemas.microsoft.com/office/drawing/2014/main" id="{330EAD46-B10D-0AC6-D7D9-1619532815D0}"/>
              </a:ext>
            </a:extLst>
          </p:cNvPr>
          <p:cNvSpPr>
            <a:spLocks noGrp="1"/>
          </p:cNvSpPr>
          <p:nvPr>
            <p:ph type="sldNum" sz="quarter" idx="12"/>
          </p:nvPr>
        </p:nvSpPr>
        <p:spPr/>
        <p:txBody>
          <a:bodyPr/>
          <a:lstStyle/>
          <a:p>
            <a:fld id="{C2AC68D2-1A84-4503-B18D-7B7812CC9574}" type="slidenum">
              <a:rPr lang="de-DE" smtClean="0"/>
              <a:t>54</a:t>
            </a:fld>
            <a:endParaRPr lang="de-DE"/>
          </a:p>
        </p:txBody>
      </p:sp>
      <p:sp>
        <p:nvSpPr>
          <p:cNvPr id="5" name="Titel 1">
            <a:extLst>
              <a:ext uri="{FF2B5EF4-FFF2-40B4-BE49-F238E27FC236}">
                <a16:creationId xmlns:a16="http://schemas.microsoft.com/office/drawing/2014/main" id="{21C093C9-0C42-3C0E-BF30-EA2DE880E916}"/>
              </a:ext>
            </a:extLst>
          </p:cNvPr>
          <p:cNvSpPr txBox="1">
            <a:spLocks/>
          </p:cNvSpPr>
          <p:nvPr/>
        </p:nvSpPr>
        <p:spPr>
          <a:xfrm>
            <a:off x="741006" y="305066"/>
            <a:ext cx="7886700" cy="7610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2400" b="1" dirty="0">
                <a:solidFill>
                  <a:srgbClr val="002060"/>
                </a:solidFill>
              </a:rPr>
              <a:t>Untersuchung von Filterschaltungen</a:t>
            </a:r>
          </a:p>
        </p:txBody>
      </p:sp>
      <p:sp>
        <p:nvSpPr>
          <p:cNvPr id="8" name="Textfeld 7">
            <a:extLst>
              <a:ext uri="{FF2B5EF4-FFF2-40B4-BE49-F238E27FC236}">
                <a16:creationId xmlns:a16="http://schemas.microsoft.com/office/drawing/2014/main" id="{A8987703-9771-759E-50DE-0E282B720E9A}"/>
              </a:ext>
            </a:extLst>
          </p:cNvPr>
          <p:cNvSpPr txBox="1"/>
          <p:nvPr/>
        </p:nvSpPr>
        <p:spPr>
          <a:xfrm>
            <a:off x="6929924" y="516325"/>
            <a:ext cx="2214076" cy="338554"/>
          </a:xfrm>
          <a:prstGeom prst="rect">
            <a:avLst/>
          </a:prstGeom>
          <a:noFill/>
        </p:spPr>
        <p:txBody>
          <a:bodyPr wrap="square" rtlCol="0">
            <a:spAutoFit/>
          </a:bodyPr>
          <a:lstStyle/>
          <a:p>
            <a:r>
              <a:rPr lang="de-DE" sz="1600" dirty="0">
                <a:solidFill>
                  <a:srgbClr val="0000FF"/>
                </a:solidFill>
              </a:rPr>
              <a:t>Bandpassfilter 50 Hz</a:t>
            </a:r>
          </a:p>
        </p:txBody>
      </p:sp>
      <p:sp>
        <p:nvSpPr>
          <p:cNvPr id="3" name="Ellipse 2">
            <a:extLst>
              <a:ext uri="{FF2B5EF4-FFF2-40B4-BE49-F238E27FC236}">
                <a16:creationId xmlns:a16="http://schemas.microsoft.com/office/drawing/2014/main" id="{A61D3D95-08F8-BA1E-2793-BF5D8BB558BA}"/>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A5BBA9AB-07E5-545A-8774-9E5A063EFD85}"/>
              </a:ext>
            </a:extLst>
          </p:cNvPr>
          <p:cNvPicPr>
            <a:picLocks noChangeAspect="1"/>
          </p:cNvPicPr>
          <p:nvPr/>
        </p:nvPicPr>
        <p:blipFill>
          <a:blip r:embed="rId4"/>
          <a:stretch>
            <a:fillRect/>
          </a:stretch>
        </p:blipFill>
        <p:spPr>
          <a:xfrm>
            <a:off x="3533035" y="5093965"/>
            <a:ext cx="2860037" cy="1499554"/>
          </a:xfrm>
          <a:prstGeom prst="rect">
            <a:avLst/>
          </a:prstGeom>
        </p:spPr>
      </p:pic>
      <p:sp>
        <p:nvSpPr>
          <p:cNvPr id="4" name="Textfeld 3">
            <a:extLst>
              <a:ext uri="{FF2B5EF4-FFF2-40B4-BE49-F238E27FC236}">
                <a16:creationId xmlns:a16="http://schemas.microsoft.com/office/drawing/2014/main" id="{2ED1EEC7-FEED-76E9-111B-7D6BB29CD4E5}"/>
              </a:ext>
            </a:extLst>
          </p:cNvPr>
          <p:cNvSpPr txBox="1"/>
          <p:nvPr/>
        </p:nvSpPr>
        <p:spPr>
          <a:xfrm>
            <a:off x="6135220" y="5045122"/>
            <a:ext cx="645459" cy="246221"/>
          </a:xfrm>
          <a:prstGeom prst="rect">
            <a:avLst/>
          </a:prstGeom>
          <a:noFill/>
        </p:spPr>
        <p:txBody>
          <a:bodyPr wrap="square" rtlCol="0">
            <a:spAutoFit/>
          </a:bodyPr>
          <a:lstStyle/>
          <a:p>
            <a:r>
              <a:rPr lang="de-DE" sz="1000" dirty="0">
                <a:solidFill>
                  <a:srgbClr val="0000FF"/>
                </a:solidFill>
              </a:rPr>
              <a:t>dB</a:t>
            </a:r>
          </a:p>
        </p:txBody>
      </p:sp>
      <p:pic>
        <p:nvPicPr>
          <p:cNvPr id="24" name="Grafik 23">
            <a:extLst>
              <a:ext uri="{FF2B5EF4-FFF2-40B4-BE49-F238E27FC236}">
                <a16:creationId xmlns:a16="http://schemas.microsoft.com/office/drawing/2014/main" id="{8971F6B4-23ED-5B3F-EFF1-985117E6C096}"/>
              </a:ext>
            </a:extLst>
          </p:cNvPr>
          <p:cNvPicPr>
            <a:picLocks noChangeAspect="1"/>
          </p:cNvPicPr>
          <p:nvPr/>
        </p:nvPicPr>
        <p:blipFill>
          <a:blip r:embed="rId5"/>
          <a:stretch>
            <a:fillRect/>
          </a:stretch>
        </p:blipFill>
        <p:spPr>
          <a:xfrm>
            <a:off x="6543040" y="6215110"/>
            <a:ext cx="100395" cy="104410"/>
          </a:xfrm>
          <a:prstGeom prst="rect">
            <a:avLst/>
          </a:prstGeom>
        </p:spPr>
      </p:pic>
    </p:spTree>
    <p:extLst>
      <p:ext uri="{BB962C8B-B14F-4D97-AF65-F5344CB8AC3E}">
        <p14:creationId xmlns:p14="http://schemas.microsoft.com/office/powerpoint/2010/main" val="183824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6CA84-2B13-F0AA-B369-7D64F7144F50}"/>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DFE773A-AE3C-8188-4D98-CD372DE7A5FD}"/>
              </a:ext>
            </a:extLst>
          </p:cNvPr>
          <p:cNvSpPr>
            <a:spLocks noGrp="1"/>
          </p:cNvSpPr>
          <p:nvPr>
            <p:ph type="sldNum" sz="quarter" idx="12"/>
          </p:nvPr>
        </p:nvSpPr>
        <p:spPr/>
        <p:txBody>
          <a:bodyPr/>
          <a:lstStyle/>
          <a:p>
            <a:fld id="{C2AC68D2-1A84-4503-B18D-7B7812CC9574}" type="slidenum">
              <a:rPr lang="de-DE" smtClean="0"/>
              <a:t>55</a:t>
            </a:fld>
            <a:endParaRPr lang="de-DE" dirty="0"/>
          </a:p>
        </p:txBody>
      </p:sp>
      <p:sp>
        <p:nvSpPr>
          <p:cNvPr id="3" name="Textfeld 2">
            <a:extLst>
              <a:ext uri="{FF2B5EF4-FFF2-40B4-BE49-F238E27FC236}">
                <a16:creationId xmlns:a16="http://schemas.microsoft.com/office/drawing/2014/main" id="{25F7ECAE-C26F-6109-5386-2230AEA4EDB3}"/>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ECC80DD4-A944-B80A-C316-9D47BB9F6D32}"/>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768D9916-4262-0256-78C7-0E4EABD79525}"/>
              </a:ext>
            </a:extLst>
          </p:cNvPr>
          <p:cNvSpPr/>
          <p:nvPr/>
        </p:nvSpPr>
        <p:spPr>
          <a:xfrm>
            <a:off x="569940" y="5971261"/>
            <a:ext cx="8574060" cy="365125"/>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CB1E9C0-1448-C4E4-FD1A-D747459E5CD9}"/>
              </a:ext>
            </a:extLst>
          </p:cNvPr>
          <p:cNvSpPr/>
          <p:nvPr/>
        </p:nvSpPr>
        <p:spPr>
          <a:xfrm>
            <a:off x="628650" y="521612"/>
            <a:ext cx="8574060" cy="4964787"/>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12087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Elektronik enthält.&#10;&#10;Automatisch generierte Beschreibung">
            <a:extLst>
              <a:ext uri="{FF2B5EF4-FFF2-40B4-BE49-F238E27FC236}">
                <a16:creationId xmlns:a16="http://schemas.microsoft.com/office/drawing/2014/main" id="{16EEDD82-5566-3495-6EB4-07BDB8667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09988" y="776287"/>
            <a:ext cx="6210300" cy="4657725"/>
          </a:xfrm>
          <a:prstGeom prst="rect">
            <a:avLst/>
          </a:prstGeom>
        </p:spPr>
      </p:pic>
      <p:sp>
        <p:nvSpPr>
          <p:cNvPr id="2" name="Foliennummernplatzhalter 1">
            <a:extLst>
              <a:ext uri="{FF2B5EF4-FFF2-40B4-BE49-F238E27FC236}">
                <a16:creationId xmlns:a16="http://schemas.microsoft.com/office/drawing/2014/main" id="{D31A0425-E266-B319-299B-625865F81E8C}"/>
              </a:ext>
            </a:extLst>
          </p:cNvPr>
          <p:cNvSpPr>
            <a:spLocks noGrp="1"/>
          </p:cNvSpPr>
          <p:nvPr>
            <p:ph type="sldNum" sz="quarter" idx="12"/>
          </p:nvPr>
        </p:nvSpPr>
        <p:spPr/>
        <p:txBody>
          <a:bodyPr/>
          <a:lstStyle/>
          <a:p>
            <a:fld id="{C2AC68D2-1A84-4503-B18D-7B7812CC9574}" type="slidenum">
              <a:rPr lang="de-DE" smtClean="0"/>
              <a:t>56</a:t>
            </a:fld>
            <a:endParaRPr lang="de-DE"/>
          </a:p>
        </p:txBody>
      </p:sp>
      <p:pic>
        <p:nvPicPr>
          <p:cNvPr id="4" name="Grafik 3" descr="Ein Bild, das Text enthält.&#10;&#10;Automatisch generierte Beschreibung">
            <a:extLst>
              <a:ext uri="{FF2B5EF4-FFF2-40B4-BE49-F238E27FC236}">
                <a16:creationId xmlns:a16="http://schemas.microsoft.com/office/drawing/2014/main" id="{74B041EC-EF23-D4A9-583E-026178A89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373209" cy="6210300"/>
          </a:xfrm>
          <a:prstGeom prst="rect">
            <a:avLst/>
          </a:prstGeom>
        </p:spPr>
      </p:pic>
      <p:sp>
        <p:nvSpPr>
          <p:cNvPr id="6" name="Textfeld 5">
            <a:extLst>
              <a:ext uri="{FF2B5EF4-FFF2-40B4-BE49-F238E27FC236}">
                <a16:creationId xmlns:a16="http://schemas.microsoft.com/office/drawing/2014/main" id="{3E19DACA-E813-6BF5-E0A9-3AF77AB3BB24}"/>
              </a:ext>
            </a:extLst>
          </p:cNvPr>
          <p:cNvSpPr txBox="1"/>
          <p:nvPr/>
        </p:nvSpPr>
        <p:spPr>
          <a:xfrm>
            <a:off x="6906859" y="3932337"/>
            <a:ext cx="292100" cy="369332"/>
          </a:xfrm>
          <a:prstGeom prst="rect">
            <a:avLst/>
          </a:prstGeom>
          <a:noFill/>
        </p:spPr>
        <p:txBody>
          <a:bodyPr wrap="square" rtlCol="0">
            <a:spAutoFit/>
          </a:bodyPr>
          <a:lstStyle/>
          <a:p>
            <a:r>
              <a:rPr lang="de-DE" dirty="0">
                <a:solidFill>
                  <a:schemeClr val="bg1"/>
                </a:solidFill>
              </a:rPr>
              <a:t>0</a:t>
            </a:r>
          </a:p>
        </p:txBody>
      </p:sp>
      <p:sp>
        <p:nvSpPr>
          <p:cNvPr id="7" name="Textfeld 6">
            <a:extLst>
              <a:ext uri="{FF2B5EF4-FFF2-40B4-BE49-F238E27FC236}">
                <a16:creationId xmlns:a16="http://schemas.microsoft.com/office/drawing/2014/main" id="{9A015D72-E90B-EBBF-9633-6E01F5EC9D2D}"/>
              </a:ext>
            </a:extLst>
          </p:cNvPr>
          <p:cNvSpPr txBox="1"/>
          <p:nvPr/>
        </p:nvSpPr>
        <p:spPr>
          <a:xfrm>
            <a:off x="6219118" y="4450834"/>
            <a:ext cx="1028700" cy="369332"/>
          </a:xfrm>
          <a:prstGeom prst="rect">
            <a:avLst/>
          </a:prstGeom>
          <a:noFill/>
        </p:spPr>
        <p:txBody>
          <a:bodyPr wrap="square" rtlCol="0">
            <a:spAutoFit/>
          </a:bodyPr>
          <a:lstStyle/>
          <a:p>
            <a:r>
              <a:rPr lang="de-DE" dirty="0">
                <a:solidFill>
                  <a:schemeClr val="bg1"/>
                </a:solidFill>
              </a:rPr>
              <a:t>600 MHz</a:t>
            </a:r>
          </a:p>
        </p:txBody>
      </p:sp>
      <p:sp>
        <p:nvSpPr>
          <p:cNvPr id="8" name="Textfeld 7">
            <a:extLst>
              <a:ext uri="{FF2B5EF4-FFF2-40B4-BE49-F238E27FC236}">
                <a16:creationId xmlns:a16="http://schemas.microsoft.com/office/drawing/2014/main" id="{D9C157A0-D923-5CC9-50D2-7B39727C25BE}"/>
              </a:ext>
            </a:extLst>
          </p:cNvPr>
          <p:cNvSpPr txBox="1"/>
          <p:nvPr/>
        </p:nvSpPr>
        <p:spPr>
          <a:xfrm>
            <a:off x="565150" y="6321366"/>
            <a:ext cx="5200650" cy="400110"/>
          </a:xfrm>
          <a:prstGeom prst="rect">
            <a:avLst/>
          </a:prstGeom>
          <a:noFill/>
        </p:spPr>
        <p:txBody>
          <a:bodyPr wrap="square" rtlCol="0">
            <a:spAutoFit/>
          </a:bodyPr>
          <a:lstStyle/>
          <a:p>
            <a:r>
              <a:rPr lang="de-DE" sz="2000" dirty="0">
                <a:solidFill>
                  <a:srgbClr val="002060"/>
                </a:solidFill>
              </a:rPr>
              <a:t>Metallschichtwiderstand 51 </a:t>
            </a:r>
            <a:r>
              <a:rPr lang="el-GR" sz="2000" dirty="0">
                <a:solidFill>
                  <a:srgbClr val="002060"/>
                </a:solidFill>
              </a:rPr>
              <a:t>Ω</a:t>
            </a:r>
            <a:endParaRPr lang="de-DE" sz="2000" dirty="0">
              <a:solidFill>
                <a:srgbClr val="002060"/>
              </a:solidFill>
            </a:endParaRPr>
          </a:p>
        </p:txBody>
      </p:sp>
      <p:sp>
        <p:nvSpPr>
          <p:cNvPr id="10" name="Textfeld 9">
            <a:extLst>
              <a:ext uri="{FF2B5EF4-FFF2-40B4-BE49-F238E27FC236}">
                <a16:creationId xmlns:a16="http://schemas.microsoft.com/office/drawing/2014/main" id="{F786DC1D-FBD5-7C31-1743-9FE51E8D2788}"/>
              </a:ext>
            </a:extLst>
          </p:cNvPr>
          <p:cNvSpPr txBox="1"/>
          <p:nvPr/>
        </p:nvSpPr>
        <p:spPr>
          <a:xfrm>
            <a:off x="2946400" y="4266168"/>
            <a:ext cx="2350470" cy="923330"/>
          </a:xfrm>
          <a:prstGeom prst="rect">
            <a:avLst/>
          </a:prstGeom>
          <a:noFill/>
        </p:spPr>
        <p:txBody>
          <a:bodyPr wrap="square" rtlCol="0">
            <a:spAutoFit/>
          </a:bodyPr>
          <a:lstStyle/>
          <a:p>
            <a:r>
              <a:rPr lang="de-DE" dirty="0">
                <a:solidFill>
                  <a:schemeClr val="bg1"/>
                </a:solidFill>
              </a:rPr>
              <a:t>240 MHz </a:t>
            </a:r>
          </a:p>
          <a:p>
            <a:r>
              <a:rPr lang="de-DE" dirty="0">
                <a:solidFill>
                  <a:schemeClr val="bg1"/>
                </a:solidFill>
              </a:rPr>
              <a:t>        = </a:t>
            </a:r>
            <a:r>
              <a:rPr lang="de-DE" dirty="0" err="1">
                <a:solidFill>
                  <a:schemeClr val="bg1"/>
                </a:solidFill>
              </a:rPr>
              <a:t>f</a:t>
            </a:r>
            <a:r>
              <a:rPr lang="de-DE" baseline="-25000" dirty="0" err="1">
                <a:solidFill>
                  <a:schemeClr val="bg1"/>
                </a:solidFill>
              </a:rPr>
              <a:t>res</a:t>
            </a:r>
            <a:endParaRPr lang="de-DE" baseline="-25000" dirty="0">
              <a:solidFill>
                <a:schemeClr val="bg1"/>
              </a:solidFill>
            </a:endParaRPr>
          </a:p>
          <a:p>
            <a:r>
              <a:rPr lang="de-DE" dirty="0">
                <a:solidFill>
                  <a:schemeClr val="bg1"/>
                </a:solidFill>
              </a:rPr>
              <a:t>(ca. 200 </a:t>
            </a:r>
            <a:r>
              <a:rPr lang="el-GR" dirty="0">
                <a:solidFill>
                  <a:schemeClr val="bg1"/>
                </a:solidFill>
              </a:rPr>
              <a:t>Ω</a:t>
            </a:r>
            <a:r>
              <a:rPr lang="de-DE" dirty="0">
                <a:solidFill>
                  <a:schemeClr val="bg1"/>
                </a:solidFill>
              </a:rPr>
              <a:t>)</a:t>
            </a:r>
          </a:p>
        </p:txBody>
      </p:sp>
      <p:sp>
        <p:nvSpPr>
          <p:cNvPr id="12" name="Textfeld 11">
            <a:extLst>
              <a:ext uri="{FF2B5EF4-FFF2-40B4-BE49-F238E27FC236}">
                <a16:creationId xmlns:a16="http://schemas.microsoft.com/office/drawing/2014/main" id="{EA2CBBE5-943F-41F3-5DE2-960173CC6726}"/>
              </a:ext>
            </a:extLst>
          </p:cNvPr>
          <p:cNvSpPr txBox="1"/>
          <p:nvPr/>
        </p:nvSpPr>
        <p:spPr>
          <a:xfrm>
            <a:off x="7504728" y="3992206"/>
            <a:ext cx="1425133" cy="646331"/>
          </a:xfrm>
          <a:prstGeom prst="rect">
            <a:avLst/>
          </a:prstGeom>
          <a:noFill/>
        </p:spPr>
        <p:txBody>
          <a:bodyPr wrap="square" rtlCol="0">
            <a:spAutoFit/>
          </a:bodyPr>
          <a:lstStyle/>
          <a:p>
            <a:r>
              <a:rPr lang="de-DE" dirty="0">
                <a:solidFill>
                  <a:schemeClr val="bg1"/>
                </a:solidFill>
              </a:rPr>
              <a:t>292,5 MHz</a:t>
            </a:r>
          </a:p>
          <a:p>
            <a:r>
              <a:rPr lang="de-DE" dirty="0">
                <a:solidFill>
                  <a:schemeClr val="bg1"/>
                </a:solidFill>
              </a:rPr>
              <a:t>            = </a:t>
            </a:r>
            <a:r>
              <a:rPr lang="de-DE" dirty="0" err="1">
                <a:solidFill>
                  <a:schemeClr val="bg1"/>
                </a:solidFill>
              </a:rPr>
              <a:t>f</a:t>
            </a:r>
            <a:r>
              <a:rPr lang="de-DE" baseline="-25000" dirty="0" err="1">
                <a:solidFill>
                  <a:schemeClr val="bg1"/>
                </a:solidFill>
              </a:rPr>
              <a:t>res</a:t>
            </a:r>
            <a:endParaRPr lang="de-DE" dirty="0">
              <a:solidFill>
                <a:schemeClr val="bg1"/>
              </a:solidFill>
            </a:endParaRPr>
          </a:p>
        </p:txBody>
      </p:sp>
      <p:sp>
        <p:nvSpPr>
          <p:cNvPr id="13" name="Textfeld 12">
            <a:extLst>
              <a:ext uri="{FF2B5EF4-FFF2-40B4-BE49-F238E27FC236}">
                <a16:creationId xmlns:a16="http://schemas.microsoft.com/office/drawing/2014/main" id="{7C22C8CD-59BF-D486-FA56-305B7A5ABC82}"/>
              </a:ext>
            </a:extLst>
          </p:cNvPr>
          <p:cNvSpPr txBox="1"/>
          <p:nvPr/>
        </p:nvSpPr>
        <p:spPr>
          <a:xfrm>
            <a:off x="2253311" y="4266168"/>
            <a:ext cx="387320" cy="369332"/>
          </a:xfrm>
          <a:prstGeom prst="rect">
            <a:avLst/>
          </a:prstGeom>
          <a:noFill/>
        </p:spPr>
        <p:txBody>
          <a:bodyPr wrap="square" rtlCol="0">
            <a:spAutoFit/>
          </a:bodyPr>
          <a:lstStyle/>
          <a:p>
            <a:r>
              <a:rPr lang="de-DE" dirty="0">
                <a:solidFill>
                  <a:schemeClr val="bg1"/>
                </a:solidFill>
              </a:rPr>
              <a:t>0</a:t>
            </a:r>
          </a:p>
        </p:txBody>
      </p:sp>
      <p:sp>
        <p:nvSpPr>
          <p:cNvPr id="14" name="Textfeld 13">
            <a:extLst>
              <a:ext uri="{FF2B5EF4-FFF2-40B4-BE49-F238E27FC236}">
                <a16:creationId xmlns:a16="http://schemas.microsoft.com/office/drawing/2014/main" id="{4B298075-8E4B-BC12-7E2C-0E36C662CE09}"/>
              </a:ext>
            </a:extLst>
          </p:cNvPr>
          <p:cNvSpPr txBox="1"/>
          <p:nvPr/>
        </p:nvSpPr>
        <p:spPr>
          <a:xfrm>
            <a:off x="1702417" y="4724400"/>
            <a:ext cx="1028700" cy="369332"/>
          </a:xfrm>
          <a:prstGeom prst="rect">
            <a:avLst/>
          </a:prstGeom>
          <a:noFill/>
        </p:spPr>
        <p:txBody>
          <a:bodyPr wrap="square" rtlCol="0">
            <a:spAutoFit/>
          </a:bodyPr>
          <a:lstStyle/>
          <a:p>
            <a:r>
              <a:rPr lang="de-DE" dirty="0">
                <a:solidFill>
                  <a:schemeClr val="bg1"/>
                </a:solidFill>
              </a:rPr>
              <a:t>600 MHz</a:t>
            </a:r>
          </a:p>
        </p:txBody>
      </p:sp>
      <p:sp>
        <p:nvSpPr>
          <p:cNvPr id="16" name="Textfeld 15">
            <a:extLst>
              <a:ext uri="{FF2B5EF4-FFF2-40B4-BE49-F238E27FC236}">
                <a16:creationId xmlns:a16="http://schemas.microsoft.com/office/drawing/2014/main" id="{CECF4D84-40C9-136B-128E-A79AF0ABE7EA}"/>
              </a:ext>
            </a:extLst>
          </p:cNvPr>
          <p:cNvSpPr txBox="1"/>
          <p:nvPr/>
        </p:nvSpPr>
        <p:spPr>
          <a:xfrm>
            <a:off x="4792309" y="136524"/>
            <a:ext cx="1725259" cy="646331"/>
          </a:xfrm>
          <a:prstGeom prst="rect">
            <a:avLst/>
          </a:prstGeom>
          <a:noFill/>
        </p:spPr>
        <p:txBody>
          <a:bodyPr wrap="square" rtlCol="0">
            <a:spAutoFit/>
          </a:bodyPr>
          <a:lstStyle/>
          <a:p>
            <a:r>
              <a:rPr lang="de-DE" dirty="0">
                <a:solidFill>
                  <a:srgbClr val="002060"/>
                </a:solidFill>
              </a:rPr>
              <a:t>Anschlussdrähte gekürzt</a:t>
            </a:r>
          </a:p>
        </p:txBody>
      </p:sp>
      <p:sp>
        <p:nvSpPr>
          <p:cNvPr id="9" name="Ellipse 8">
            <a:extLst>
              <a:ext uri="{FF2B5EF4-FFF2-40B4-BE49-F238E27FC236}">
                <a16:creationId xmlns:a16="http://schemas.microsoft.com/office/drawing/2014/main" id="{488874DA-5877-6A6B-1020-358F40A1A0FB}"/>
              </a:ext>
            </a:extLst>
          </p:cNvPr>
          <p:cNvSpPr/>
          <p:nvPr/>
        </p:nvSpPr>
        <p:spPr>
          <a:xfrm>
            <a:off x="2500667" y="4491137"/>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590B3F0-7846-88BB-8EA8-8ECEB43644B2}"/>
              </a:ext>
            </a:extLst>
          </p:cNvPr>
          <p:cNvSpPr/>
          <p:nvPr/>
        </p:nvSpPr>
        <p:spPr>
          <a:xfrm>
            <a:off x="2907067" y="4491137"/>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CCEC8A65-C438-9AF5-CA1D-A60F0F98FD54}"/>
              </a:ext>
            </a:extLst>
          </p:cNvPr>
          <p:cNvSpPr/>
          <p:nvPr/>
        </p:nvSpPr>
        <p:spPr>
          <a:xfrm>
            <a:off x="2214917" y="5037237"/>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1687BD5C-47CB-9368-E570-3CB3DEA153EE}"/>
              </a:ext>
            </a:extLst>
          </p:cNvPr>
          <p:cNvSpPr/>
          <p:nvPr/>
        </p:nvSpPr>
        <p:spPr>
          <a:xfrm>
            <a:off x="7190777" y="4145697"/>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D8799458-FEE8-CA01-01B7-A52F2FAC648F}"/>
              </a:ext>
            </a:extLst>
          </p:cNvPr>
          <p:cNvSpPr/>
          <p:nvPr/>
        </p:nvSpPr>
        <p:spPr>
          <a:xfrm>
            <a:off x="7487957" y="4160937"/>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C294313D-77C5-2197-A1C0-C3EA66BA5C26}"/>
              </a:ext>
            </a:extLst>
          </p:cNvPr>
          <p:cNvSpPr/>
          <p:nvPr/>
        </p:nvSpPr>
        <p:spPr>
          <a:xfrm>
            <a:off x="7183157" y="4625757"/>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7121F172-D017-5FEE-638D-8EC02FA20249}"/>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6310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13" grpId="0"/>
      <p:bldP spid="14" grpId="0"/>
      <p:bldP spid="16" grpId="0"/>
      <p:bldP spid="9" grpId="0" animBg="1"/>
      <p:bldP spid="15" grpId="0" animBg="1"/>
      <p:bldP spid="17" grpId="0" animBg="1"/>
      <p:bldP spid="18" grpId="0" animBg="1"/>
      <p:bldP spid="19" grpId="0" animBg="1"/>
      <p:bldP spid="20"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ABBB569-BF3E-507D-75B6-E40C849CB449}"/>
              </a:ext>
            </a:extLst>
          </p:cNvPr>
          <p:cNvSpPr>
            <a:spLocks noGrp="1"/>
          </p:cNvSpPr>
          <p:nvPr>
            <p:ph type="sldNum" sz="quarter" idx="12"/>
          </p:nvPr>
        </p:nvSpPr>
        <p:spPr/>
        <p:txBody>
          <a:bodyPr/>
          <a:lstStyle/>
          <a:p>
            <a:fld id="{C2AC68D2-1A84-4503-B18D-7B7812CC9574}" type="slidenum">
              <a:rPr lang="de-DE" smtClean="0"/>
              <a:t>57</a:t>
            </a:fld>
            <a:endParaRPr lang="de-DE"/>
          </a:p>
        </p:txBody>
      </p:sp>
      <p:pic>
        <p:nvPicPr>
          <p:cNvPr id="8" name="Grafik 7" descr="Ein Bild, das Text enthält.&#10;&#10;Automatisch generierte Beschreibung">
            <a:extLst>
              <a:ext uri="{FF2B5EF4-FFF2-40B4-BE49-F238E27FC236}">
                <a16:creationId xmlns:a16="http://schemas.microsoft.com/office/drawing/2014/main" id="{180EB55C-F7C2-5E76-8B42-AA0DB6FB9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4" y="-1"/>
            <a:ext cx="4032371" cy="6084363"/>
          </a:xfrm>
          <a:prstGeom prst="rect">
            <a:avLst/>
          </a:prstGeom>
        </p:spPr>
      </p:pic>
      <p:pic>
        <p:nvPicPr>
          <p:cNvPr id="10" name="Grafik 9" descr="Ein Bild, das Text, Im Haus, Messgerät enthält.&#10;&#10;Automatisch generierte Beschreibung">
            <a:extLst>
              <a:ext uri="{FF2B5EF4-FFF2-40B4-BE49-F238E27FC236}">
                <a16:creationId xmlns:a16="http://schemas.microsoft.com/office/drawing/2014/main" id="{B00DA936-349F-B957-CF97-58B3544CD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265" y="0"/>
            <a:ext cx="4032371" cy="6109194"/>
          </a:xfrm>
          <a:prstGeom prst="rect">
            <a:avLst/>
          </a:prstGeom>
        </p:spPr>
      </p:pic>
      <p:sp>
        <p:nvSpPr>
          <p:cNvPr id="11" name="Textfeld 10">
            <a:extLst>
              <a:ext uri="{FF2B5EF4-FFF2-40B4-BE49-F238E27FC236}">
                <a16:creationId xmlns:a16="http://schemas.microsoft.com/office/drawing/2014/main" id="{3FACB2B0-EC38-1A04-2FBD-52504B72E5F0}"/>
              </a:ext>
            </a:extLst>
          </p:cNvPr>
          <p:cNvSpPr txBox="1"/>
          <p:nvPr/>
        </p:nvSpPr>
        <p:spPr>
          <a:xfrm>
            <a:off x="875518" y="6138708"/>
            <a:ext cx="5200650" cy="707886"/>
          </a:xfrm>
          <a:prstGeom prst="rect">
            <a:avLst/>
          </a:prstGeom>
          <a:noFill/>
        </p:spPr>
        <p:txBody>
          <a:bodyPr wrap="square" rtlCol="0">
            <a:spAutoFit/>
          </a:bodyPr>
          <a:lstStyle/>
          <a:p>
            <a:r>
              <a:rPr lang="de-DE" sz="2000" dirty="0">
                <a:solidFill>
                  <a:srgbClr val="002060"/>
                </a:solidFill>
              </a:rPr>
              <a:t>Metallschichtwiderstand 51 </a:t>
            </a:r>
            <a:r>
              <a:rPr lang="el-GR" sz="2000" dirty="0">
                <a:solidFill>
                  <a:srgbClr val="002060"/>
                </a:solidFill>
              </a:rPr>
              <a:t>Ω</a:t>
            </a:r>
            <a:endParaRPr lang="de-DE" sz="2000" dirty="0">
              <a:solidFill>
                <a:srgbClr val="002060"/>
              </a:solidFill>
            </a:endParaRPr>
          </a:p>
          <a:p>
            <a:r>
              <a:rPr lang="de-DE" sz="2000" dirty="0">
                <a:solidFill>
                  <a:srgbClr val="002060"/>
                </a:solidFill>
              </a:rPr>
              <a:t>sehr kurz </a:t>
            </a:r>
            <a:r>
              <a:rPr lang="de-DE" sz="2000" dirty="0" err="1">
                <a:solidFill>
                  <a:srgbClr val="002060"/>
                </a:solidFill>
              </a:rPr>
              <a:t>angeschlosssen</a:t>
            </a:r>
            <a:endParaRPr lang="de-DE" sz="2000" dirty="0">
              <a:solidFill>
                <a:srgbClr val="002060"/>
              </a:solidFill>
            </a:endParaRPr>
          </a:p>
        </p:txBody>
      </p:sp>
      <p:sp>
        <p:nvSpPr>
          <p:cNvPr id="12" name="Textfeld 11">
            <a:extLst>
              <a:ext uri="{FF2B5EF4-FFF2-40B4-BE49-F238E27FC236}">
                <a16:creationId xmlns:a16="http://schemas.microsoft.com/office/drawing/2014/main" id="{A795AAB6-E6D3-5C1F-043D-471D77C52DA4}"/>
              </a:ext>
            </a:extLst>
          </p:cNvPr>
          <p:cNvSpPr txBox="1"/>
          <p:nvPr/>
        </p:nvSpPr>
        <p:spPr>
          <a:xfrm>
            <a:off x="5075012" y="6092541"/>
            <a:ext cx="3761130" cy="400110"/>
          </a:xfrm>
          <a:prstGeom prst="rect">
            <a:avLst/>
          </a:prstGeom>
          <a:noFill/>
        </p:spPr>
        <p:txBody>
          <a:bodyPr wrap="square" rtlCol="0">
            <a:spAutoFit/>
          </a:bodyPr>
          <a:lstStyle/>
          <a:p>
            <a:r>
              <a:rPr lang="de-DE" sz="2000" dirty="0">
                <a:solidFill>
                  <a:srgbClr val="002060"/>
                </a:solidFill>
              </a:rPr>
              <a:t>Kalibrierwiderstand 50 </a:t>
            </a:r>
            <a:r>
              <a:rPr lang="el-GR" sz="2000" dirty="0">
                <a:solidFill>
                  <a:srgbClr val="002060"/>
                </a:solidFill>
              </a:rPr>
              <a:t>Ω</a:t>
            </a:r>
            <a:endParaRPr lang="de-DE" sz="2000" dirty="0">
              <a:solidFill>
                <a:srgbClr val="002060"/>
              </a:solidFill>
            </a:endParaRPr>
          </a:p>
        </p:txBody>
      </p:sp>
      <p:sp>
        <p:nvSpPr>
          <p:cNvPr id="13" name="Textfeld 12">
            <a:extLst>
              <a:ext uri="{FF2B5EF4-FFF2-40B4-BE49-F238E27FC236}">
                <a16:creationId xmlns:a16="http://schemas.microsoft.com/office/drawing/2014/main" id="{829500A9-FC26-B4ED-1835-F64589763B97}"/>
              </a:ext>
            </a:extLst>
          </p:cNvPr>
          <p:cNvSpPr txBox="1"/>
          <p:nvPr/>
        </p:nvSpPr>
        <p:spPr>
          <a:xfrm>
            <a:off x="2445362" y="3762832"/>
            <a:ext cx="387320" cy="369332"/>
          </a:xfrm>
          <a:prstGeom prst="rect">
            <a:avLst/>
          </a:prstGeom>
          <a:noFill/>
        </p:spPr>
        <p:txBody>
          <a:bodyPr wrap="square" rtlCol="0">
            <a:spAutoFit/>
          </a:bodyPr>
          <a:lstStyle/>
          <a:p>
            <a:r>
              <a:rPr lang="de-DE" dirty="0">
                <a:solidFill>
                  <a:schemeClr val="bg1"/>
                </a:solidFill>
              </a:rPr>
              <a:t>0</a:t>
            </a:r>
          </a:p>
        </p:txBody>
      </p:sp>
      <p:sp>
        <p:nvSpPr>
          <p:cNvPr id="14" name="Textfeld 13">
            <a:extLst>
              <a:ext uri="{FF2B5EF4-FFF2-40B4-BE49-F238E27FC236}">
                <a16:creationId xmlns:a16="http://schemas.microsoft.com/office/drawing/2014/main" id="{8F0E0A8A-5F9A-8DFE-5ABC-E00E1CE3C974}"/>
              </a:ext>
            </a:extLst>
          </p:cNvPr>
          <p:cNvSpPr txBox="1"/>
          <p:nvPr/>
        </p:nvSpPr>
        <p:spPr>
          <a:xfrm>
            <a:off x="2687838" y="4271638"/>
            <a:ext cx="1028700" cy="369332"/>
          </a:xfrm>
          <a:prstGeom prst="rect">
            <a:avLst/>
          </a:prstGeom>
          <a:noFill/>
        </p:spPr>
        <p:txBody>
          <a:bodyPr wrap="square" rtlCol="0">
            <a:spAutoFit/>
          </a:bodyPr>
          <a:lstStyle/>
          <a:p>
            <a:r>
              <a:rPr lang="de-DE" dirty="0">
                <a:solidFill>
                  <a:schemeClr val="bg1"/>
                </a:solidFill>
              </a:rPr>
              <a:t>600 MHz</a:t>
            </a:r>
          </a:p>
        </p:txBody>
      </p:sp>
      <p:sp>
        <p:nvSpPr>
          <p:cNvPr id="3" name="Ellipse 2">
            <a:extLst>
              <a:ext uri="{FF2B5EF4-FFF2-40B4-BE49-F238E27FC236}">
                <a16:creationId xmlns:a16="http://schemas.microsoft.com/office/drawing/2014/main" id="{7535B86A-E7F0-6784-F3B6-0BD83D167E3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5E829F7C-002F-3C32-0F08-F996B74205DE}"/>
              </a:ext>
            </a:extLst>
          </p:cNvPr>
          <p:cNvSpPr/>
          <p:nvPr/>
        </p:nvSpPr>
        <p:spPr>
          <a:xfrm>
            <a:off x="2713238" y="4006962"/>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F009896A-740B-3875-FE6F-B65D528553C7}"/>
              </a:ext>
            </a:extLst>
          </p:cNvPr>
          <p:cNvSpPr/>
          <p:nvPr/>
        </p:nvSpPr>
        <p:spPr>
          <a:xfrm>
            <a:off x="2962947" y="4262484"/>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5EE8C460-4474-A66D-178E-460E943192EA}"/>
              </a:ext>
            </a:extLst>
          </p:cNvPr>
          <p:cNvSpPr txBox="1"/>
          <p:nvPr/>
        </p:nvSpPr>
        <p:spPr>
          <a:xfrm>
            <a:off x="2991790" y="3762832"/>
            <a:ext cx="1028700" cy="369332"/>
          </a:xfrm>
          <a:prstGeom prst="rect">
            <a:avLst/>
          </a:prstGeom>
          <a:noFill/>
        </p:spPr>
        <p:txBody>
          <a:bodyPr wrap="square" rtlCol="0">
            <a:spAutoFit/>
          </a:bodyPr>
          <a:lstStyle/>
          <a:p>
            <a:r>
              <a:rPr lang="de-DE" dirty="0">
                <a:solidFill>
                  <a:schemeClr val="bg1"/>
                </a:solidFill>
              </a:rPr>
              <a:t>365 MHz</a:t>
            </a:r>
          </a:p>
        </p:txBody>
      </p:sp>
      <p:sp>
        <p:nvSpPr>
          <p:cNvPr id="7" name="Ellipse 6">
            <a:extLst>
              <a:ext uri="{FF2B5EF4-FFF2-40B4-BE49-F238E27FC236}">
                <a16:creationId xmlns:a16="http://schemas.microsoft.com/office/drawing/2014/main" id="{63EC1808-7F68-A1B4-36FF-F9B070AFC495}"/>
              </a:ext>
            </a:extLst>
          </p:cNvPr>
          <p:cNvSpPr/>
          <p:nvPr/>
        </p:nvSpPr>
        <p:spPr>
          <a:xfrm>
            <a:off x="2962947" y="4006962"/>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25294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 grpId="0" animBg="1"/>
      <p:bldP spid="4" grpId="0" animBg="1"/>
      <p:bldP spid="5" grpId="0" animBg="1"/>
      <p:bldP spid="6" grpId="0"/>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hild enthält.&#10;&#10;Automatisch generierte Beschreibung">
            <a:extLst>
              <a:ext uri="{FF2B5EF4-FFF2-40B4-BE49-F238E27FC236}">
                <a16:creationId xmlns:a16="http://schemas.microsoft.com/office/drawing/2014/main" id="{F9D7604C-8311-F237-37C1-1E602C4B0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117" y="-57912"/>
            <a:ext cx="4843883" cy="6858000"/>
          </a:xfrm>
          <a:prstGeom prst="rect">
            <a:avLst/>
          </a:prstGeom>
        </p:spPr>
      </p:pic>
      <p:sp>
        <p:nvSpPr>
          <p:cNvPr id="2" name="Foliennummernplatzhalter 1">
            <a:extLst>
              <a:ext uri="{FF2B5EF4-FFF2-40B4-BE49-F238E27FC236}">
                <a16:creationId xmlns:a16="http://schemas.microsoft.com/office/drawing/2014/main" id="{D31A0425-E266-B319-299B-625865F81E8C}"/>
              </a:ext>
            </a:extLst>
          </p:cNvPr>
          <p:cNvSpPr>
            <a:spLocks noGrp="1"/>
          </p:cNvSpPr>
          <p:nvPr>
            <p:ph type="sldNum" sz="quarter" idx="12"/>
          </p:nvPr>
        </p:nvSpPr>
        <p:spPr/>
        <p:txBody>
          <a:bodyPr/>
          <a:lstStyle/>
          <a:p>
            <a:fld id="{C2AC68D2-1A84-4503-B18D-7B7812CC9574}" type="slidenum">
              <a:rPr lang="de-DE" smtClean="0"/>
              <a:t>58</a:t>
            </a:fld>
            <a:endParaRPr lang="de-DE"/>
          </a:p>
        </p:txBody>
      </p:sp>
      <p:sp>
        <p:nvSpPr>
          <p:cNvPr id="8" name="Textfeld 7">
            <a:extLst>
              <a:ext uri="{FF2B5EF4-FFF2-40B4-BE49-F238E27FC236}">
                <a16:creationId xmlns:a16="http://schemas.microsoft.com/office/drawing/2014/main" id="{D9C157A0-D923-5CC9-50D2-7B39727C25BE}"/>
              </a:ext>
            </a:extLst>
          </p:cNvPr>
          <p:cNvSpPr txBox="1"/>
          <p:nvPr/>
        </p:nvSpPr>
        <p:spPr>
          <a:xfrm>
            <a:off x="207628" y="434904"/>
            <a:ext cx="2566307" cy="1015663"/>
          </a:xfrm>
          <a:prstGeom prst="rect">
            <a:avLst/>
          </a:prstGeom>
          <a:noFill/>
        </p:spPr>
        <p:txBody>
          <a:bodyPr wrap="square" rtlCol="0">
            <a:spAutoFit/>
          </a:bodyPr>
          <a:lstStyle/>
          <a:p>
            <a:r>
              <a:rPr lang="de-DE" sz="2000" dirty="0">
                <a:solidFill>
                  <a:srgbClr val="002060"/>
                </a:solidFill>
              </a:rPr>
              <a:t>Keramik-</a:t>
            </a:r>
          </a:p>
          <a:p>
            <a:r>
              <a:rPr lang="de-DE" sz="2000" dirty="0">
                <a:solidFill>
                  <a:srgbClr val="002060"/>
                </a:solidFill>
              </a:rPr>
              <a:t>Kondensator</a:t>
            </a:r>
          </a:p>
          <a:p>
            <a:r>
              <a:rPr lang="de-DE" sz="2000" dirty="0">
                <a:solidFill>
                  <a:srgbClr val="002060"/>
                </a:solidFill>
              </a:rPr>
              <a:t>860 </a:t>
            </a:r>
            <a:r>
              <a:rPr lang="de-DE" sz="2000" dirty="0" err="1">
                <a:solidFill>
                  <a:srgbClr val="002060"/>
                </a:solidFill>
              </a:rPr>
              <a:t>pF</a:t>
            </a:r>
            <a:r>
              <a:rPr lang="de-DE" sz="2000" dirty="0">
                <a:solidFill>
                  <a:srgbClr val="002060"/>
                </a:solidFill>
              </a:rPr>
              <a:t> </a:t>
            </a:r>
          </a:p>
        </p:txBody>
      </p:sp>
      <p:sp>
        <p:nvSpPr>
          <p:cNvPr id="9" name="Textfeld 8">
            <a:extLst>
              <a:ext uri="{FF2B5EF4-FFF2-40B4-BE49-F238E27FC236}">
                <a16:creationId xmlns:a16="http://schemas.microsoft.com/office/drawing/2014/main" id="{12B65E10-DECB-33DB-B790-3BCDA886A7EC}"/>
              </a:ext>
            </a:extLst>
          </p:cNvPr>
          <p:cNvSpPr txBox="1"/>
          <p:nvPr/>
        </p:nvSpPr>
        <p:spPr>
          <a:xfrm>
            <a:off x="6973605" y="4977324"/>
            <a:ext cx="1028700" cy="369332"/>
          </a:xfrm>
          <a:prstGeom prst="rect">
            <a:avLst/>
          </a:prstGeom>
          <a:noFill/>
        </p:spPr>
        <p:txBody>
          <a:bodyPr wrap="square" rtlCol="0">
            <a:spAutoFit/>
          </a:bodyPr>
          <a:lstStyle/>
          <a:p>
            <a:r>
              <a:rPr lang="de-DE" dirty="0">
                <a:solidFill>
                  <a:schemeClr val="bg1"/>
                </a:solidFill>
              </a:rPr>
              <a:t>750 kHz</a:t>
            </a:r>
          </a:p>
        </p:txBody>
      </p:sp>
      <p:sp>
        <p:nvSpPr>
          <p:cNvPr id="12" name="Textfeld 11">
            <a:extLst>
              <a:ext uri="{FF2B5EF4-FFF2-40B4-BE49-F238E27FC236}">
                <a16:creationId xmlns:a16="http://schemas.microsoft.com/office/drawing/2014/main" id="{9B0581BF-08FF-2052-79CD-1B07B828E0B4}"/>
              </a:ext>
            </a:extLst>
          </p:cNvPr>
          <p:cNvSpPr txBox="1"/>
          <p:nvPr/>
        </p:nvSpPr>
        <p:spPr>
          <a:xfrm>
            <a:off x="6137275" y="4606925"/>
            <a:ext cx="1840901" cy="369332"/>
          </a:xfrm>
          <a:prstGeom prst="rect">
            <a:avLst/>
          </a:prstGeom>
          <a:noFill/>
        </p:spPr>
        <p:txBody>
          <a:bodyPr wrap="square" rtlCol="0">
            <a:spAutoFit/>
          </a:bodyPr>
          <a:lstStyle/>
          <a:p>
            <a:r>
              <a:rPr lang="de-DE" dirty="0">
                <a:solidFill>
                  <a:schemeClr val="bg1"/>
                </a:solidFill>
              </a:rPr>
              <a:t>30 MHz = </a:t>
            </a:r>
            <a:r>
              <a:rPr lang="de-DE" dirty="0" err="1">
                <a:solidFill>
                  <a:schemeClr val="bg1"/>
                </a:solidFill>
              </a:rPr>
              <a:t>f</a:t>
            </a:r>
            <a:r>
              <a:rPr lang="de-DE" baseline="-25000" dirty="0" err="1">
                <a:solidFill>
                  <a:schemeClr val="bg1"/>
                </a:solidFill>
              </a:rPr>
              <a:t>res</a:t>
            </a:r>
            <a:endParaRPr lang="de-DE" dirty="0">
              <a:solidFill>
                <a:schemeClr val="bg1"/>
              </a:solidFill>
            </a:endParaRPr>
          </a:p>
        </p:txBody>
      </p:sp>
      <p:sp>
        <p:nvSpPr>
          <p:cNvPr id="13" name="Textfeld 12">
            <a:extLst>
              <a:ext uri="{FF2B5EF4-FFF2-40B4-BE49-F238E27FC236}">
                <a16:creationId xmlns:a16="http://schemas.microsoft.com/office/drawing/2014/main" id="{FEE2415F-9923-68DD-CD79-8C960FC6BF3C}"/>
              </a:ext>
            </a:extLst>
          </p:cNvPr>
          <p:cNvSpPr txBox="1"/>
          <p:nvPr/>
        </p:nvSpPr>
        <p:spPr>
          <a:xfrm>
            <a:off x="6219824" y="4234418"/>
            <a:ext cx="1028700" cy="369332"/>
          </a:xfrm>
          <a:prstGeom prst="rect">
            <a:avLst/>
          </a:prstGeom>
          <a:noFill/>
        </p:spPr>
        <p:txBody>
          <a:bodyPr wrap="square" rtlCol="0">
            <a:spAutoFit/>
          </a:bodyPr>
          <a:lstStyle/>
          <a:p>
            <a:r>
              <a:rPr lang="de-DE" dirty="0">
                <a:solidFill>
                  <a:schemeClr val="bg1"/>
                </a:solidFill>
              </a:rPr>
              <a:t>60 MHz</a:t>
            </a:r>
          </a:p>
        </p:txBody>
      </p:sp>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D35D29CF-4D0A-FD22-109F-51D7E4346DC8}"/>
                  </a:ext>
                </a:extLst>
              </p:cNvPr>
              <p:cNvSpPr txBox="1"/>
              <p:nvPr/>
            </p:nvSpPr>
            <p:spPr>
              <a:xfrm>
                <a:off x="-86252" y="1586454"/>
                <a:ext cx="2410992" cy="554960"/>
              </a:xfrm>
              <a:prstGeom prst="rect">
                <a:avLst/>
              </a:prstGeom>
              <a:noFill/>
            </p:spPr>
            <p:txBody>
              <a:bodyPr wrap="square">
                <a:spAutoFit/>
              </a:bodyPr>
              <a:lstStyle>
                <a:defPPr>
                  <a:defRPr lang="en-US"/>
                </a:defPPr>
                <a:lvl1pPr>
                  <a:defRPr i="1">
                    <a:solidFill>
                      <a:schemeClr val="tx1">
                        <a:lumMod val="95000"/>
                        <a:lumOff val="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de-DE" sz="1600">
                              <a:latin typeface="Cambria Math" panose="02040503050406030204" pitchFamily="18" charset="0"/>
                            </a:rPr>
                            <m:t>𝑋</m:t>
                          </m:r>
                        </m:e>
                        <m:sub>
                          <m:r>
                            <a:rPr lang="de-DE" sz="1600">
                              <a:latin typeface="Cambria Math" panose="02040503050406030204" pitchFamily="18" charset="0"/>
                            </a:rPr>
                            <m:t>𝐶</m:t>
                          </m:r>
                        </m:sub>
                      </m:sSub>
                      <m:r>
                        <a:rPr lang="de-DE" sz="1600">
                          <a:latin typeface="Cambria Math" panose="02040503050406030204" pitchFamily="18" charset="0"/>
                        </a:rPr>
                        <m:t>=−</m:t>
                      </m:r>
                      <m:r>
                        <m:rPr>
                          <m:sty m:val="p"/>
                        </m:rPr>
                        <a:rPr lang="de-DE" sz="1600" i="0">
                          <a:latin typeface="Cambria Math" panose="02040503050406030204" pitchFamily="18" charset="0"/>
                        </a:rPr>
                        <m:t>j</m:t>
                      </m:r>
                      <m:f>
                        <m:fPr>
                          <m:ctrlPr>
                            <a:rPr lang="de-DE" sz="1600" i="1">
                              <a:latin typeface="Cambria Math" panose="02040503050406030204" pitchFamily="18" charset="0"/>
                            </a:rPr>
                          </m:ctrlPr>
                        </m:fPr>
                        <m:num>
                          <m:r>
                            <a:rPr lang="de-DE" sz="1600" i="0">
                              <a:latin typeface="Cambria Math" panose="02040503050406030204" pitchFamily="18" charset="0"/>
                            </a:rPr>
                            <m:t>1</m:t>
                          </m:r>
                        </m:num>
                        <m:den>
                          <m:r>
                            <a:rPr lang="de-DE" sz="1600" i="0">
                              <a:latin typeface="Cambria Math" panose="02040503050406030204" pitchFamily="18" charset="0"/>
                            </a:rPr>
                            <m:t>2⋅</m:t>
                          </m:r>
                          <m:r>
                            <m:rPr>
                              <m:sty m:val="p"/>
                            </m:rPr>
                            <a:rPr lang="de-DE" sz="1600" i="0">
                              <a:latin typeface="Cambria Math" panose="02040503050406030204" pitchFamily="18" charset="0"/>
                            </a:rPr>
                            <m:t>π</m:t>
                          </m:r>
                          <m:r>
                            <a:rPr lang="de-DE" sz="1600" i="0">
                              <a:latin typeface="Cambria Math" panose="02040503050406030204" pitchFamily="18" charset="0"/>
                            </a:rPr>
                            <m:t>⋅</m:t>
                          </m:r>
                          <m:r>
                            <m:rPr>
                              <m:sty m:val="p"/>
                            </m:rPr>
                            <a:rPr lang="de-DE" sz="1600" i="0">
                              <a:latin typeface="Cambria Math" panose="02040503050406030204" pitchFamily="18" charset="0"/>
                            </a:rPr>
                            <m:t>f</m:t>
                          </m:r>
                          <m:r>
                            <a:rPr lang="de-DE" sz="1600" i="0">
                              <a:latin typeface="Cambria Math" panose="02040503050406030204" pitchFamily="18" charset="0"/>
                            </a:rPr>
                            <m:t>⋅</m:t>
                          </m:r>
                          <m:r>
                            <m:rPr>
                              <m:sty m:val="p"/>
                            </m:rPr>
                            <a:rPr lang="de-DE" sz="1600" i="0">
                              <a:latin typeface="Cambria Math" panose="02040503050406030204" pitchFamily="18" charset="0"/>
                            </a:rPr>
                            <m:t>C</m:t>
                          </m:r>
                        </m:den>
                      </m:f>
                    </m:oMath>
                  </m:oMathPara>
                </a14:m>
                <a:endParaRPr lang="de-DE" sz="1600" i="0" dirty="0"/>
              </a:p>
            </p:txBody>
          </p:sp>
        </mc:Choice>
        <mc:Fallback xmlns="">
          <p:sp>
            <p:nvSpPr>
              <p:cNvPr id="16" name="Textfeld 15">
                <a:extLst>
                  <a:ext uri="{FF2B5EF4-FFF2-40B4-BE49-F238E27FC236}">
                    <a16:creationId xmlns:a16="http://schemas.microsoft.com/office/drawing/2014/main" id="{D35D29CF-4D0A-FD22-109F-51D7E4346DC8}"/>
                  </a:ext>
                </a:extLst>
              </p:cNvPr>
              <p:cNvSpPr txBox="1">
                <a:spLocks noRot="1" noChangeAspect="1" noMove="1" noResize="1" noEditPoints="1" noAdjustHandles="1" noChangeArrowheads="1" noChangeShapeType="1" noTextEdit="1"/>
              </p:cNvSpPr>
              <p:nvPr/>
            </p:nvSpPr>
            <p:spPr>
              <a:xfrm>
                <a:off x="-86252" y="1586454"/>
                <a:ext cx="2410992" cy="55496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EE6E3D77-FC05-AE05-7A61-DB2532023513}"/>
                  </a:ext>
                </a:extLst>
              </p:cNvPr>
              <p:cNvSpPr txBox="1"/>
              <p:nvPr/>
            </p:nvSpPr>
            <p:spPr>
              <a:xfrm>
                <a:off x="87634" y="2185630"/>
                <a:ext cx="3920881" cy="595932"/>
              </a:xfrm>
              <a:prstGeom prst="rect">
                <a:avLst/>
              </a:prstGeom>
              <a:noFill/>
            </p:spPr>
            <p:txBody>
              <a:bodyPr wrap="square">
                <a:spAutoFit/>
              </a:bodyPr>
              <a:lstStyle>
                <a:defPPr>
                  <a:defRPr lang="en-US"/>
                </a:defPPr>
                <a:lvl1pPr>
                  <a:defRPr i="1">
                    <a:solidFill>
                      <a:schemeClr val="tx1">
                        <a:lumMod val="95000"/>
                        <a:lumOff val="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rPr>
                          </m:ctrlPr>
                        </m:sSubPr>
                        <m:e>
                          <m:r>
                            <a:rPr lang="de-DE" sz="1600">
                              <a:latin typeface="Cambria Math" panose="02040503050406030204" pitchFamily="18" charset="0"/>
                            </a:rPr>
                            <m:t>𝑋</m:t>
                          </m:r>
                        </m:e>
                        <m:sub>
                          <m:r>
                            <a:rPr lang="de-DE" sz="1600" b="0" i="1" smtClean="0">
                              <a:latin typeface="Cambria Math" panose="02040503050406030204" pitchFamily="18" charset="0"/>
                            </a:rPr>
                            <m:t>𝐶</m:t>
                          </m:r>
                        </m:sub>
                      </m:sSub>
                      <m:r>
                        <a:rPr lang="de-DE" sz="1600">
                          <a:latin typeface="Cambria Math" panose="02040503050406030204" pitchFamily="18" charset="0"/>
                        </a:rPr>
                        <m:t>=−</m:t>
                      </m:r>
                      <m:r>
                        <m:rPr>
                          <m:sty m:val="p"/>
                        </m:rPr>
                        <a:rPr lang="de-DE" sz="1600" i="0">
                          <a:latin typeface="Cambria Math" panose="02040503050406030204" pitchFamily="18" charset="0"/>
                        </a:rPr>
                        <m:t>j</m:t>
                      </m:r>
                      <m:f>
                        <m:fPr>
                          <m:ctrlPr>
                            <a:rPr lang="de-DE" sz="1600" i="1">
                              <a:latin typeface="Cambria Math" panose="02040503050406030204" pitchFamily="18" charset="0"/>
                            </a:rPr>
                          </m:ctrlPr>
                        </m:fPr>
                        <m:num>
                          <m:r>
                            <a:rPr lang="de-DE" sz="1600">
                              <a:latin typeface="Cambria Math" panose="02040503050406030204" pitchFamily="18" charset="0"/>
                            </a:rPr>
                            <m:t>1</m:t>
                          </m:r>
                        </m:num>
                        <m:den>
                          <m:r>
                            <a:rPr lang="de-DE" sz="1600">
                              <a:latin typeface="Cambria Math" panose="02040503050406030204" pitchFamily="18" charset="0"/>
                            </a:rPr>
                            <m:t>2⋅3,14⋅750⋅</m:t>
                          </m:r>
                          <m:sSup>
                            <m:sSupPr>
                              <m:ctrlPr>
                                <a:rPr lang="de-DE" sz="1600" i="1">
                                  <a:latin typeface="Cambria Math" panose="02040503050406030204" pitchFamily="18" charset="0"/>
                                </a:rPr>
                              </m:ctrlPr>
                            </m:sSupPr>
                            <m:e>
                              <m:r>
                                <a:rPr lang="de-DE" sz="1600">
                                  <a:latin typeface="Cambria Math" panose="02040503050406030204" pitchFamily="18" charset="0"/>
                                </a:rPr>
                                <m:t>10</m:t>
                              </m:r>
                            </m:e>
                            <m:sup>
                              <m:r>
                                <a:rPr lang="de-DE" sz="1600" b="0" i="1" smtClean="0">
                                  <a:latin typeface="Cambria Math" panose="02040503050406030204" pitchFamily="18" charset="0"/>
                                </a:rPr>
                                <m:t>3</m:t>
                              </m:r>
                            </m:sup>
                          </m:sSup>
                          <m:r>
                            <a:rPr lang="de-DE" sz="1600">
                              <a:latin typeface="Cambria Math" panose="02040503050406030204" pitchFamily="18" charset="0"/>
                            </a:rPr>
                            <m:t>⋅</m:t>
                          </m:r>
                          <m:sSup>
                            <m:sSupPr>
                              <m:ctrlPr>
                                <a:rPr lang="de-DE" sz="1600" i="1">
                                  <a:latin typeface="Cambria Math" panose="02040503050406030204" pitchFamily="18" charset="0"/>
                                </a:rPr>
                              </m:ctrlPr>
                            </m:sSupPr>
                            <m:e>
                              <m:r>
                                <a:rPr lang="de-DE" sz="1600">
                                  <a:latin typeface="Cambria Math" panose="02040503050406030204" pitchFamily="18" charset="0"/>
                                </a:rPr>
                                <m:t>860⋅10</m:t>
                              </m:r>
                            </m:e>
                            <m:sup>
                              <m:r>
                                <a:rPr lang="de-DE" sz="1600">
                                  <a:latin typeface="Cambria Math" panose="02040503050406030204" pitchFamily="18" charset="0"/>
                                </a:rPr>
                                <m:t>−12</m:t>
                              </m:r>
                            </m:sup>
                          </m:sSup>
                        </m:den>
                      </m:f>
                    </m:oMath>
                  </m:oMathPara>
                </a14:m>
                <a:endParaRPr lang="de-DE" sz="1600" dirty="0"/>
              </a:p>
            </p:txBody>
          </p:sp>
        </mc:Choice>
        <mc:Fallback xmlns="">
          <p:sp>
            <p:nvSpPr>
              <p:cNvPr id="17" name="Textfeld 16">
                <a:extLst>
                  <a:ext uri="{FF2B5EF4-FFF2-40B4-BE49-F238E27FC236}">
                    <a16:creationId xmlns:a16="http://schemas.microsoft.com/office/drawing/2014/main" id="{EE6E3D77-FC05-AE05-7A61-DB2532023513}"/>
                  </a:ext>
                </a:extLst>
              </p:cNvPr>
              <p:cNvSpPr txBox="1">
                <a:spLocks noRot="1" noChangeAspect="1" noMove="1" noResize="1" noEditPoints="1" noAdjustHandles="1" noChangeArrowheads="1" noChangeShapeType="1" noTextEdit="1"/>
              </p:cNvSpPr>
              <p:nvPr/>
            </p:nvSpPr>
            <p:spPr>
              <a:xfrm>
                <a:off x="87634" y="2185630"/>
                <a:ext cx="3920881" cy="5959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a:extLst>
                  <a:ext uri="{FF2B5EF4-FFF2-40B4-BE49-F238E27FC236}">
                    <a16:creationId xmlns:a16="http://schemas.microsoft.com/office/drawing/2014/main" id="{581D7F7F-FD34-2358-A61C-7A00190719EF}"/>
                  </a:ext>
                </a:extLst>
              </p:cNvPr>
              <p:cNvSpPr txBox="1"/>
              <p:nvPr/>
            </p:nvSpPr>
            <p:spPr>
              <a:xfrm>
                <a:off x="206765" y="3008821"/>
                <a:ext cx="4185817" cy="584775"/>
              </a:xfrm>
              <a:prstGeom prst="rect">
                <a:avLst/>
              </a:prstGeom>
              <a:noFill/>
            </p:spPr>
            <p:txBody>
              <a:bodyPr wrap="square">
                <a:spAutoFit/>
              </a:bodyPr>
              <a:lstStyle>
                <a:defPPr>
                  <a:defRPr lang="en-US"/>
                </a:defPPr>
                <a:lvl1pPr>
                  <a:defRPr i="1">
                    <a:solidFill>
                      <a:schemeClr val="tx1">
                        <a:lumMod val="95000"/>
                        <a:lumOff val="5000"/>
                      </a:schemeClr>
                    </a:solidFill>
                    <a:latin typeface="Cambria Math" panose="02040503050406030204" pitchFamily="18" charset="0"/>
                  </a:defRPr>
                </a:lvl1pPr>
              </a:lstStyle>
              <a:p>
                <a14:m>
                  <m:oMath xmlns:m="http://schemas.openxmlformats.org/officeDocument/2006/math">
                    <m:sSub>
                      <m:sSubPr>
                        <m:ctrlPr>
                          <a:rPr lang="de-DE" sz="1600" i="1">
                            <a:latin typeface="Cambria Math" panose="02040503050406030204" pitchFamily="18" charset="0"/>
                          </a:rPr>
                        </m:ctrlPr>
                      </m:sSubPr>
                      <m:e>
                        <m:r>
                          <a:rPr lang="de-DE" sz="1600">
                            <a:latin typeface="Cambria Math" panose="02040503050406030204" pitchFamily="18" charset="0"/>
                          </a:rPr>
                          <m:t>𝑋</m:t>
                        </m:r>
                      </m:e>
                      <m:sub>
                        <m:r>
                          <a:rPr lang="de-DE" sz="1600">
                            <a:latin typeface="Cambria Math" panose="02040503050406030204" pitchFamily="18" charset="0"/>
                          </a:rPr>
                          <m:t>𝐶</m:t>
                        </m:r>
                      </m:sub>
                    </m:sSub>
                    <m:r>
                      <a:rPr lang="de-DE" sz="1600">
                        <a:latin typeface="Cambria Math" panose="02040503050406030204" pitchFamily="18" charset="0"/>
                      </a:rPr>
                      <m:t>=−</m:t>
                    </m:r>
                    <m:r>
                      <m:rPr>
                        <m:sty m:val="p"/>
                      </m:rPr>
                      <a:rPr lang="de-DE" sz="1600">
                        <a:latin typeface="Cambria Math" panose="02040503050406030204" pitchFamily="18" charset="0"/>
                      </a:rPr>
                      <m:t>j</m:t>
                    </m:r>
                    <m:r>
                      <a:rPr lang="de-DE" sz="1600">
                        <a:latin typeface="Cambria Math" panose="02040503050406030204" pitchFamily="18" charset="0"/>
                      </a:rPr>
                      <m:t> 246 </m:t>
                    </m:r>
                    <m:r>
                      <m:rPr>
                        <m:sty m:val="p"/>
                      </m:rPr>
                      <a:rPr lang="de-DE" sz="1600" i="0">
                        <a:latin typeface="Cambria Math" panose="02040503050406030204" pitchFamily="18" charset="0"/>
                      </a:rPr>
                      <m:t>Ω</m:t>
                    </m:r>
                    <m:r>
                      <a:rPr lang="de-DE" sz="1600">
                        <a:latin typeface="Cambria Math" panose="02040503050406030204" pitchFamily="18" charset="0"/>
                      </a:rPr>
                      <m:t>→</m:t>
                    </m:r>
                    <m:r>
                      <m:rPr>
                        <m:sty m:val="p"/>
                      </m:rPr>
                      <a:rPr lang="de-DE" sz="1600">
                        <a:latin typeface="Cambria Math" panose="02040503050406030204" pitchFamily="18" charset="0"/>
                      </a:rPr>
                      <m:t>normiert</m:t>
                    </m:r>
                    <m:r>
                      <a:rPr lang="de-DE" sz="1600">
                        <a:latin typeface="Cambria Math" panose="02040503050406030204" pitchFamily="18" charset="0"/>
                      </a:rPr>
                      <m:t>:−</m:t>
                    </m:r>
                    <m:r>
                      <m:rPr>
                        <m:sty m:val="p"/>
                      </m:rPr>
                      <a:rPr lang="de-DE" sz="1600">
                        <a:latin typeface="Cambria Math" panose="02040503050406030204" pitchFamily="18" charset="0"/>
                      </a:rPr>
                      <m:t>j</m:t>
                    </m:r>
                    <m:r>
                      <a:rPr lang="de-DE" sz="1600">
                        <a:latin typeface="Cambria Math" panose="02040503050406030204" pitchFamily="18" charset="0"/>
                      </a:rPr>
                      <m:t>246 </m:t>
                    </m:r>
                    <m:r>
                      <m:rPr>
                        <m:sty m:val="p"/>
                      </m:rPr>
                      <a:rPr lang="de-DE" sz="1600" i="0">
                        <a:latin typeface="Cambria Math" panose="02040503050406030204" pitchFamily="18" charset="0"/>
                      </a:rPr>
                      <m:t>Ω</m:t>
                    </m:r>
                    <m:r>
                      <a:rPr lang="de-DE" sz="1600" i="0">
                        <a:latin typeface="Cambria Math" panose="02040503050406030204" pitchFamily="18" charset="0"/>
                      </a:rPr>
                      <m:t>/</m:t>
                    </m:r>
                  </m:oMath>
                </a14:m>
                <a:r>
                  <a:rPr lang="de-DE" sz="1600" i="0" dirty="0"/>
                  <a:t>50 </a:t>
                </a:r>
                <a14:m>
                  <m:oMath xmlns:m="http://schemas.openxmlformats.org/officeDocument/2006/math">
                    <m:r>
                      <m:rPr>
                        <m:sty m:val="p"/>
                      </m:rPr>
                      <a:rPr lang="de-DE" sz="1600" i="0">
                        <a:latin typeface="Cambria Math" panose="02040503050406030204" pitchFamily="18" charset="0"/>
                      </a:rPr>
                      <m:t>Ω</m:t>
                    </m:r>
                  </m:oMath>
                </a14:m>
                <a:endParaRPr lang="de-DE" sz="1600" i="0" dirty="0"/>
              </a:p>
              <a:p>
                <a:r>
                  <a:rPr lang="de-DE" sz="1600" dirty="0"/>
                  <a:t> </a:t>
                </a:r>
              </a:p>
            </p:txBody>
          </p:sp>
        </mc:Choice>
        <mc:Fallback xmlns="">
          <p:sp>
            <p:nvSpPr>
              <p:cNvPr id="18" name="Textfeld 17">
                <a:extLst>
                  <a:ext uri="{FF2B5EF4-FFF2-40B4-BE49-F238E27FC236}">
                    <a16:creationId xmlns:a16="http://schemas.microsoft.com/office/drawing/2014/main" id="{581D7F7F-FD34-2358-A61C-7A00190719EF}"/>
                  </a:ext>
                </a:extLst>
              </p:cNvPr>
              <p:cNvSpPr txBox="1">
                <a:spLocks noRot="1" noChangeAspect="1" noMove="1" noResize="1" noEditPoints="1" noAdjustHandles="1" noChangeArrowheads="1" noChangeShapeType="1" noTextEdit="1"/>
              </p:cNvSpPr>
              <p:nvPr/>
            </p:nvSpPr>
            <p:spPr>
              <a:xfrm>
                <a:off x="206765" y="3008821"/>
                <a:ext cx="4185817" cy="584775"/>
              </a:xfrm>
              <a:prstGeom prst="rect">
                <a:avLst/>
              </a:prstGeom>
              <a:blipFill>
                <a:blip r:embed="rId6"/>
                <a:stretch>
                  <a:fillRect t="-4167"/>
                </a:stretch>
              </a:blipFill>
            </p:spPr>
            <p:txBody>
              <a:bodyPr/>
              <a:lstStyle/>
              <a:p>
                <a:r>
                  <a:rPr lang="de-DE">
                    <a:noFill/>
                  </a:rPr>
                  <a:t> </a:t>
                </a:r>
              </a:p>
            </p:txBody>
          </p:sp>
        </mc:Fallback>
      </mc:AlternateContent>
      <p:sp>
        <p:nvSpPr>
          <p:cNvPr id="19" name="Ellipse 18">
            <a:extLst>
              <a:ext uri="{FF2B5EF4-FFF2-40B4-BE49-F238E27FC236}">
                <a16:creationId xmlns:a16="http://schemas.microsoft.com/office/drawing/2014/main" id="{71A5A4C9-4BD4-5221-F6B2-9035A4D09EA2}"/>
              </a:ext>
            </a:extLst>
          </p:cNvPr>
          <p:cNvSpPr/>
          <p:nvPr/>
        </p:nvSpPr>
        <p:spPr>
          <a:xfrm>
            <a:off x="7864867" y="5083029"/>
            <a:ext cx="371474" cy="365125"/>
          </a:xfrm>
          <a:prstGeom prst="ellipse">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40A1E9F3-D5C5-7814-6C4B-90C140A37CF6}"/>
                  </a:ext>
                </a:extLst>
              </p:cNvPr>
              <p:cNvSpPr txBox="1"/>
              <p:nvPr/>
            </p:nvSpPr>
            <p:spPr>
              <a:xfrm>
                <a:off x="206766" y="3559309"/>
                <a:ext cx="3716782" cy="584775"/>
              </a:xfrm>
              <a:prstGeom prst="rect">
                <a:avLst/>
              </a:prstGeom>
              <a:noFill/>
            </p:spPr>
            <p:txBody>
              <a:bodyPr wrap="square">
                <a:spAutoFit/>
              </a:bodyPr>
              <a:lstStyle>
                <a:defPPr>
                  <a:defRPr lang="en-US"/>
                </a:defPPr>
                <a:lvl1pPr>
                  <a:defRPr i="1">
                    <a:solidFill>
                      <a:schemeClr val="tx1">
                        <a:lumMod val="95000"/>
                        <a:lumOff val="5000"/>
                      </a:schemeClr>
                    </a:solidFill>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de-DE" sz="1600" i="1" smtClean="0">
                              <a:latin typeface="Cambria Math" panose="02040503050406030204" pitchFamily="18" charset="0"/>
                            </a:rPr>
                          </m:ctrlPr>
                        </m:sSubPr>
                        <m:e>
                          <m:r>
                            <a:rPr lang="de-DE" sz="1600">
                              <a:latin typeface="Cambria Math" panose="02040503050406030204" pitchFamily="18" charset="0"/>
                            </a:rPr>
                            <m:t>𝑋</m:t>
                          </m:r>
                        </m:e>
                        <m:sub>
                          <m:r>
                            <a:rPr lang="de-DE" sz="1600">
                              <a:latin typeface="Cambria Math" panose="02040503050406030204" pitchFamily="18" charset="0"/>
                            </a:rPr>
                            <m:t>𝐶</m:t>
                          </m:r>
                        </m:sub>
                      </m:sSub>
                      <m:r>
                        <a:rPr lang="de-DE" sz="1600">
                          <a:latin typeface="Cambria Math" panose="02040503050406030204" pitchFamily="18" charset="0"/>
                        </a:rPr>
                        <m:t>=−</m:t>
                      </m:r>
                      <m:r>
                        <m:rPr>
                          <m:sty m:val="p"/>
                        </m:rPr>
                        <a:rPr lang="de-DE" sz="1600">
                          <a:latin typeface="Cambria Math" panose="02040503050406030204" pitchFamily="18" charset="0"/>
                        </a:rPr>
                        <m:t>j</m:t>
                      </m:r>
                      <m:r>
                        <a:rPr lang="de-DE" sz="1600">
                          <a:latin typeface="Cambria Math" panose="02040503050406030204" pitchFamily="18" charset="0"/>
                        </a:rPr>
                        <m:t> 4,92</m:t>
                      </m:r>
                      <m:r>
                        <a:rPr lang="de-DE" sz="1600" b="0" i="1" smtClean="0">
                          <a:latin typeface="Cambria Math" panose="02040503050406030204" pitchFamily="18" charset="0"/>
                        </a:rPr>
                        <m:t>     →</m:t>
                      </m:r>
                      <m:r>
                        <m:rPr>
                          <m:sty m:val="p"/>
                        </m:rPr>
                        <a:rPr lang="de-DE" sz="1600" b="0" i="0" smtClean="0">
                          <a:latin typeface="Cambria Math" panose="02040503050406030204" pitchFamily="18" charset="0"/>
                        </a:rPr>
                        <m:t>wir</m:t>
                      </m:r>
                      <m:r>
                        <a:rPr lang="de-DE" sz="1600" b="0" i="0" smtClean="0">
                          <a:latin typeface="Cambria Math" panose="02040503050406030204" pitchFamily="18" charset="0"/>
                        </a:rPr>
                        <m:t> </m:t>
                      </m:r>
                      <m:r>
                        <m:rPr>
                          <m:sty m:val="p"/>
                        </m:rPr>
                        <a:rPr lang="de-DE" sz="1600" b="0" i="0" smtClean="0">
                          <a:latin typeface="Cambria Math" panose="02040503050406030204" pitchFamily="18" charset="0"/>
                        </a:rPr>
                        <m:t>lesen</m:t>
                      </m:r>
                      <m:r>
                        <a:rPr lang="de-DE" sz="1600" b="0" i="0" smtClean="0">
                          <a:latin typeface="Cambria Math" panose="02040503050406030204" pitchFamily="18" charset="0"/>
                        </a:rPr>
                        <m:t> </m:t>
                      </m:r>
                      <m:r>
                        <m:rPr>
                          <m:sty m:val="p"/>
                        </m:rPr>
                        <a:rPr lang="de-DE" sz="1600" b="0" i="0" smtClean="0">
                          <a:latin typeface="Cambria Math" panose="02040503050406030204" pitchFamily="18" charset="0"/>
                        </a:rPr>
                        <m:t>ab</m:t>
                      </m:r>
                      <m:r>
                        <a:rPr lang="de-DE" sz="1600" b="0" i="0" smtClean="0">
                          <a:latin typeface="Cambria Math" panose="02040503050406030204" pitchFamily="18" charset="0"/>
                        </a:rPr>
                        <m:t> </m:t>
                      </m:r>
                      <m:r>
                        <a:rPr lang="de-DE" sz="1600" b="0" i="1" smtClean="0">
                          <a:latin typeface="Cambria Math" panose="02040503050406030204" pitchFamily="18" charset="0"/>
                        </a:rPr>
                        <m:t>−</m:t>
                      </m:r>
                      <m:r>
                        <m:rPr>
                          <m:sty m:val="p"/>
                        </m:rPr>
                        <a:rPr lang="de-DE" sz="1600" b="0" i="0" smtClean="0">
                          <a:latin typeface="Cambria Math" panose="02040503050406030204" pitchFamily="18" charset="0"/>
                        </a:rPr>
                        <m:t>j</m:t>
                      </m:r>
                      <m:r>
                        <a:rPr lang="de-DE" sz="1600" b="0" i="1" smtClean="0">
                          <a:latin typeface="Cambria Math" panose="02040503050406030204" pitchFamily="18" charset="0"/>
                        </a:rPr>
                        <m:t> 5</m:t>
                      </m:r>
                    </m:oMath>
                  </m:oMathPara>
                </a14:m>
                <a:endParaRPr lang="de-DE" sz="1600" dirty="0"/>
              </a:p>
              <a:p>
                <a:r>
                  <a:rPr lang="de-DE" sz="1600" dirty="0"/>
                  <a:t> </a:t>
                </a:r>
              </a:p>
            </p:txBody>
          </p:sp>
        </mc:Choice>
        <mc:Fallback xmlns="">
          <p:sp>
            <p:nvSpPr>
              <p:cNvPr id="3" name="Textfeld 2">
                <a:extLst>
                  <a:ext uri="{FF2B5EF4-FFF2-40B4-BE49-F238E27FC236}">
                    <a16:creationId xmlns:a16="http://schemas.microsoft.com/office/drawing/2014/main" id="{40A1E9F3-D5C5-7814-6C4B-90C140A37CF6}"/>
                  </a:ext>
                </a:extLst>
              </p:cNvPr>
              <p:cNvSpPr txBox="1">
                <a:spLocks noRot="1" noChangeAspect="1" noMove="1" noResize="1" noEditPoints="1" noAdjustHandles="1" noChangeArrowheads="1" noChangeShapeType="1" noTextEdit="1"/>
              </p:cNvSpPr>
              <p:nvPr/>
            </p:nvSpPr>
            <p:spPr>
              <a:xfrm>
                <a:off x="206766" y="3559309"/>
                <a:ext cx="3716782" cy="584775"/>
              </a:xfrm>
              <a:prstGeom prst="rect">
                <a:avLst/>
              </a:prstGeom>
              <a:blipFill>
                <a:blip r:embed="rId7"/>
                <a:stretch>
                  <a:fillRect/>
                </a:stretch>
              </a:blipFill>
            </p:spPr>
            <p:txBody>
              <a:bodyPr/>
              <a:lstStyle/>
              <a:p>
                <a:r>
                  <a:rPr lang="de-DE">
                    <a:noFill/>
                  </a:rPr>
                  <a:t> </a:t>
                </a:r>
              </a:p>
            </p:txBody>
          </p:sp>
        </mc:Fallback>
      </mc:AlternateContent>
      <p:sp>
        <p:nvSpPr>
          <p:cNvPr id="5" name="Ellipse 4">
            <a:extLst>
              <a:ext uri="{FF2B5EF4-FFF2-40B4-BE49-F238E27FC236}">
                <a16:creationId xmlns:a16="http://schemas.microsoft.com/office/drawing/2014/main" id="{5BC64DB2-C42E-F009-A66C-85E96EEB953E}"/>
              </a:ext>
            </a:extLst>
          </p:cNvPr>
          <p:cNvSpPr/>
          <p:nvPr/>
        </p:nvSpPr>
        <p:spPr>
          <a:xfrm>
            <a:off x="7914677" y="5159157"/>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F4A39AEA-A674-4882-9734-CB0EDCA7C4BC}"/>
              </a:ext>
            </a:extLst>
          </p:cNvPr>
          <p:cNvSpPr/>
          <p:nvPr/>
        </p:nvSpPr>
        <p:spPr>
          <a:xfrm>
            <a:off x="6113146" y="4767461"/>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ED605D4A-7181-D28A-A107-CA66950CAD49}"/>
              </a:ext>
            </a:extLst>
          </p:cNvPr>
          <p:cNvSpPr/>
          <p:nvPr/>
        </p:nvSpPr>
        <p:spPr>
          <a:xfrm>
            <a:off x="6204584" y="4355584"/>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06011C64-8E83-A4C1-72BC-63DFB864F87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6286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6" grpId="0"/>
      <p:bldP spid="17" grpId="0"/>
      <p:bldP spid="18" grpId="0"/>
      <p:bldP spid="19" grpId="0" animBg="1"/>
      <p:bldP spid="3" grpId="0"/>
      <p:bldP spid="5" grpId="0" animBg="1"/>
      <p:bldP spid="6" grpId="0" animBg="1"/>
      <p:bldP spid="7"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31A0425-E266-B319-299B-625865F81E8C}"/>
              </a:ext>
            </a:extLst>
          </p:cNvPr>
          <p:cNvSpPr>
            <a:spLocks noGrp="1"/>
          </p:cNvSpPr>
          <p:nvPr>
            <p:ph type="sldNum" sz="quarter" idx="12"/>
          </p:nvPr>
        </p:nvSpPr>
        <p:spPr/>
        <p:txBody>
          <a:bodyPr/>
          <a:lstStyle/>
          <a:p>
            <a:fld id="{C2AC68D2-1A84-4503-B18D-7B7812CC9574}" type="slidenum">
              <a:rPr lang="de-DE" smtClean="0"/>
              <a:t>59</a:t>
            </a:fld>
            <a:endParaRPr lang="de-DE"/>
          </a:p>
        </p:txBody>
      </p:sp>
      <p:sp>
        <p:nvSpPr>
          <p:cNvPr id="6" name="Textfeld 5">
            <a:extLst>
              <a:ext uri="{FF2B5EF4-FFF2-40B4-BE49-F238E27FC236}">
                <a16:creationId xmlns:a16="http://schemas.microsoft.com/office/drawing/2014/main" id="{3E19DACA-E813-6BF5-E0A9-3AF77AB3BB24}"/>
              </a:ext>
            </a:extLst>
          </p:cNvPr>
          <p:cNvSpPr txBox="1"/>
          <p:nvPr/>
        </p:nvSpPr>
        <p:spPr>
          <a:xfrm>
            <a:off x="5168900" y="4635500"/>
            <a:ext cx="292100" cy="369332"/>
          </a:xfrm>
          <a:prstGeom prst="rect">
            <a:avLst/>
          </a:prstGeom>
          <a:noFill/>
        </p:spPr>
        <p:txBody>
          <a:bodyPr wrap="square" rtlCol="0">
            <a:spAutoFit/>
          </a:bodyPr>
          <a:lstStyle/>
          <a:p>
            <a:r>
              <a:rPr lang="de-DE" dirty="0">
                <a:solidFill>
                  <a:schemeClr val="bg1"/>
                </a:solidFill>
              </a:rPr>
              <a:t>0</a:t>
            </a:r>
          </a:p>
        </p:txBody>
      </p:sp>
      <p:sp>
        <p:nvSpPr>
          <p:cNvPr id="7" name="Textfeld 6">
            <a:extLst>
              <a:ext uri="{FF2B5EF4-FFF2-40B4-BE49-F238E27FC236}">
                <a16:creationId xmlns:a16="http://schemas.microsoft.com/office/drawing/2014/main" id="{9A015D72-E90B-EBBF-9633-6E01F5EC9D2D}"/>
              </a:ext>
            </a:extLst>
          </p:cNvPr>
          <p:cNvSpPr txBox="1"/>
          <p:nvPr/>
        </p:nvSpPr>
        <p:spPr>
          <a:xfrm>
            <a:off x="4654550" y="5259943"/>
            <a:ext cx="1028700" cy="369332"/>
          </a:xfrm>
          <a:prstGeom prst="rect">
            <a:avLst/>
          </a:prstGeom>
          <a:noFill/>
        </p:spPr>
        <p:txBody>
          <a:bodyPr wrap="square" rtlCol="0">
            <a:spAutoFit/>
          </a:bodyPr>
          <a:lstStyle/>
          <a:p>
            <a:r>
              <a:rPr lang="de-DE" dirty="0">
                <a:solidFill>
                  <a:schemeClr val="bg1"/>
                </a:solidFill>
              </a:rPr>
              <a:t>600 MHz</a:t>
            </a:r>
          </a:p>
        </p:txBody>
      </p:sp>
      <p:sp>
        <p:nvSpPr>
          <p:cNvPr id="8" name="Textfeld 7">
            <a:extLst>
              <a:ext uri="{FF2B5EF4-FFF2-40B4-BE49-F238E27FC236}">
                <a16:creationId xmlns:a16="http://schemas.microsoft.com/office/drawing/2014/main" id="{D9C157A0-D923-5CC9-50D2-7B39727C25BE}"/>
              </a:ext>
            </a:extLst>
          </p:cNvPr>
          <p:cNvSpPr txBox="1"/>
          <p:nvPr/>
        </p:nvSpPr>
        <p:spPr>
          <a:xfrm>
            <a:off x="207628" y="363676"/>
            <a:ext cx="2566307" cy="707886"/>
          </a:xfrm>
          <a:prstGeom prst="rect">
            <a:avLst/>
          </a:prstGeom>
          <a:noFill/>
        </p:spPr>
        <p:txBody>
          <a:bodyPr wrap="square" rtlCol="0">
            <a:spAutoFit/>
          </a:bodyPr>
          <a:lstStyle/>
          <a:p>
            <a:r>
              <a:rPr lang="de-DE" sz="2000" dirty="0" err="1">
                <a:solidFill>
                  <a:srgbClr val="002060"/>
                </a:solidFill>
              </a:rPr>
              <a:t>Styroflexkondensator</a:t>
            </a:r>
            <a:r>
              <a:rPr lang="de-DE" sz="2000" dirty="0">
                <a:solidFill>
                  <a:srgbClr val="002060"/>
                </a:solidFill>
              </a:rPr>
              <a:t> </a:t>
            </a:r>
          </a:p>
          <a:p>
            <a:r>
              <a:rPr lang="de-DE" sz="2000" dirty="0">
                <a:solidFill>
                  <a:srgbClr val="002060"/>
                </a:solidFill>
              </a:rPr>
              <a:t>68 </a:t>
            </a:r>
            <a:r>
              <a:rPr lang="de-DE" sz="2000" dirty="0" err="1">
                <a:solidFill>
                  <a:srgbClr val="002060"/>
                </a:solidFill>
              </a:rPr>
              <a:t>nF</a:t>
            </a:r>
            <a:endParaRPr lang="de-DE" sz="2000" dirty="0">
              <a:solidFill>
                <a:srgbClr val="002060"/>
              </a:solidFill>
            </a:endParaRPr>
          </a:p>
        </p:txBody>
      </p:sp>
      <p:sp>
        <p:nvSpPr>
          <p:cNvPr id="10" name="Textfeld 9">
            <a:extLst>
              <a:ext uri="{FF2B5EF4-FFF2-40B4-BE49-F238E27FC236}">
                <a16:creationId xmlns:a16="http://schemas.microsoft.com/office/drawing/2014/main" id="{F786DC1D-FBD5-7C31-1743-9FE51E8D2788}"/>
              </a:ext>
            </a:extLst>
          </p:cNvPr>
          <p:cNvSpPr txBox="1"/>
          <p:nvPr/>
        </p:nvSpPr>
        <p:spPr>
          <a:xfrm>
            <a:off x="5892800" y="4673600"/>
            <a:ext cx="1028700" cy="369332"/>
          </a:xfrm>
          <a:prstGeom prst="rect">
            <a:avLst/>
          </a:prstGeom>
          <a:noFill/>
        </p:spPr>
        <p:txBody>
          <a:bodyPr wrap="square" rtlCol="0">
            <a:spAutoFit/>
          </a:bodyPr>
          <a:lstStyle/>
          <a:p>
            <a:r>
              <a:rPr lang="de-DE" dirty="0">
                <a:solidFill>
                  <a:schemeClr val="bg1"/>
                </a:solidFill>
              </a:rPr>
              <a:t>240 MHz</a:t>
            </a:r>
          </a:p>
        </p:txBody>
      </p:sp>
      <p:pic>
        <p:nvPicPr>
          <p:cNvPr id="5" name="Grafik 4" descr="Ein Bild, das Text, Im Haus enthält.&#10;&#10;Automatisch generierte Beschreibung">
            <a:extLst>
              <a:ext uri="{FF2B5EF4-FFF2-40B4-BE49-F238E27FC236}">
                <a16:creationId xmlns:a16="http://schemas.microsoft.com/office/drawing/2014/main" id="{C399DA10-3BC2-6113-566A-95BF2882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1" y="0"/>
            <a:ext cx="5143500" cy="6858000"/>
          </a:xfrm>
          <a:prstGeom prst="rect">
            <a:avLst/>
          </a:prstGeom>
        </p:spPr>
      </p:pic>
      <p:sp>
        <p:nvSpPr>
          <p:cNvPr id="9" name="Textfeld 8">
            <a:extLst>
              <a:ext uri="{FF2B5EF4-FFF2-40B4-BE49-F238E27FC236}">
                <a16:creationId xmlns:a16="http://schemas.microsoft.com/office/drawing/2014/main" id="{12B65E10-DECB-33DB-B790-3BCDA886A7EC}"/>
              </a:ext>
            </a:extLst>
          </p:cNvPr>
          <p:cNvSpPr txBox="1"/>
          <p:nvPr/>
        </p:nvSpPr>
        <p:spPr>
          <a:xfrm>
            <a:off x="5016500" y="5270539"/>
            <a:ext cx="1028700" cy="369332"/>
          </a:xfrm>
          <a:prstGeom prst="rect">
            <a:avLst/>
          </a:prstGeom>
          <a:noFill/>
        </p:spPr>
        <p:txBody>
          <a:bodyPr wrap="square" rtlCol="0">
            <a:spAutoFit/>
          </a:bodyPr>
          <a:lstStyle/>
          <a:p>
            <a:r>
              <a:rPr lang="de-DE" dirty="0">
                <a:solidFill>
                  <a:schemeClr val="bg1"/>
                </a:solidFill>
              </a:rPr>
              <a:t>250 kHz</a:t>
            </a:r>
          </a:p>
        </p:txBody>
      </p:sp>
      <p:sp>
        <p:nvSpPr>
          <p:cNvPr id="11" name="Textfeld 10">
            <a:extLst>
              <a:ext uri="{FF2B5EF4-FFF2-40B4-BE49-F238E27FC236}">
                <a16:creationId xmlns:a16="http://schemas.microsoft.com/office/drawing/2014/main" id="{5468649E-BD23-5C99-78A9-9CCBCE1F7EAD}"/>
              </a:ext>
            </a:extLst>
          </p:cNvPr>
          <p:cNvSpPr txBox="1"/>
          <p:nvPr/>
        </p:nvSpPr>
        <p:spPr>
          <a:xfrm>
            <a:off x="4997450" y="4947722"/>
            <a:ext cx="1738630" cy="369332"/>
          </a:xfrm>
          <a:prstGeom prst="rect">
            <a:avLst/>
          </a:prstGeom>
          <a:noFill/>
        </p:spPr>
        <p:txBody>
          <a:bodyPr wrap="square" rtlCol="0">
            <a:spAutoFit/>
          </a:bodyPr>
          <a:lstStyle/>
          <a:p>
            <a:r>
              <a:rPr lang="de-DE" dirty="0">
                <a:solidFill>
                  <a:schemeClr val="bg1"/>
                </a:solidFill>
              </a:rPr>
              <a:t>2 MHz = </a:t>
            </a:r>
            <a:r>
              <a:rPr lang="de-DE" dirty="0" err="1">
                <a:solidFill>
                  <a:schemeClr val="bg1"/>
                </a:solidFill>
              </a:rPr>
              <a:t>f</a:t>
            </a:r>
            <a:r>
              <a:rPr lang="de-DE" baseline="-25000" dirty="0" err="1">
                <a:solidFill>
                  <a:schemeClr val="bg1"/>
                </a:solidFill>
              </a:rPr>
              <a:t>res</a:t>
            </a:r>
            <a:endParaRPr lang="de-DE" dirty="0">
              <a:solidFill>
                <a:schemeClr val="bg1"/>
              </a:solidFill>
            </a:endParaRPr>
          </a:p>
        </p:txBody>
      </p:sp>
      <p:sp>
        <p:nvSpPr>
          <p:cNvPr id="12" name="Textfeld 11">
            <a:extLst>
              <a:ext uri="{FF2B5EF4-FFF2-40B4-BE49-F238E27FC236}">
                <a16:creationId xmlns:a16="http://schemas.microsoft.com/office/drawing/2014/main" id="{9B0581BF-08FF-2052-79CD-1B07B828E0B4}"/>
              </a:ext>
            </a:extLst>
          </p:cNvPr>
          <p:cNvSpPr txBox="1"/>
          <p:nvPr/>
        </p:nvSpPr>
        <p:spPr>
          <a:xfrm>
            <a:off x="5035550" y="4622245"/>
            <a:ext cx="1028700" cy="369332"/>
          </a:xfrm>
          <a:prstGeom prst="rect">
            <a:avLst/>
          </a:prstGeom>
          <a:noFill/>
        </p:spPr>
        <p:txBody>
          <a:bodyPr wrap="square" rtlCol="0">
            <a:spAutoFit/>
          </a:bodyPr>
          <a:lstStyle/>
          <a:p>
            <a:r>
              <a:rPr lang="de-DE" dirty="0">
                <a:solidFill>
                  <a:schemeClr val="bg1"/>
                </a:solidFill>
              </a:rPr>
              <a:t>20 MHz</a:t>
            </a:r>
          </a:p>
        </p:txBody>
      </p:sp>
      <p:sp>
        <p:nvSpPr>
          <p:cNvPr id="3" name="Ellipse 2">
            <a:extLst>
              <a:ext uri="{FF2B5EF4-FFF2-40B4-BE49-F238E27FC236}">
                <a16:creationId xmlns:a16="http://schemas.microsoft.com/office/drawing/2014/main" id="{D74C7259-A510-C3DE-25A4-A3A69918B74A}"/>
              </a:ext>
            </a:extLst>
          </p:cNvPr>
          <p:cNvSpPr/>
          <p:nvPr/>
        </p:nvSpPr>
        <p:spPr>
          <a:xfrm>
            <a:off x="4984750" y="5377914"/>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7AC93FF2-4808-A641-960F-AA1A502FC107}"/>
              </a:ext>
            </a:extLst>
          </p:cNvPr>
          <p:cNvSpPr/>
          <p:nvPr/>
        </p:nvSpPr>
        <p:spPr>
          <a:xfrm>
            <a:off x="4933950" y="5102196"/>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66189F08-8300-223E-935D-9F3AC11D60D1}"/>
              </a:ext>
            </a:extLst>
          </p:cNvPr>
          <p:cNvSpPr/>
          <p:nvPr/>
        </p:nvSpPr>
        <p:spPr>
          <a:xfrm>
            <a:off x="4997450" y="4777562"/>
            <a:ext cx="63500" cy="635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241555D3-8A75-BF10-5CED-182C89755F8D}"/>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37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3" grpId="0" animBg="1"/>
      <p:bldP spid="4"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78B2E-7703-645D-D4E7-2B8AE505035E}"/>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666A06C-DFEF-52B0-C206-22AB1BBAE06A}"/>
              </a:ext>
            </a:extLst>
          </p:cNvPr>
          <p:cNvSpPr>
            <a:spLocks noGrp="1"/>
          </p:cNvSpPr>
          <p:nvPr>
            <p:ph type="sldNum" sz="quarter" idx="12"/>
          </p:nvPr>
        </p:nvSpPr>
        <p:spPr/>
        <p:txBody>
          <a:bodyPr/>
          <a:lstStyle/>
          <a:p>
            <a:fld id="{C2AC68D2-1A84-4503-B18D-7B7812CC9574}" type="slidenum">
              <a:rPr lang="de-DE" smtClean="0"/>
              <a:t>6</a:t>
            </a:fld>
            <a:endParaRPr lang="de-DE" dirty="0"/>
          </a:p>
        </p:txBody>
      </p:sp>
      <p:sp>
        <p:nvSpPr>
          <p:cNvPr id="3" name="Textfeld 2">
            <a:extLst>
              <a:ext uri="{FF2B5EF4-FFF2-40B4-BE49-F238E27FC236}">
                <a16:creationId xmlns:a16="http://schemas.microsoft.com/office/drawing/2014/main" id="{96E59D1E-992F-653F-ED68-B5240F56BDD9}"/>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9E96BB32-FB62-610B-3467-D928609D3F80}"/>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0A174E0-9497-1ED6-7075-DCC764D51255}"/>
              </a:ext>
            </a:extLst>
          </p:cNvPr>
          <p:cNvSpPr/>
          <p:nvPr/>
        </p:nvSpPr>
        <p:spPr>
          <a:xfrm>
            <a:off x="394447" y="1608896"/>
            <a:ext cx="8574060" cy="4727491"/>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66BCACFF-EBC0-F0FC-16D5-04821CE32D36}"/>
              </a:ext>
            </a:extLst>
          </p:cNvPr>
          <p:cNvSpPr/>
          <p:nvPr/>
        </p:nvSpPr>
        <p:spPr>
          <a:xfrm>
            <a:off x="339029" y="521614"/>
            <a:ext cx="8574060" cy="425478"/>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2444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3E19DACA-E813-6BF5-E0A9-3AF77AB3BB24}"/>
              </a:ext>
            </a:extLst>
          </p:cNvPr>
          <p:cNvSpPr txBox="1"/>
          <p:nvPr/>
        </p:nvSpPr>
        <p:spPr>
          <a:xfrm>
            <a:off x="2663824" y="4635500"/>
            <a:ext cx="292100" cy="369332"/>
          </a:xfrm>
          <a:prstGeom prst="rect">
            <a:avLst/>
          </a:prstGeom>
          <a:noFill/>
        </p:spPr>
        <p:txBody>
          <a:bodyPr wrap="square" rtlCol="0">
            <a:spAutoFit/>
          </a:bodyPr>
          <a:lstStyle/>
          <a:p>
            <a:r>
              <a:rPr lang="de-DE" dirty="0">
                <a:solidFill>
                  <a:schemeClr val="bg1"/>
                </a:solidFill>
              </a:rPr>
              <a:t>0</a:t>
            </a:r>
          </a:p>
        </p:txBody>
      </p:sp>
      <p:sp>
        <p:nvSpPr>
          <p:cNvPr id="7" name="Textfeld 6">
            <a:extLst>
              <a:ext uri="{FF2B5EF4-FFF2-40B4-BE49-F238E27FC236}">
                <a16:creationId xmlns:a16="http://schemas.microsoft.com/office/drawing/2014/main" id="{9A015D72-E90B-EBBF-9633-6E01F5EC9D2D}"/>
              </a:ext>
            </a:extLst>
          </p:cNvPr>
          <p:cNvSpPr txBox="1"/>
          <p:nvPr/>
        </p:nvSpPr>
        <p:spPr>
          <a:xfrm>
            <a:off x="2149474" y="5259943"/>
            <a:ext cx="1028700" cy="369332"/>
          </a:xfrm>
          <a:prstGeom prst="rect">
            <a:avLst/>
          </a:prstGeom>
          <a:noFill/>
        </p:spPr>
        <p:txBody>
          <a:bodyPr wrap="square" rtlCol="0">
            <a:spAutoFit/>
          </a:bodyPr>
          <a:lstStyle/>
          <a:p>
            <a:r>
              <a:rPr lang="de-DE" dirty="0">
                <a:solidFill>
                  <a:schemeClr val="bg1"/>
                </a:solidFill>
              </a:rPr>
              <a:t>600 MHz</a:t>
            </a:r>
          </a:p>
        </p:txBody>
      </p:sp>
      <p:sp>
        <p:nvSpPr>
          <p:cNvPr id="10" name="Textfeld 9">
            <a:extLst>
              <a:ext uri="{FF2B5EF4-FFF2-40B4-BE49-F238E27FC236}">
                <a16:creationId xmlns:a16="http://schemas.microsoft.com/office/drawing/2014/main" id="{F786DC1D-FBD5-7C31-1743-9FE51E8D2788}"/>
              </a:ext>
            </a:extLst>
          </p:cNvPr>
          <p:cNvSpPr txBox="1"/>
          <p:nvPr/>
        </p:nvSpPr>
        <p:spPr>
          <a:xfrm>
            <a:off x="3387724" y="4673600"/>
            <a:ext cx="1028700" cy="369332"/>
          </a:xfrm>
          <a:prstGeom prst="rect">
            <a:avLst/>
          </a:prstGeom>
          <a:noFill/>
        </p:spPr>
        <p:txBody>
          <a:bodyPr wrap="square" rtlCol="0">
            <a:spAutoFit/>
          </a:bodyPr>
          <a:lstStyle/>
          <a:p>
            <a:r>
              <a:rPr lang="de-DE" dirty="0">
                <a:solidFill>
                  <a:schemeClr val="bg1"/>
                </a:solidFill>
              </a:rPr>
              <a:t>240 MHz</a:t>
            </a:r>
          </a:p>
        </p:txBody>
      </p:sp>
      <p:pic>
        <p:nvPicPr>
          <p:cNvPr id="5" name="Grafik 4" descr="Ein Bild, das Text, Im Haus, Werkzeug enthält.&#10;&#10;Automatisch generierte Beschreibung">
            <a:extLst>
              <a:ext uri="{FF2B5EF4-FFF2-40B4-BE49-F238E27FC236}">
                <a16:creationId xmlns:a16="http://schemas.microsoft.com/office/drawing/2014/main" id="{C017ED87-B795-2571-967B-7BC6E0212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43" y="-2631"/>
            <a:ext cx="4235449" cy="5881884"/>
          </a:xfrm>
          <a:prstGeom prst="rect">
            <a:avLst/>
          </a:prstGeom>
        </p:spPr>
      </p:pic>
      <p:sp>
        <p:nvSpPr>
          <p:cNvPr id="9" name="Textfeld 8">
            <a:extLst>
              <a:ext uri="{FF2B5EF4-FFF2-40B4-BE49-F238E27FC236}">
                <a16:creationId xmlns:a16="http://schemas.microsoft.com/office/drawing/2014/main" id="{4DCEA6E7-8EC8-91DA-647E-21716E118DF0}"/>
              </a:ext>
            </a:extLst>
          </p:cNvPr>
          <p:cNvSpPr txBox="1"/>
          <p:nvPr/>
        </p:nvSpPr>
        <p:spPr>
          <a:xfrm>
            <a:off x="1728908" y="3927847"/>
            <a:ext cx="1320800" cy="369332"/>
          </a:xfrm>
          <a:prstGeom prst="rect">
            <a:avLst/>
          </a:prstGeom>
          <a:noFill/>
        </p:spPr>
        <p:txBody>
          <a:bodyPr wrap="square" rtlCol="0">
            <a:spAutoFit/>
          </a:bodyPr>
          <a:lstStyle/>
          <a:p>
            <a:r>
              <a:rPr lang="de-DE" dirty="0">
                <a:solidFill>
                  <a:schemeClr val="bg1"/>
                </a:solidFill>
              </a:rPr>
              <a:t>1,25 MHz</a:t>
            </a:r>
          </a:p>
        </p:txBody>
      </p:sp>
      <p:sp>
        <p:nvSpPr>
          <p:cNvPr id="12" name="Textfeld 11">
            <a:extLst>
              <a:ext uri="{FF2B5EF4-FFF2-40B4-BE49-F238E27FC236}">
                <a16:creationId xmlns:a16="http://schemas.microsoft.com/office/drawing/2014/main" id="{66891601-4A24-C29C-16FE-7B8E1A411618}"/>
              </a:ext>
            </a:extLst>
          </p:cNvPr>
          <p:cNvSpPr txBox="1"/>
          <p:nvPr/>
        </p:nvSpPr>
        <p:spPr>
          <a:xfrm>
            <a:off x="3218957" y="4372850"/>
            <a:ext cx="1112232" cy="646331"/>
          </a:xfrm>
          <a:prstGeom prst="rect">
            <a:avLst/>
          </a:prstGeom>
          <a:noFill/>
        </p:spPr>
        <p:txBody>
          <a:bodyPr wrap="square" rtlCol="0">
            <a:spAutoFit/>
          </a:bodyPr>
          <a:lstStyle/>
          <a:p>
            <a:r>
              <a:rPr lang="de-DE" dirty="0">
                <a:solidFill>
                  <a:schemeClr val="bg1"/>
                </a:solidFill>
              </a:rPr>
              <a:t>22,5 MHz = </a:t>
            </a:r>
            <a:r>
              <a:rPr lang="de-DE" dirty="0" err="1">
                <a:solidFill>
                  <a:schemeClr val="bg1"/>
                </a:solidFill>
              </a:rPr>
              <a:t>f</a:t>
            </a:r>
            <a:r>
              <a:rPr lang="de-DE" baseline="-25000" dirty="0" err="1">
                <a:solidFill>
                  <a:schemeClr val="bg1"/>
                </a:solidFill>
              </a:rPr>
              <a:t>res</a:t>
            </a:r>
            <a:endParaRPr lang="de-DE" dirty="0">
              <a:solidFill>
                <a:schemeClr val="bg1"/>
              </a:solidFill>
            </a:endParaRPr>
          </a:p>
        </p:txBody>
      </p:sp>
      <p:sp>
        <p:nvSpPr>
          <p:cNvPr id="13" name="Textfeld 12">
            <a:extLst>
              <a:ext uri="{FF2B5EF4-FFF2-40B4-BE49-F238E27FC236}">
                <a16:creationId xmlns:a16="http://schemas.microsoft.com/office/drawing/2014/main" id="{F735F982-6DD4-2E52-415B-168D5FCBD397}"/>
              </a:ext>
            </a:extLst>
          </p:cNvPr>
          <p:cNvSpPr txBox="1"/>
          <p:nvPr/>
        </p:nvSpPr>
        <p:spPr>
          <a:xfrm>
            <a:off x="2191109" y="4720092"/>
            <a:ext cx="1112232" cy="369332"/>
          </a:xfrm>
          <a:prstGeom prst="rect">
            <a:avLst/>
          </a:prstGeom>
          <a:noFill/>
        </p:spPr>
        <p:txBody>
          <a:bodyPr wrap="square" rtlCol="0">
            <a:spAutoFit/>
          </a:bodyPr>
          <a:lstStyle/>
          <a:p>
            <a:r>
              <a:rPr lang="de-DE" dirty="0">
                <a:solidFill>
                  <a:schemeClr val="bg1"/>
                </a:solidFill>
              </a:rPr>
              <a:t>100 MHz</a:t>
            </a:r>
          </a:p>
        </p:txBody>
      </p:sp>
      <p:sp>
        <p:nvSpPr>
          <p:cNvPr id="8" name="Textfeld 7">
            <a:extLst>
              <a:ext uri="{FF2B5EF4-FFF2-40B4-BE49-F238E27FC236}">
                <a16:creationId xmlns:a16="http://schemas.microsoft.com/office/drawing/2014/main" id="{D9C157A0-D923-5CC9-50D2-7B39727C25BE}"/>
              </a:ext>
            </a:extLst>
          </p:cNvPr>
          <p:cNvSpPr txBox="1"/>
          <p:nvPr/>
        </p:nvSpPr>
        <p:spPr>
          <a:xfrm>
            <a:off x="260709" y="205622"/>
            <a:ext cx="1930400" cy="400110"/>
          </a:xfrm>
          <a:prstGeom prst="rect">
            <a:avLst/>
          </a:prstGeom>
          <a:noFill/>
        </p:spPr>
        <p:txBody>
          <a:bodyPr wrap="square" rtlCol="0">
            <a:spAutoFit/>
          </a:bodyPr>
          <a:lstStyle/>
          <a:p>
            <a:r>
              <a:rPr lang="de-DE" sz="2000" dirty="0">
                <a:solidFill>
                  <a:srgbClr val="002060"/>
                </a:solidFill>
              </a:rPr>
              <a:t>Spule 6,5 </a:t>
            </a:r>
            <a:r>
              <a:rPr lang="de-DE" sz="2000" dirty="0">
                <a:solidFill>
                  <a:srgbClr val="002060"/>
                </a:solidFill>
                <a:sym typeface="Symbol" panose="05050102010706020507" pitchFamily="18" charset="2"/>
              </a:rPr>
              <a:t>H</a:t>
            </a:r>
            <a:endParaRPr lang="de-DE" sz="2000" dirty="0">
              <a:solidFill>
                <a:srgbClr val="002060"/>
              </a:solidFill>
            </a:endParaRPr>
          </a:p>
        </p:txBody>
      </p:sp>
      <p:pic>
        <p:nvPicPr>
          <p:cNvPr id="15" name="Grafik 14" descr="Ein Bild, das Text, Kabel, Elektronik, Im Haus enthält.&#10;&#10;Automatisch generierte Beschreibung">
            <a:extLst>
              <a:ext uri="{FF2B5EF4-FFF2-40B4-BE49-F238E27FC236}">
                <a16:creationId xmlns:a16="http://schemas.microsoft.com/office/drawing/2014/main" id="{2B124923-B4D3-E500-DE58-CA5E9CDCF28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rot="5400000">
            <a:off x="3836110" y="734906"/>
            <a:ext cx="5879253" cy="4409440"/>
          </a:xfrm>
          <a:prstGeom prst="rect">
            <a:avLst/>
          </a:prstGeom>
        </p:spPr>
      </p:pic>
      <p:sp>
        <p:nvSpPr>
          <p:cNvPr id="3" name="Freihandform: Form 2">
            <a:extLst>
              <a:ext uri="{FF2B5EF4-FFF2-40B4-BE49-F238E27FC236}">
                <a16:creationId xmlns:a16="http://schemas.microsoft.com/office/drawing/2014/main" id="{CFC1A73F-96C9-F89F-6A38-92227F06AC48}"/>
              </a:ext>
            </a:extLst>
          </p:cNvPr>
          <p:cNvSpPr/>
          <p:nvPr/>
        </p:nvSpPr>
        <p:spPr>
          <a:xfrm>
            <a:off x="6894980" y="3275946"/>
            <a:ext cx="520112" cy="936425"/>
          </a:xfrm>
          <a:custGeom>
            <a:avLst/>
            <a:gdLst>
              <a:gd name="connsiteX0" fmla="*/ 0 w 1183342"/>
              <a:gd name="connsiteY0" fmla="*/ 53788 h 53788"/>
              <a:gd name="connsiteX1" fmla="*/ 522515 w 1183342"/>
              <a:gd name="connsiteY1" fmla="*/ 0 h 53788"/>
              <a:gd name="connsiteX2" fmla="*/ 1183342 w 1183342"/>
              <a:gd name="connsiteY2" fmla="*/ 23052 h 53788"/>
              <a:gd name="connsiteX0" fmla="*/ 0 w 1366276"/>
              <a:gd name="connsiteY0" fmla="*/ 53788 h 56572"/>
              <a:gd name="connsiteX1" fmla="*/ 522515 w 1366276"/>
              <a:gd name="connsiteY1" fmla="*/ 0 h 56572"/>
              <a:gd name="connsiteX2" fmla="*/ 1366276 w 1366276"/>
              <a:gd name="connsiteY2" fmla="*/ 56572 h 56572"/>
              <a:gd name="connsiteX0" fmla="*/ 0 w 1366276"/>
              <a:gd name="connsiteY0" fmla="*/ 91985 h 94769"/>
              <a:gd name="connsiteX1" fmla="*/ 650568 w 1366276"/>
              <a:gd name="connsiteY1" fmla="*/ 0 h 94769"/>
              <a:gd name="connsiteX2" fmla="*/ 1366276 w 1366276"/>
              <a:gd name="connsiteY2" fmla="*/ 94769 h 94769"/>
            </a:gdLst>
            <a:ahLst/>
            <a:cxnLst>
              <a:cxn ang="0">
                <a:pos x="connsiteX0" y="connsiteY0"/>
              </a:cxn>
              <a:cxn ang="0">
                <a:pos x="connsiteX1" y="connsiteY1"/>
              </a:cxn>
              <a:cxn ang="0">
                <a:pos x="connsiteX2" y="connsiteY2"/>
              </a:cxn>
            </a:cxnLst>
            <a:rect l="l" t="t" r="r" b="b"/>
            <a:pathLst>
              <a:path w="1366276" h="94769">
                <a:moveTo>
                  <a:pt x="0" y="91985"/>
                </a:moveTo>
                <a:cubicBezTo>
                  <a:pt x="162645" y="67652"/>
                  <a:pt x="453344" y="5123"/>
                  <a:pt x="650568" y="0"/>
                </a:cubicBezTo>
                <a:cubicBezTo>
                  <a:pt x="870844" y="7684"/>
                  <a:pt x="1146000" y="87085"/>
                  <a:pt x="1366276" y="94769"/>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F2E37526-E909-8E58-6916-FB586817541D}"/>
                  </a:ext>
                </a:extLst>
              </p:cNvPr>
              <p:cNvSpPr txBox="1"/>
              <p:nvPr/>
            </p:nvSpPr>
            <p:spPr>
              <a:xfrm>
                <a:off x="1868792" y="6320343"/>
                <a:ext cx="123495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002060"/>
                              </a:solidFill>
                              <a:latin typeface="Cambria Math" panose="02040503050406030204" pitchFamily="18" charset="0"/>
                            </a:rPr>
                          </m:ctrlPr>
                        </m:sSubPr>
                        <m:e>
                          <m:r>
                            <a:rPr lang="de-DE" sz="1400" i="1" smtClean="0">
                              <a:solidFill>
                                <a:srgbClr val="002060"/>
                              </a:solidFill>
                              <a:latin typeface="Cambria Math" panose="02040503050406030204" pitchFamily="18" charset="0"/>
                            </a:rPr>
                            <m:t>𝑥</m:t>
                          </m:r>
                        </m:e>
                        <m:sub>
                          <m:r>
                            <a:rPr lang="de-DE" sz="1400" i="1" smtClean="0">
                              <a:solidFill>
                                <a:srgbClr val="002060"/>
                              </a:solidFill>
                              <a:latin typeface="Cambria Math" panose="02040503050406030204" pitchFamily="18" charset="0"/>
                            </a:rPr>
                            <m:t>𝐿</m:t>
                          </m:r>
                        </m:sub>
                      </m:sSub>
                      <m:r>
                        <a:rPr lang="de-DE" sz="1400" i="1" smtClean="0">
                          <a:solidFill>
                            <a:srgbClr val="002060"/>
                          </a:solidFill>
                          <a:latin typeface="Cambria Math" panose="02040503050406030204" pitchFamily="18" charset="0"/>
                        </a:rPr>
                        <m:t>=</m:t>
                      </m:r>
                      <m:r>
                        <a:rPr lang="de-DE" sz="1400" i="1" smtClean="0">
                          <a:solidFill>
                            <a:srgbClr val="002060"/>
                          </a:solidFill>
                          <a:latin typeface="Cambria Math" panose="02040503050406030204" pitchFamily="18" charset="0"/>
                        </a:rPr>
                        <m:t>𝑗</m:t>
                      </m:r>
                      <m:r>
                        <a:rPr lang="de-DE" sz="1400" b="0" i="1" smtClean="0">
                          <a:solidFill>
                            <a:srgbClr val="002060"/>
                          </a:solidFill>
                          <a:latin typeface="Cambria Math" panose="02040503050406030204" pitchFamily="18" charset="0"/>
                        </a:rPr>
                        <m:t> </m:t>
                      </m:r>
                      <m:r>
                        <a:rPr lang="de-DE" sz="1400" i="1" smtClean="0">
                          <a:solidFill>
                            <a:srgbClr val="002060"/>
                          </a:solidFill>
                          <a:latin typeface="Cambria Math" panose="02040503050406030204" pitchFamily="18" charset="0"/>
                        </a:rPr>
                        <m:t>2</m:t>
                      </m:r>
                      <m:r>
                        <a:rPr lang="de-DE" sz="1400" i="1" smtClean="0">
                          <a:solidFill>
                            <a:srgbClr val="002060"/>
                          </a:solidFill>
                          <a:latin typeface="Cambria Math" panose="02040503050406030204" pitchFamily="18" charset="0"/>
                        </a:rPr>
                        <m:t>𝜋</m:t>
                      </m:r>
                      <m:r>
                        <a:rPr lang="de-DE" sz="1400" i="1" smtClean="0">
                          <a:solidFill>
                            <a:srgbClr val="002060"/>
                          </a:solidFill>
                          <a:latin typeface="Cambria Math" panose="02040503050406030204" pitchFamily="18" charset="0"/>
                        </a:rPr>
                        <m:t>⋅</m:t>
                      </m:r>
                      <m:r>
                        <a:rPr lang="de-DE" sz="1400" i="1" smtClean="0">
                          <a:solidFill>
                            <a:srgbClr val="002060"/>
                          </a:solidFill>
                          <a:latin typeface="Cambria Math" panose="02040503050406030204" pitchFamily="18" charset="0"/>
                        </a:rPr>
                        <m:t>𝑓</m:t>
                      </m:r>
                      <m:r>
                        <a:rPr lang="de-DE" sz="1400" i="1" smtClean="0">
                          <a:solidFill>
                            <a:srgbClr val="002060"/>
                          </a:solidFill>
                          <a:latin typeface="Cambria Math" panose="02040503050406030204" pitchFamily="18" charset="0"/>
                        </a:rPr>
                        <m:t>⋅</m:t>
                      </m:r>
                      <m:r>
                        <a:rPr lang="de-DE" sz="1400" i="1" smtClean="0">
                          <a:solidFill>
                            <a:srgbClr val="002060"/>
                          </a:solidFill>
                          <a:latin typeface="Cambria Math" panose="02040503050406030204" pitchFamily="18" charset="0"/>
                        </a:rPr>
                        <m:t>𝐿</m:t>
                      </m:r>
                    </m:oMath>
                  </m:oMathPara>
                </a14:m>
                <a:endParaRPr lang="de-DE" sz="1400" dirty="0">
                  <a:solidFill>
                    <a:srgbClr val="002060"/>
                  </a:solidFill>
                </a:endParaRPr>
              </a:p>
            </p:txBody>
          </p:sp>
        </mc:Choice>
        <mc:Fallback xmlns="">
          <p:sp>
            <p:nvSpPr>
              <p:cNvPr id="4" name="Textfeld 3">
                <a:extLst>
                  <a:ext uri="{FF2B5EF4-FFF2-40B4-BE49-F238E27FC236}">
                    <a16:creationId xmlns:a16="http://schemas.microsoft.com/office/drawing/2014/main" id="{F2E37526-E909-8E58-6916-FB586817541D}"/>
                  </a:ext>
                </a:extLst>
              </p:cNvPr>
              <p:cNvSpPr txBox="1">
                <a:spLocks noRot="1" noChangeAspect="1" noMove="1" noResize="1" noEditPoints="1" noAdjustHandles="1" noChangeArrowheads="1" noChangeShapeType="1" noTextEdit="1"/>
              </p:cNvSpPr>
              <p:nvPr/>
            </p:nvSpPr>
            <p:spPr>
              <a:xfrm>
                <a:off x="1868792" y="6320343"/>
                <a:ext cx="1234953" cy="215444"/>
              </a:xfrm>
              <a:prstGeom prst="rect">
                <a:avLst/>
              </a:prstGeom>
              <a:blipFill>
                <a:blip r:embed="rId6"/>
                <a:stretch>
                  <a:fillRect l="-1980" r="-2475" b="-3142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E5120030-F258-7DC8-0D82-CE353066C288}"/>
                  </a:ext>
                </a:extLst>
              </p:cNvPr>
              <p:cNvSpPr txBox="1"/>
              <p:nvPr/>
            </p:nvSpPr>
            <p:spPr>
              <a:xfrm>
                <a:off x="3174721" y="6315613"/>
                <a:ext cx="6037102" cy="215444"/>
              </a:xfrm>
              <a:prstGeom prst="rect">
                <a:avLst/>
              </a:prstGeom>
              <a:noFill/>
            </p:spPr>
            <p:txBody>
              <a:bodyPr wrap="none" lIns="0" tIns="0" rIns="0" bIns="0" rtlCol="0">
                <a:spAutoFit/>
              </a:bodyPr>
              <a:lstStyle/>
              <a:p>
                <a14:m>
                  <m:oMath xmlns:m="http://schemas.openxmlformats.org/officeDocument/2006/math">
                    <m:r>
                      <a:rPr lang="de-DE" sz="1400" i="1" smtClean="0">
                        <a:solidFill>
                          <a:srgbClr val="002060"/>
                        </a:solidFill>
                        <a:latin typeface="Cambria Math" panose="02040503050406030204" pitchFamily="18" charset="0"/>
                      </a:rPr>
                      <m:t>=</m:t>
                    </m:r>
                    <m:r>
                      <a:rPr lang="de-DE" sz="1400" b="0" i="1" smtClean="0">
                        <a:solidFill>
                          <a:srgbClr val="002060"/>
                        </a:solidFill>
                        <a:latin typeface="Cambria Math" panose="02040503050406030204" pitchFamily="18" charset="0"/>
                      </a:rPr>
                      <m:t>𝑗</m:t>
                    </m:r>
                    <m:r>
                      <a:rPr lang="de-DE" sz="1400" b="0" i="1" smtClean="0">
                        <a:solidFill>
                          <a:srgbClr val="002060"/>
                        </a:solidFill>
                        <a:latin typeface="Cambria Math" panose="02040503050406030204" pitchFamily="18" charset="0"/>
                      </a:rPr>
                      <m:t> 2⋅3,14⋅1,25⋅</m:t>
                    </m:r>
                    <m:sSup>
                      <m:sSupPr>
                        <m:ctrlPr>
                          <a:rPr lang="de-DE" sz="1400" i="1" smtClean="0">
                            <a:solidFill>
                              <a:srgbClr val="002060"/>
                            </a:solidFill>
                            <a:latin typeface="Cambria Math" panose="02040503050406030204" pitchFamily="18" charset="0"/>
                          </a:rPr>
                        </m:ctrlPr>
                      </m:sSupPr>
                      <m:e>
                        <m:r>
                          <a:rPr lang="de-DE" sz="1400" i="1" smtClean="0">
                            <a:solidFill>
                              <a:srgbClr val="002060"/>
                            </a:solidFill>
                            <a:latin typeface="Cambria Math" panose="02040503050406030204" pitchFamily="18" charset="0"/>
                          </a:rPr>
                          <m:t>10</m:t>
                        </m:r>
                      </m:e>
                      <m:sup>
                        <m:r>
                          <a:rPr lang="de-DE" sz="1400" i="1" smtClean="0">
                            <a:solidFill>
                              <a:srgbClr val="002060"/>
                            </a:solidFill>
                            <a:latin typeface="Cambria Math" panose="02040503050406030204" pitchFamily="18" charset="0"/>
                          </a:rPr>
                          <m:t>6</m:t>
                        </m:r>
                      </m:sup>
                    </m:sSup>
                    <m:r>
                      <a:rPr lang="de-DE" sz="1400" i="1" smtClean="0">
                        <a:solidFill>
                          <a:srgbClr val="002060"/>
                        </a:solidFill>
                        <a:latin typeface="Cambria Math" panose="02040503050406030204" pitchFamily="18" charset="0"/>
                      </a:rPr>
                      <m:t>⋅6,5⋅</m:t>
                    </m:r>
                    <m:sSup>
                      <m:sSupPr>
                        <m:ctrlPr>
                          <a:rPr lang="de-DE" sz="1400" i="1" smtClean="0">
                            <a:solidFill>
                              <a:srgbClr val="002060"/>
                            </a:solidFill>
                            <a:latin typeface="Cambria Math" panose="02040503050406030204" pitchFamily="18" charset="0"/>
                          </a:rPr>
                        </m:ctrlPr>
                      </m:sSupPr>
                      <m:e>
                        <m:r>
                          <a:rPr lang="de-DE" sz="1400" i="1" smtClean="0">
                            <a:solidFill>
                              <a:srgbClr val="002060"/>
                            </a:solidFill>
                            <a:latin typeface="Cambria Math" panose="02040503050406030204" pitchFamily="18" charset="0"/>
                          </a:rPr>
                          <m:t>10</m:t>
                        </m:r>
                      </m:e>
                      <m:sup>
                        <m:r>
                          <a:rPr lang="de-DE" sz="1400" b="0" i="1" smtClean="0">
                            <a:solidFill>
                              <a:srgbClr val="002060"/>
                            </a:solidFill>
                            <a:latin typeface="Cambria Math" panose="02040503050406030204" pitchFamily="18" charset="0"/>
                          </a:rPr>
                          <m:t>−</m:t>
                        </m:r>
                        <m:r>
                          <a:rPr lang="de-DE" sz="1400" i="1" smtClean="0">
                            <a:solidFill>
                              <a:srgbClr val="002060"/>
                            </a:solidFill>
                            <a:latin typeface="Cambria Math" panose="02040503050406030204" pitchFamily="18" charset="0"/>
                          </a:rPr>
                          <m:t>6</m:t>
                        </m:r>
                      </m:sup>
                    </m:sSup>
                  </m:oMath>
                </a14:m>
                <a:r>
                  <a:rPr lang="de-DE" sz="1400" dirty="0">
                    <a:solidFill>
                      <a:srgbClr val="002060"/>
                    </a:solidFill>
                  </a:rPr>
                  <a:t> </a:t>
                </a:r>
                <a:r>
                  <a:rPr lang="el-GR" sz="1400" dirty="0">
                    <a:solidFill>
                      <a:srgbClr val="002060"/>
                    </a:solidFill>
                  </a:rPr>
                  <a:t>Ω </a:t>
                </a:r>
                <a:r>
                  <a:rPr lang="de-DE" sz="1400" b="1" dirty="0">
                    <a:solidFill>
                      <a:srgbClr val="002060"/>
                    </a:solidFill>
                  </a:rPr>
                  <a:t>= </a:t>
                </a:r>
                <a:r>
                  <a:rPr lang="de-DE" sz="1400" b="1" i="1" dirty="0">
                    <a:solidFill>
                      <a:srgbClr val="002060"/>
                    </a:solidFill>
                  </a:rPr>
                  <a:t>j</a:t>
                </a:r>
                <a:r>
                  <a:rPr lang="de-DE" sz="1400" b="1" dirty="0">
                    <a:solidFill>
                      <a:srgbClr val="002060"/>
                    </a:solidFill>
                  </a:rPr>
                  <a:t>48,9 </a:t>
                </a:r>
                <a:r>
                  <a:rPr lang="el-GR" sz="1400" b="1" dirty="0">
                    <a:solidFill>
                      <a:srgbClr val="002060"/>
                    </a:solidFill>
                  </a:rPr>
                  <a:t>Ω</a:t>
                </a:r>
                <a:r>
                  <a:rPr lang="de-DE" sz="1400" b="1" dirty="0">
                    <a:solidFill>
                      <a:srgbClr val="002060"/>
                    </a:solidFill>
                  </a:rPr>
                  <a:t> </a:t>
                </a:r>
                <a:r>
                  <a:rPr lang="de-DE" sz="1400" dirty="0">
                    <a:solidFill>
                      <a:srgbClr val="002060"/>
                    </a:solidFill>
                  </a:rPr>
                  <a:t>-&gt;  normiert j 48,9 </a:t>
                </a:r>
                <a:r>
                  <a:rPr lang="el-GR" sz="1400" dirty="0">
                    <a:solidFill>
                      <a:srgbClr val="002060"/>
                    </a:solidFill>
                  </a:rPr>
                  <a:t>Ω</a:t>
                </a:r>
                <a:r>
                  <a:rPr lang="de-DE" sz="1400" dirty="0">
                    <a:solidFill>
                      <a:srgbClr val="002060"/>
                    </a:solidFill>
                  </a:rPr>
                  <a:t>/50 </a:t>
                </a:r>
                <a:r>
                  <a:rPr lang="el-GR" sz="1400" dirty="0">
                    <a:solidFill>
                      <a:srgbClr val="002060"/>
                    </a:solidFill>
                  </a:rPr>
                  <a:t>Ω</a:t>
                </a:r>
                <a:r>
                  <a:rPr lang="de-DE" sz="1400" dirty="0">
                    <a:solidFill>
                      <a:srgbClr val="002060"/>
                    </a:solidFill>
                  </a:rPr>
                  <a:t> = </a:t>
                </a:r>
                <a:r>
                  <a:rPr lang="de-DE" sz="1400" b="1" dirty="0">
                    <a:solidFill>
                      <a:srgbClr val="002060"/>
                    </a:solidFill>
                  </a:rPr>
                  <a:t>j 0,98 </a:t>
                </a:r>
              </a:p>
            </p:txBody>
          </p:sp>
        </mc:Choice>
        <mc:Fallback xmlns="">
          <p:sp>
            <p:nvSpPr>
              <p:cNvPr id="11" name="Textfeld 10">
                <a:extLst>
                  <a:ext uri="{FF2B5EF4-FFF2-40B4-BE49-F238E27FC236}">
                    <a16:creationId xmlns:a16="http://schemas.microsoft.com/office/drawing/2014/main" id="{E5120030-F258-7DC8-0D82-CE353066C288}"/>
                  </a:ext>
                </a:extLst>
              </p:cNvPr>
              <p:cNvSpPr txBox="1">
                <a:spLocks noRot="1" noChangeAspect="1" noMove="1" noResize="1" noEditPoints="1" noAdjustHandles="1" noChangeArrowheads="1" noChangeShapeType="1" noTextEdit="1"/>
              </p:cNvSpPr>
              <p:nvPr/>
            </p:nvSpPr>
            <p:spPr>
              <a:xfrm>
                <a:off x="3174721" y="6315613"/>
                <a:ext cx="6037102" cy="215444"/>
              </a:xfrm>
              <a:prstGeom prst="rect">
                <a:avLst/>
              </a:prstGeom>
              <a:blipFill>
                <a:blip r:embed="rId7"/>
                <a:stretch>
                  <a:fillRect l="-707" t="-22857" r="-404" b="-54286"/>
                </a:stretch>
              </a:blipFill>
            </p:spPr>
            <p:txBody>
              <a:bodyPr/>
              <a:lstStyle/>
              <a:p>
                <a:r>
                  <a:rPr lang="de-DE">
                    <a:noFill/>
                  </a:rPr>
                  <a:t> </a:t>
                </a:r>
              </a:p>
            </p:txBody>
          </p:sp>
        </mc:Fallback>
      </mc:AlternateContent>
      <p:sp>
        <p:nvSpPr>
          <p:cNvPr id="14" name="Textfeld 13">
            <a:extLst>
              <a:ext uri="{FF2B5EF4-FFF2-40B4-BE49-F238E27FC236}">
                <a16:creationId xmlns:a16="http://schemas.microsoft.com/office/drawing/2014/main" id="{CA3B0FF2-0607-CC7A-AE5C-C756EDF6D599}"/>
              </a:ext>
            </a:extLst>
          </p:cNvPr>
          <p:cNvSpPr txBox="1"/>
          <p:nvPr/>
        </p:nvSpPr>
        <p:spPr>
          <a:xfrm>
            <a:off x="260709" y="6058733"/>
            <a:ext cx="3239484" cy="523220"/>
          </a:xfrm>
          <a:prstGeom prst="rect">
            <a:avLst/>
          </a:prstGeom>
          <a:noFill/>
        </p:spPr>
        <p:txBody>
          <a:bodyPr wrap="square" rtlCol="0">
            <a:spAutoFit/>
          </a:bodyPr>
          <a:lstStyle/>
          <a:p>
            <a:r>
              <a:rPr lang="de-DE" sz="1400" dirty="0">
                <a:solidFill>
                  <a:srgbClr val="002060"/>
                </a:solidFill>
              </a:rPr>
              <a:t>Bei </a:t>
            </a:r>
            <a:r>
              <a:rPr lang="de-DE" sz="1400" b="1" dirty="0">
                <a:solidFill>
                  <a:srgbClr val="002060"/>
                </a:solidFill>
              </a:rPr>
              <a:t>1,25 MHz </a:t>
            </a:r>
            <a:r>
              <a:rPr lang="de-DE" sz="1400" dirty="0">
                <a:solidFill>
                  <a:srgbClr val="002060"/>
                </a:solidFill>
              </a:rPr>
              <a:t>zeigt das Diagramm </a:t>
            </a:r>
            <a:r>
              <a:rPr lang="de-DE" sz="1400" b="1" dirty="0">
                <a:solidFill>
                  <a:srgbClr val="002060"/>
                </a:solidFill>
              </a:rPr>
              <a:t>j1</a:t>
            </a:r>
            <a:r>
              <a:rPr lang="de-DE" sz="1400" dirty="0">
                <a:solidFill>
                  <a:srgbClr val="002060"/>
                </a:solidFill>
              </a:rPr>
              <a:t> an.</a:t>
            </a:r>
          </a:p>
          <a:p>
            <a:r>
              <a:rPr lang="de-DE" sz="1400" dirty="0">
                <a:solidFill>
                  <a:srgbClr val="002060"/>
                </a:solidFill>
              </a:rPr>
              <a:t>Rechnen wir nach -&gt; </a:t>
            </a:r>
          </a:p>
        </p:txBody>
      </p:sp>
      <p:sp>
        <p:nvSpPr>
          <p:cNvPr id="2" name="Ellipse 1">
            <a:extLst>
              <a:ext uri="{FF2B5EF4-FFF2-40B4-BE49-F238E27FC236}">
                <a16:creationId xmlns:a16="http://schemas.microsoft.com/office/drawing/2014/main" id="{C39B04BB-6F00-3C72-E805-C54F74202B15}"/>
              </a:ext>
            </a:extLst>
          </p:cNvPr>
          <p:cNvSpPr/>
          <p:nvPr/>
        </p:nvSpPr>
        <p:spPr>
          <a:xfrm>
            <a:off x="2434170" y="3881117"/>
            <a:ext cx="45719" cy="457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61CDA91D-A079-DD4D-5E62-6BBA3E9E6783}"/>
              </a:ext>
            </a:extLst>
          </p:cNvPr>
          <p:cNvSpPr/>
          <p:nvPr/>
        </p:nvSpPr>
        <p:spPr>
          <a:xfrm>
            <a:off x="3048537" y="4719329"/>
            <a:ext cx="45719" cy="457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5DE6015A-274B-2986-B608-158E483F60F1}"/>
              </a:ext>
            </a:extLst>
          </p:cNvPr>
          <p:cNvSpPr/>
          <p:nvPr/>
        </p:nvSpPr>
        <p:spPr>
          <a:xfrm>
            <a:off x="3084259" y="4528813"/>
            <a:ext cx="45719" cy="457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32830503-8C8E-252B-C421-5790C52C52E9}"/>
              </a:ext>
            </a:extLst>
          </p:cNvPr>
          <p:cNvSpPr txBox="1"/>
          <p:nvPr/>
        </p:nvSpPr>
        <p:spPr>
          <a:xfrm>
            <a:off x="2944077" y="230848"/>
            <a:ext cx="1112232" cy="307777"/>
          </a:xfrm>
          <a:prstGeom prst="rect">
            <a:avLst/>
          </a:prstGeom>
          <a:noFill/>
        </p:spPr>
        <p:txBody>
          <a:bodyPr wrap="square" rtlCol="0">
            <a:spAutoFit/>
          </a:bodyPr>
          <a:lstStyle/>
          <a:p>
            <a:r>
              <a:rPr lang="de-DE" sz="1400" dirty="0">
                <a:solidFill>
                  <a:srgbClr val="002060"/>
                </a:solidFill>
              </a:rPr>
              <a:t>25 mm </a:t>
            </a:r>
            <a:r>
              <a:rPr lang="de-DE" sz="1400" dirty="0">
                <a:solidFill>
                  <a:srgbClr val="002060"/>
                </a:solidFill>
                <a:sym typeface="Symbol" panose="05050102010706020507" pitchFamily="18" charset="2"/>
              </a:rPr>
              <a:t></a:t>
            </a:r>
            <a:r>
              <a:rPr lang="de-DE" sz="1400" dirty="0">
                <a:solidFill>
                  <a:srgbClr val="002060"/>
                </a:solidFill>
              </a:rPr>
              <a:t> </a:t>
            </a:r>
          </a:p>
        </p:txBody>
      </p:sp>
    </p:spTree>
    <p:extLst>
      <p:ext uri="{BB962C8B-B14F-4D97-AF65-F5344CB8AC3E}">
        <p14:creationId xmlns:p14="http://schemas.microsoft.com/office/powerpoint/2010/main" val="9852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3" grpId="0" animBg="1"/>
      <p:bldP spid="4" grpId="0"/>
      <p:bldP spid="11" grpId="0"/>
      <p:bldP spid="2"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Boden, Im Haus enthält.&#10;&#10;Automatisch generierte Beschreibung">
            <a:extLst>
              <a:ext uri="{FF2B5EF4-FFF2-40B4-BE49-F238E27FC236}">
                <a16:creationId xmlns:a16="http://schemas.microsoft.com/office/drawing/2014/main" id="{71F7E84E-DA6C-E0D4-1748-5836CCB63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13" y="590550"/>
            <a:ext cx="2521076" cy="2038350"/>
          </a:xfrm>
          <a:prstGeom prst="rect">
            <a:avLst/>
          </a:prstGeom>
        </p:spPr>
      </p:pic>
      <p:sp>
        <p:nvSpPr>
          <p:cNvPr id="5" name="Textfeld 4">
            <a:extLst>
              <a:ext uri="{FF2B5EF4-FFF2-40B4-BE49-F238E27FC236}">
                <a16:creationId xmlns:a16="http://schemas.microsoft.com/office/drawing/2014/main" id="{0168366F-9BD7-CBDC-2024-8AECCEF2AEF1}"/>
              </a:ext>
            </a:extLst>
          </p:cNvPr>
          <p:cNvSpPr txBox="1"/>
          <p:nvPr/>
        </p:nvSpPr>
        <p:spPr>
          <a:xfrm>
            <a:off x="245998" y="6049771"/>
            <a:ext cx="3835464" cy="707886"/>
          </a:xfrm>
          <a:prstGeom prst="rect">
            <a:avLst/>
          </a:prstGeom>
          <a:noFill/>
        </p:spPr>
        <p:txBody>
          <a:bodyPr wrap="square" rtlCol="0">
            <a:spAutoFit/>
          </a:bodyPr>
          <a:lstStyle/>
          <a:p>
            <a:r>
              <a:rPr lang="de-DE" sz="2000" b="1" dirty="0">
                <a:solidFill>
                  <a:srgbClr val="002060"/>
                </a:solidFill>
              </a:rPr>
              <a:t>46 m Lautsprecherkabel</a:t>
            </a:r>
          </a:p>
          <a:p>
            <a:endParaRPr lang="de-DE" sz="2000" b="1" dirty="0">
              <a:solidFill>
                <a:srgbClr val="002060"/>
              </a:solidFill>
            </a:endParaRPr>
          </a:p>
        </p:txBody>
      </p:sp>
      <p:pic>
        <p:nvPicPr>
          <p:cNvPr id="7" name="Grafik 6" descr="Ein Bild, das Text, Kreis enthält.&#10;&#10;Automatisch generierte Beschreibung">
            <a:extLst>
              <a:ext uri="{FF2B5EF4-FFF2-40B4-BE49-F238E27FC236}">
                <a16:creationId xmlns:a16="http://schemas.microsoft.com/office/drawing/2014/main" id="{D1714857-91EB-DE6C-9CDA-6F2317FB5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781" y="590550"/>
            <a:ext cx="5028232" cy="3848100"/>
          </a:xfrm>
          <a:prstGeom prst="rect">
            <a:avLst/>
          </a:prstGeom>
        </p:spPr>
      </p:pic>
      <p:sp>
        <p:nvSpPr>
          <p:cNvPr id="10" name="Textfeld 9">
            <a:extLst>
              <a:ext uri="{FF2B5EF4-FFF2-40B4-BE49-F238E27FC236}">
                <a16:creationId xmlns:a16="http://schemas.microsoft.com/office/drawing/2014/main" id="{F8F1C2A6-0A9B-114C-4B22-405742498C8C}"/>
              </a:ext>
            </a:extLst>
          </p:cNvPr>
          <p:cNvSpPr txBox="1"/>
          <p:nvPr/>
        </p:nvSpPr>
        <p:spPr>
          <a:xfrm>
            <a:off x="8069027" y="2934855"/>
            <a:ext cx="809396" cy="646331"/>
          </a:xfrm>
          <a:prstGeom prst="rect">
            <a:avLst/>
          </a:prstGeom>
          <a:noFill/>
        </p:spPr>
        <p:txBody>
          <a:bodyPr wrap="square" rtlCol="0">
            <a:spAutoFit/>
          </a:bodyPr>
          <a:lstStyle/>
          <a:p>
            <a:r>
              <a:rPr lang="de-DE" dirty="0">
                <a:solidFill>
                  <a:srgbClr val="002060"/>
                </a:solidFill>
              </a:rPr>
              <a:t>100 kHz</a:t>
            </a:r>
          </a:p>
        </p:txBody>
      </p:sp>
      <p:sp>
        <p:nvSpPr>
          <p:cNvPr id="11" name="Textfeld 10">
            <a:extLst>
              <a:ext uri="{FF2B5EF4-FFF2-40B4-BE49-F238E27FC236}">
                <a16:creationId xmlns:a16="http://schemas.microsoft.com/office/drawing/2014/main" id="{B356783A-AB90-9869-DDCE-8ED4BB881507}"/>
              </a:ext>
            </a:extLst>
          </p:cNvPr>
          <p:cNvSpPr txBox="1"/>
          <p:nvPr/>
        </p:nvSpPr>
        <p:spPr>
          <a:xfrm>
            <a:off x="6569607" y="2869906"/>
            <a:ext cx="1035125" cy="369332"/>
          </a:xfrm>
          <a:prstGeom prst="rect">
            <a:avLst/>
          </a:prstGeom>
          <a:noFill/>
        </p:spPr>
        <p:txBody>
          <a:bodyPr wrap="square" rtlCol="0">
            <a:spAutoFit/>
          </a:bodyPr>
          <a:lstStyle/>
          <a:p>
            <a:r>
              <a:rPr lang="de-DE" dirty="0">
                <a:solidFill>
                  <a:schemeClr val="bg1"/>
                </a:solidFill>
              </a:rPr>
              <a:t>6  MHz</a:t>
            </a:r>
          </a:p>
        </p:txBody>
      </p:sp>
      <p:sp>
        <p:nvSpPr>
          <p:cNvPr id="12" name="Textfeld 11">
            <a:extLst>
              <a:ext uri="{FF2B5EF4-FFF2-40B4-BE49-F238E27FC236}">
                <a16:creationId xmlns:a16="http://schemas.microsoft.com/office/drawing/2014/main" id="{79BF859D-D01E-9BD8-AF41-D0814975791E}"/>
              </a:ext>
            </a:extLst>
          </p:cNvPr>
          <p:cNvSpPr txBox="1"/>
          <p:nvPr/>
        </p:nvSpPr>
        <p:spPr>
          <a:xfrm>
            <a:off x="2994409" y="4610247"/>
            <a:ext cx="5954609" cy="1200329"/>
          </a:xfrm>
          <a:prstGeom prst="rect">
            <a:avLst/>
          </a:prstGeom>
          <a:noFill/>
        </p:spPr>
        <p:txBody>
          <a:bodyPr wrap="square" rtlCol="0">
            <a:spAutoFit/>
          </a:bodyPr>
          <a:lstStyle/>
          <a:p>
            <a:r>
              <a:rPr lang="de-DE" dirty="0">
                <a:solidFill>
                  <a:srgbClr val="002060"/>
                </a:solidFill>
              </a:rPr>
              <a:t>Die Welle hat auf dieser Leitung bei 5,325 MHz genau 360</a:t>
            </a:r>
            <a:r>
              <a:rPr lang="de-DE" dirty="0">
                <a:solidFill>
                  <a:srgbClr val="002060"/>
                </a:solidFill>
                <a:sym typeface="Symbol" panose="05050102010706020507" pitchFamily="18" charset="2"/>
              </a:rPr>
              <a:t> Phasendrehung. Damit ist die Kabellänge 300.000 km/s geteilt durch 5,325 MHz = </a:t>
            </a:r>
            <a:r>
              <a:rPr lang="de-DE" b="1" dirty="0">
                <a:solidFill>
                  <a:srgbClr val="002060"/>
                </a:solidFill>
                <a:sym typeface="Symbol" panose="05050102010706020507" pitchFamily="18" charset="2"/>
              </a:rPr>
              <a:t>56,4 m</a:t>
            </a:r>
            <a:r>
              <a:rPr lang="de-DE" dirty="0">
                <a:solidFill>
                  <a:srgbClr val="002060"/>
                </a:solidFill>
                <a:sym typeface="Symbol" panose="05050102010706020507" pitchFamily="18" charset="2"/>
              </a:rPr>
              <a:t> </a:t>
            </a:r>
            <a:r>
              <a:rPr lang="de-DE" b="1" dirty="0">
                <a:solidFill>
                  <a:srgbClr val="002060"/>
                </a:solidFill>
                <a:sym typeface="Symbol" panose="05050102010706020507" pitchFamily="18" charset="2"/>
              </a:rPr>
              <a:t>elektrische Länge</a:t>
            </a:r>
            <a:r>
              <a:rPr lang="de-DE" dirty="0">
                <a:solidFill>
                  <a:srgbClr val="002060"/>
                </a:solidFill>
                <a:sym typeface="Symbol" panose="05050102010706020507" pitchFamily="18" charset="2"/>
              </a:rPr>
              <a:t>. Gemessen 46 m. Damit beträgt der Verkürzungsfaktor 46 m/56,4 m = 0,81.  </a:t>
            </a:r>
            <a:endParaRPr lang="de-DE" dirty="0">
              <a:solidFill>
                <a:srgbClr val="002060"/>
              </a:solidFill>
            </a:endParaRPr>
          </a:p>
        </p:txBody>
      </p:sp>
      <p:sp>
        <p:nvSpPr>
          <p:cNvPr id="13" name="Textfeld 12">
            <a:extLst>
              <a:ext uri="{FF2B5EF4-FFF2-40B4-BE49-F238E27FC236}">
                <a16:creationId xmlns:a16="http://schemas.microsoft.com/office/drawing/2014/main" id="{096E39D9-9872-9D12-DCDA-618C391A7C50}"/>
              </a:ext>
            </a:extLst>
          </p:cNvPr>
          <p:cNvSpPr txBox="1"/>
          <p:nvPr/>
        </p:nvSpPr>
        <p:spPr>
          <a:xfrm>
            <a:off x="7017576" y="2373372"/>
            <a:ext cx="1035125" cy="369332"/>
          </a:xfrm>
          <a:prstGeom prst="rect">
            <a:avLst/>
          </a:prstGeom>
          <a:noFill/>
        </p:spPr>
        <p:txBody>
          <a:bodyPr wrap="square" rtlCol="0">
            <a:spAutoFit/>
          </a:bodyPr>
          <a:lstStyle/>
          <a:p>
            <a:r>
              <a:rPr lang="de-DE" dirty="0">
                <a:solidFill>
                  <a:schemeClr val="bg1"/>
                </a:solidFill>
              </a:rPr>
              <a:t>360</a:t>
            </a:r>
            <a:r>
              <a:rPr lang="de-DE" dirty="0">
                <a:solidFill>
                  <a:schemeClr val="bg1"/>
                </a:solidFill>
                <a:sym typeface="Symbol" panose="05050102010706020507" pitchFamily="18" charset="2"/>
              </a:rPr>
              <a:t></a:t>
            </a:r>
            <a:r>
              <a:rPr lang="de-DE" dirty="0">
                <a:solidFill>
                  <a:schemeClr val="bg1"/>
                </a:solidFill>
              </a:rPr>
              <a:t> </a:t>
            </a:r>
          </a:p>
        </p:txBody>
      </p:sp>
      <p:sp>
        <p:nvSpPr>
          <p:cNvPr id="18" name="Textfeld 17">
            <a:extLst>
              <a:ext uri="{FF2B5EF4-FFF2-40B4-BE49-F238E27FC236}">
                <a16:creationId xmlns:a16="http://schemas.microsoft.com/office/drawing/2014/main" id="{309CAD30-A0CD-CFA6-9669-B5E46D1F019F}"/>
              </a:ext>
            </a:extLst>
          </p:cNvPr>
          <p:cNvSpPr txBox="1"/>
          <p:nvPr/>
        </p:nvSpPr>
        <p:spPr>
          <a:xfrm>
            <a:off x="4773363" y="2196645"/>
            <a:ext cx="550754" cy="369332"/>
          </a:xfrm>
          <a:prstGeom prst="rect">
            <a:avLst/>
          </a:prstGeom>
          <a:noFill/>
        </p:spPr>
        <p:txBody>
          <a:bodyPr wrap="square" rtlCol="0">
            <a:spAutoFit/>
          </a:bodyPr>
          <a:lstStyle/>
          <a:p>
            <a:r>
              <a:rPr lang="de-DE" dirty="0">
                <a:solidFill>
                  <a:schemeClr val="bg1"/>
                </a:solidFill>
              </a:rPr>
              <a:t>90</a:t>
            </a:r>
            <a:r>
              <a:rPr lang="de-DE" dirty="0">
                <a:solidFill>
                  <a:schemeClr val="bg1"/>
                </a:solidFill>
                <a:sym typeface="Symbol" panose="05050102010706020507" pitchFamily="18" charset="2"/>
              </a:rPr>
              <a:t></a:t>
            </a:r>
            <a:r>
              <a:rPr lang="de-DE" dirty="0">
                <a:solidFill>
                  <a:schemeClr val="bg1"/>
                </a:solidFill>
              </a:rPr>
              <a:t> </a:t>
            </a:r>
          </a:p>
        </p:txBody>
      </p:sp>
      <p:sp>
        <p:nvSpPr>
          <p:cNvPr id="20" name="Textfeld 19">
            <a:extLst>
              <a:ext uri="{FF2B5EF4-FFF2-40B4-BE49-F238E27FC236}">
                <a16:creationId xmlns:a16="http://schemas.microsoft.com/office/drawing/2014/main" id="{EEDF78D1-05C9-145E-9AB9-F4B10099B02A}"/>
              </a:ext>
            </a:extLst>
          </p:cNvPr>
          <p:cNvSpPr txBox="1"/>
          <p:nvPr/>
        </p:nvSpPr>
        <p:spPr>
          <a:xfrm>
            <a:off x="7830342" y="2357188"/>
            <a:ext cx="550754" cy="369332"/>
          </a:xfrm>
          <a:prstGeom prst="rect">
            <a:avLst/>
          </a:prstGeom>
          <a:noFill/>
        </p:spPr>
        <p:txBody>
          <a:bodyPr wrap="square" rtlCol="0">
            <a:spAutoFit/>
          </a:bodyPr>
          <a:lstStyle/>
          <a:p>
            <a:r>
              <a:rPr lang="de-DE" dirty="0">
                <a:solidFill>
                  <a:schemeClr val="bg1"/>
                </a:solidFill>
              </a:rPr>
              <a:t>0</a:t>
            </a:r>
            <a:r>
              <a:rPr lang="de-DE" dirty="0">
                <a:solidFill>
                  <a:schemeClr val="bg1"/>
                </a:solidFill>
                <a:sym typeface="Symbol" panose="05050102010706020507" pitchFamily="18" charset="2"/>
              </a:rPr>
              <a:t></a:t>
            </a:r>
            <a:r>
              <a:rPr lang="de-DE" dirty="0">
                <a:solidFill>
                  <a:schemeClr val="bg1"/>
                </a:solidFill>
              </a:rPr>
              <a:t> </a:t>
            </a:r>
          </a:p>
        </p:txBody>
      </p:sp>
      <p:sp>
        <p:nvSpPr>
          <p:cNvPr id="27" name="Ellipse 26">
            <a:extLst>
              <a:ext uri="{FF2B5EF4-FFF2-40B4-BE49-F238E27FC236}">
                <a16:creationId xmlns:a16="http://schemas.microsoft.com/office/drawing/2014/main" id="{86B2F07D-F4EA-5BA5-2456-583D0E8D3D08}"/>
              </a:ext>
            </a:extLst>
          </p:cNvPr>
          <p:cNvSpPr/>
          <p:nvPr/>
        </p:nvSpPr>
        <p:spPr>
          <a:xfrm>
            <a:off x="7889197" y="2749094"/>
            <a:ext cx="83127" cy="831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013F8343-5DA1-6702-6B64-7964B662B75B}"/>
              </a:ext>
            </a:extLst>
          </p:cNvPr>
          <p:cNvSpPr/>
          <p:nvPr/>
        </p:nvSpPr>
        <p:spPr>
          <a:xfrm>
            <a:off x="7239910" y="3184863"/>
            <a:ext cx="83127" cy="831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ihandform: Form 29">
            <a:extLst>
              <a:ext uri="{FF2B5EF4-FFF2-40B4-BE49-F238E27FC236}">
                <a16:creationId xmlns:a16="http://schemas.microsoft.com/office/drawing/2014/main" id="{EADE93BD-8A5B-B012-0A92-7082260F93C8}"/>
              </a:ext>
            </a:extLst>
          </p:cNvPr>
          <p:cNvSpPr/>
          <p:nvPr/>
        </p:nvSpPr>
        <p:spPr>
          <a:xfrm>
            <a:off x="6112537" y="1971305"/>
            <a:ext cx="1117848" cy="1390034"/>
          </a:xfrm>
          <a:custGeom>
            <a:avLst/>
            <a:gdLst>
              <a:gd name="connsiteX0" fmla="*/ 1030039 w 1030039"/>
              <a:gd name="connsiteY0" fmla="*/ 1229183 h 1252096"/>
              <a:gd name="connsiteX1" fmla="*/ 544264 w 1030039"/>
              <a:gd name="connsiteY1" fmla="*/ 1229183 h 1252096"/>
              <a:gd name="connsiteX2" fmla="*/ 163264 w 1030039"/>
              <a:gd name="connsiteY2" fmla="*/ 991058 h 1252096"/>
              <a:gd name="connsiteX3" fmla="*/ 1339 w 1030039"/>
              <a:gd name="connsiteY3" fmla="*/ 581483 h 1252096"/>
              <a:gd name="connsiteX4" fmla="*/ 96589 w 1030039"/>
              <a:gd name="connsiteY4" fmla="*/ 286208 h 1252096"/>
              <a:gd name="connsiteX5" fmla="*/ 277564 w 1030039"/>
              <a:gd name="connsiteY5" fmla="*/ 57608 h 1252096"/>
              <a:gd name="connsiteX6" fmla="*/ 477589 w 1030039"/>
              <a:gd name="connsiteY6" fmla="*/ 458 h 1252096"/>
              <a:gd name="connsiteX7" fmla="*/ 715714 w 1030039"/>
              <a:gd name="connsiteY7" fmla="*/ 76658 h 1252096"/>
              <a:gd name="connsiteX8" fmla="*/ 868114 w 1030039"/>
              <a:gd name="connsiteY8" fmla="*/ 229058 h 1252096"/>
              <a:gd name="connsiteX9" fmla="*/ 896689 w 1030039"/>
              <a:gd name="connsiteY9" fmla="*/ 381458 h 1252096"/>
              <a:gd name="connsiteX10" fmla="*/ 734764 w 1030039"/>
              <a:gd name="connsiteY10" fmla="*/ 552908 h 1252096"/>
              <a:gd name="connsiteX11" fmla="*/ 658564 w 1030039"/>
              <a:gd name="connsiteY11" fmla="*/ 562433 h 1252096"/>
              <a:gd name="connsiteX0" fmla="*/ 1030039 w 1030039"/>
              <a:gd name="connsiteY0" fmla="*/ 1229183 h 1252096"/>
              <a:gd name="connsiteX1" fmla="*/ 544264 w 1030039"/>
              <a:gd name="connsiteY1" fmla="*/ 1229183 h 1252096"/>
              <a:gd name="connsiteX2" fmla="*/ 163264 w 1030039"/>
              <a:gd name="connsiteY2" fmla="*/ 991058 h 1252096"/>
              <a:gd name="connsiteX3" fmla="*/ 1339 w 1030039"/>
              <a:gd name="connsiteY3" fmla="*/ 581483 h 1252096"/>
              <a:gd name="connsiteX4" fmla="*/ 96589 w 1030039"/>
              <a:gd name="connsiteY4" fmla="*/ 286208 h 1252096"/>
              <a:gd name="connsiteX5" fmla="*/ 277564 w 1030039"/>
              <a:gd name="connsiteY5" fmla="*/ 57608 h 1252096"/>
              <a:gd name="connsiteX6" fmla="*/ 477589 w 1030039"/>
              <a:gd name="connsiteY6" fmla="*/ 458 h 1252096"/>
              <a:gd name="connsiteX7" fmla="*/ 715714 w 1030039"/>
              <a:gd name="connsiteY7" fmla="*/ 76658 h 1252096"/>
              <a:gd name="connsiteX8" fmla="*/ 868114 w 1030039"/>
              <a:gd name="connsiteY8" fmla="*/ 229058 h 1252096"/>
              <a:gd name="connsiteX9" fmla="*/ 896689 w 1030039"/>
              <a:gd name="connsiteY9" fmla="*/ 381458 h 1252096"/>
              <a:gd name="connsiteX10" fmla="*/ 772864 w 1030039"/>
              <a:gd name="connsiteY10" fmla="*/ 543383 h 1252096"/>
              <a:gd name="connsiteX11" fmla="*/ 658564 w 1030039"/>
              <a:gd name="connsiteY11" fmla="*/ 562433 h 1252096"/>
              <a:gd name="connsiteX0" fmla="*/ 1030039 w 1030039"/>
              <a:gd name="connsiteY0" fmla="*/ 1228755 h 1251668"/>
              <a:gd name="connsiteX1" fmla="*/ 544264 w 1030039"/>
              <a:gd name="connsiteY1" fmla="*/ 1228755 h 1251668"/>
              <a:gd name="connsiteX2" fmla="*/ 163264 w 1030039"/>
              <a:gd name="connsiteY2" fmla="*/ 990630 h 1251668"/>
              <a:gd name="connsiteX3" fmla="*/ 1339 w 1030039"/>
              <a:gd name="connsiteY3" fmla="*/ 581055 h 1251668"/>
              <a:gd name="connsiteX4" fmla="*/ 96589 w 1030039"/>
              <a:gd name="connsiteY4" fmla="*/ 285780 h 1251668"/>
              <a:gd name="connsiteX5" fmla="*/ 277564 w 1030039"/>
              <a:gd name="connsiteY5" fmla="*/ 57180 h 1251668"/>
              <a:gd name="connsiteX6" fmla="*/ 477589 w 1030039"/>
              <a:gd name="connsiteY6" fmla="*/ 30 h 1251668"/>
              <a:gd name="connsiteX7" fmla="*/ 741907 w 1030039"/>
              <a:gd name="connsiteY7" fmla="*/ 52417 h 1251668"/>
              <a:gd name="connsiteX8" fmla="*/ 868114 w 1030039"/>
              <a:gd name="connsiteY8" fmla="*/ 228630 h 1251668"/>
              <a:gd name="connsiteX9" fmla="*/ 896689 w 1030039"/>
              <a:gd name="connsiteY9" fmla="*/ 381030 h 1251668"/>
              <a:gd name="connsiteX10" fmla="*/ 772864 w 1030039"/>
              <a:gd name="connsiteY10" fmla="*/ 542955 h 1251668"/>
              <a:gd name="connsiteX11" fmla="*/ 658564 w 1030039"/>
              <a:gd name="connsiteY11" fmla="*/ 562005 h 1251668"/>
              <a:gd name="connsiteX0" fmla="*/ 1033490 w 1033490"/>
              <a:gd name="connsiteY0" fmla="*/ 1228755 h 1251668"/>
              <a:gd name="connsiteX1" fmla="*/ 547715 w 1033490"/>
              <a:gd name="connsiteY1" fmla="*/ 1228755 h 1251668"/>
              <a:gd name="connsiteX2" fmla="*/ 166715 w 1033490"/>
              <a:gd name="connsiteY2" fmla="*/ 990630 h 1251668"/>
              <a:gd name="connsiteX3" fmla="*/ 4790 w 1033490"/>
              <a:gd name="connsiteY3" fmla="*/ 581055 h 1251668"/>
              <a:gd name="connsiteX4" fmla="*/ 64321 w 1033490"/>
              <a:gd name="connsiteY4" fmla="*/ 242917 h 1251668"/>
              <a:gd name="connsiteX5" fmla="*/ 281015 w 1033490"/>
              <a:gd name="connsiteY5" fmla="*/ 57180 h 1251668"/>
              <a:gd name="connsiteX6" fmla="*/ 481040 w 1033490"/>
              <a:gd name="connsiteY6" fmla="*/ 30 h 1251668"/>
              <a:gd name="connsiteX7" fmla="*/ 745358 w 1033490"/>
              <a:gd name="connsiteY7" fmla="*/ 52417 h 1251668"/>
              <a:gd name="connsiteX8" fmla="*/ 871565 w 1033490"/>
              <a:gd name="connsiteY8" fmla="*/ 228630 h 1251668"/>
              <a:gd name="connsiteX9" fmla="*/ 900140 w 1033490"/>
              <a:gd name="connsiteY9" fmla="*/ 381030 h 1251668"/>
              <a:gd name="connsiteX10" fmla="*/ 776315 w 1033490"/>
              <a:gd name="connsiteY10" fmla="*/ 542955 h 1251668"/>
              <a:gd name="connsiteX11" fmla="*/ 662015 w 1033490"/>
              <a:gd name="connsiteY11" fmla="*/ 562005 h 1251668"/>
              <a:gd name="connsiteX0" fmla="*/ 1033490 w 1033490"/>
              <a:gd name="connsiteY0" fmla="*/ 1228755 h 1325126"/>
              <a:gd name="connsiteX1" fmla="*/ 567812 w 1033490"/>
              <a:gd name="connsiteY1" fmla="*/ 1316405 h 1325126"/>
              <a:gd name="connsiteX2" fmla="*/ 166715 w 1033490"/>
              <a:gd name="connsiteY2" fmla="*/ 990630 h 1325126"/>
              <a:gd name="connsiteX3" fmla="*/ 4790 w 1033490"/>
              <a:gd name="connsiteY3" fmla="*/ 581055 h 1325126"/>
              <a:gd name="connsiteX4" fmla="*/ 64321 w 1033490"/>
              <a:gd name="connsiteY4" fmla="*/ 242917 h 1325126"/>
              <a:gd name="connsiteX5" fmla="*/ 281015 w 1033490"/>
              <a:gd name="connsiteY5" fmla="*/ 57180 h 1325126"/>
              <a:gd name="connsiteX6" fmla="*/ 481040 w 1033490"/>
              <a:gd name="connsiteY6" fmla="*/ 30 h 1325126"/>
              <a:gd name="connsiteX7" fmla="*/ 745358 w 1033490"/>
              <a:gd name="connsiteY7" fmla="*/ 52417 h 1325126"/>
              <a:gd name="connsiteX8" fmla="*/ 871565 w 1033490"/>
              <a:gd name="connsiteY8" fmla="*/ 228630 h 1325126"/>
              <a:gd name="connsiteX9" fmla="*/ 900140 w 1033490"/>
              <a:gd name="connsiteY9" fmla="*/ 381030 h 1325126"/>
              <a:gd name="connsiteX10" fmla="*/ 776315 w 1033490"/>
              <a:gd name="connsiteY10" fmla="*/ 542955 h 1325126"/>
              <a:gd name="connsiteX11" fmla="*/ 662015 w 1033490"/>
              <a:gd name="connsiteY11" fmla="*/ 562005 h 1325126"/>
              <a:gd name="connsiteX0" fmla="*/ 1033490 w 1033490"/>
              <a:gd name="connsiteY0" fmla="*/ 1228755 h 1331822"/>
              <a:gd name="connsiteX1" fmla="*/ 847000 w 1033490"/>
              <a:gd name="connsiteY1" fmla="*/ 1274022 h 1331822"/>
              <a:gd name="connsiteX2" fmla="*/ 567812 w 1033490"/>
              <a:gd name="connsiteY2" fmla="*/ 1316405 h 1331822"/>
              <a:gd name="connsiteX3" fmla="*/ 166715 w 1033490"/>
              <a:gd name="connsiteY3" fmla="*/ 990630 h 1331822"/>
              <a:gd name="connsiteX4" fmla="*/ 4790 w 1033490"/>
              <a:gd name="connsiteY4" fmla="*/ 581055 h 1331822"/>
              <a:gd name="connsiteX5" fmla="*/ 64321 w 1033490"/>
              <a:gd name="connsiteY5" fmla="*/ 242917 h 1331822"/>
              <a:gd name="connsiteX6" fmla="*/ 281015 w 1033490"/>
              <a:gd name="connsiteY6" fmla="*/ 57180 h 1331822"/>
              <a:gd name="connsiteX7" fmla="*/ 481040 w 1033490"/>
              <a:gd name="connsiteY7" fmla="*/ 30 h 1331822"/>
              <a:gd name="connsiteX8" fmla="*/ 745358 w 1033490"/>
              <a:gd name="connsiteY8" fmla="*/ 52417 h 1331822"/>
              <a:gd name="connsiteX9" fmla="*/ 871565 w 1033490"/>
              <a:gd name="connsiteY9" fmla="*/ 228630 h 1331822"/>
              <a:gd name="connsiteX10" fmla="*/ 900140 w 1033490"/>
              <a:gd name="connsiteY10" fmla="*/ 381030 h 1331822"/>
              <a:gd name="connsiteX11" fmla="*/ 776315 w 1033490"/>
              <a:gd name="connsiteY11" fmla="*/ 542955 h 1331822"/>
              <a:gd name="connsiteX12" fmla="*/ 662015 w 1033490"/>
              <a:gd name="connsiteY12" fmla="*/ 562005 h 1331822"/>
              <a:gd name="connsiteX0" fmla="*/ 1033490 w 1033490"/>
              <a:gd name="connsiteY0" fmla="*/ 1228755 h 1351405"/>
              <a:gd name="connsiteX1" fmla="*/ 867097 w 1033490"/>
              <a:gd name="connsiteY1" fmla="*/ 1332455 h 1351405"/>
              <a:gd name="connsiteX2" fmla="*/ 567812 w 1033490"/>
              <a:gd name="connsiteY2" fmla="*/ 1316405 h 1351405"/>
              <a:gd name="connsiteX3" fmla="*/ 166715 w 1033490"/>
              <a:gd name="connsiteY3" fmla="*/ 990630 h 1351405"/>
              <a:gd name="connsiteX4" fmla="*/ 4790 w 1033490"/>
              <a:gd name="connsiteY4" fmla="*/ 581055 h 1351405"/>
              <a:gd name="connsiteX5" fmla="*/ 64321 w 1033490"/>
              <a:gd name="connsiteY5" fmla="*/ 242917 h 1351405"/>
              <a:gd name="connsiteX6" fmla="*/ 281015 w 1033490"/>
              <a:gd name="connsiteY6" fmla="*/ 57180 h 1351405"/>
              <a:gd name="connsiteX7" fmla="*/ 481040 w 1033490"/>
              <a:gd name="connsiteY7" fmla="*/ 30 h 1351405"/>
              <a:gd name="connsiteX8" fmla="*/ 745358 w 1033490"/>
              <a:gd name="connsiteY8" fmla="*/ 52417 h 1351405"/>
              <a:gd name="connsiteX9" fmla="*/ 871565 w 1033490"/>
              <a:gd name="connsiteY9" fmla="*/ 228630 h 1351405"/>
              <a:gd name="connsiteX10" fmla="*/ 900140 w 1033490"/>
              <a:gd name="connsiteY10" fmla="*/ 381030 h 1351405"/>
              <a:gd name="connsiteX11" fmla="*/ 776315 w 1033490"/>
              <a:gd name="connsiteY11" fmla="*/ 542955 h 1351405"/>
              <a:gd name="connsiteX12" fmla="*/ 662015 w 1033490"/>
              <a:gd name="connsiteY12" fmla="*/ 562005 h 1351405"/>
              <a:gd name="connsiteX0" fmla="*/ 1030046 w 1030046"/>
              <a:gd name="connsiteY0" fmla="*/ 1228755 h 1348857"/>
              <a:gd name="connsiteX1" fmla="*/ 863653 w 1030046"/>
              <a:gd name="connsiteY1" fmla="*/ 1332455 h 1348857"/>
              <a:gd name="connsiteX2" fmla="*/ 564368 w 1030046"/>
              <a:gd name="connsiteY2" fmla="*/ 1316405 h 1348857"/>
              <a:gd name="connsiteX3" fmla="*/ 102981 w 1030046"/>
              <a:gd name="connsiteY3" fmla="*/ 1029586 h 1348857"/>
              <a:gd name="connsiteX4" fmla="*/ 1346 w 1030046"/>
              <a:gd name="connsiteY4" fmla="*/ 581055 h 1348857"/>
              <a:gd name="connsiteX5" fmla="*/ 60877 w 1030046"/>
              <a:gd name="connsiteY5" fmla="*/ 242917 h 1348857"/>
              <a:gd name="connsiteX6" fmla="*/ 277571 w 1030046"/>
              <a:gd name="connsiteY6" fmla="*/ 57180 h 1348857"/>
              <a:gd name="connsiteX7" fmla="*/ 477596 w 1030046"/>
              <a:gd name="connsiteY7" fmla="*/ 30 h 1348857"/>
              <a:gd name="connsiteX8" fmla="*/ 741914 w 1030046"/>
              <a:gd name="connsiteY8" fmla="*/ 52417 h 1348857"/>
              <a:gd name="connsiteX9" fmla="*/ 868121 w 1030046"/>
              <a:gd name="connsiteY9" fmla="*/ 228630 h 1348857"/>
              <a:gd name="connsiteX10" fmla="*/ 896696 w 1030046"/>
              <a:gd name="connsiteY10" fmla="*/ 381030 h 1348857"/>
              <a:gd name="connsiteX11" fmla="*/ 772871 w 1030046"/>
              <a:gd name="connsiteY11" fmla="*/ 542955 h 1348857"/>
              <a:gd name="connsiteX12" fmla="*/ 658571 w 1030046"/>
              <a:gd name="connsiteY12" fmla="*/ 562005 h 1348857"/>
              <a:gd name="connsiteX0" fmla="*/ 1030046 w 1030046"/>
              <a:gd name="connsiteY0" fmla="*/ 1228755 h 1348857"/>
              <a:gd name="connsiteX1" fmla="*/ 863653 w 1030046"/>
              <a:gd name="connsiteY1" fmla="*/ 1332455 h 1348857"/>
              <a:gd name="connsiteX2" fmla="*/ 423691 w 1030046"/>
              <a:gd name="connsiteY2" fmla="*/ 1316405 h 1348857"/>
              <a:gd name="connsiteX3" fmla="*/ 102981 w 1030046"/>
              <a:gd name="connsiteY3" fmla="*/ 1029586 h 1348857"/>
              <a:gd name="connsiteX4" fmla="*/ 1346 w 1030046"/>
              <a:gd name="connsiteY4" fmla="*/ 581055 h 1348857"/>
              <a:gd name="connsiteX5" fmla="*/ 60877 w 1030046"/>
              <a:gd name="connsiteY5" fmla="*/ 242917 h 1348857"/>
              <a:gd name="connsiteX6" fmla="*/ 277571 w 1030046"/>
              <a:gd name="connsiteY6" fmla="*/ 57180 h 1348857"/>
              <a:gd name="connsiteX7" fmla="*/ 477596 w 1030046"/>
              <a:gd name="connsiteY7" fmla="*/ 30 h 1348857"/>
              <a:gd name="connsiteX8" fmla="*/ 741914 w 1030046"/>
              <a:gd name="connsiteY8" fmla="*/ 52417 h 1348857"/>
              <a:gd name="connsiteX9" fmla="*/ 868121 w 1030046"/>
              <a:gd name="connsiteY9" fmla="*/ 228630 h 1348857"/>
              <a:gd name="connsiteX10" fmla="*/ 896696 w 1030046"/>
              <a:gd name="connsiteY10" fmla="*/ 381030 h 1348857"/>
              <a:gd name="connsiteX11" fmla="*/ 772871 w 1030046"/>
              <a:gd name="connsiteY11" fmla="*/ 542955 h 1348857"/>
              <a:gd name="connsiteX12" fmla="*/ 658571 w 1030046"/>
              <a:gd name="connsiteY12" fmla="*/ 562005 h 1348857"/>
              <a:gd name="connsiteX0" fmla="*/ 1117846 w 1117846"/>
              <a:gd name="connsiteY0" fmla="*/ 1228755 h 1348857"/>
              <a:gd name="connsiteX1" fmla="*/ 951453 w 1117846"/>
              <a:gd name="connsiteY1" fmla="*/ 1332455 h 1348857"/>
              <a:gd name="connsiteX2" fmla="*/ 511491 w 1117846"/>
              <a:gd name="connsiteY2" fmla="*/ 1316405 h 1348857"/>
              <a:gd name="connsiteX3" fmla="*/ 190781 w 1117846"/>
              <a:gd name="connsiteY3" fmla="*/ 1029586 h 1348857"/>
              <a:gd name="connsiteX4" fmla="*/ 369 w 1117846"/>
              <a:gd name="connsiteY4" fmla="*/ 589659 h 1348857"/>
              <a:gd name="connsiteX5" fmla="*/ 148677 w 1117846"/>
              <a:gd name="connsiteY5" fmla="*/ 242917 h 1348857"/>
              <a:gd name="connsiteX6" fmla="*/ 365371 w 1117846"/>
              <a:gd name="connsiteY6" fmla="*/ 57180 h 1348857"/>
              <a:gd name="connsiteX7" fmla="*/ 565396 w 1117846"/>
              <a:gd name="connsiteY7" fmla="*/ 30 h 1348857"/>
              <a:gd name="connsiteX8" fmla="*/ 829714 w 1117846"/>
              <a:gd name="connsiteY8" fmla="*/ 52417 h 1348857"/>
              <a:gd name="connsiteX9" fmla="*/ 955921 w 1117846"/>
              <a:gd name="connsiteY9" fmla="*/ 228630 h 1348857"/>
              <a:gd name="connsiteX10" fmla="*/ 984496 w 1117846"/>
              <a:gd name="connsiteY10" fmla="*/ 381030 h 1348857"/>
              <a:gd name="connsiteX11" fmla="*/ 860671 w 1117846"/>
              <a:gd name="connsiteY11" fmla="*/ 542955 h 1348857"/>
              <a:gd name="connsiteX12" fmla="*/ 746371 w 1117846"/>
              <a:gd name="connsiteY12" fmla="*/ 562005 h 1348857"/>
              <a:gd name="connsiteX0" fmla="*/ 1119139 w 1119139"/>
              <a:gd name="connsiteY0" fmla="*/ 1228755 h 1348857"/>
              <a:gd name="connsiteX1" fmla="*/ 952746 w 1119139"/>
              <a:gd name="connsiteY1" fmla="*/ 1332455 h 1348857"/>
              <a:gd name="connsiteX2" fmla="*/ 512784 w 1119139"/>
              <a:gd name="connsiteY2" fmla="*/ 1316405 h 1348857"/>
              <a:gd name="connsiteX3" fmla="*/ 192074 w 1119139"/>
              <a:gd name="connsiteY3" fmla="*/ 1029586 h 1348857"/>
              <a:gd name="connsiteX4" fmla="*/ 1662 w 1119139"/>
              <a:gd name="connsiteY4" fmla="*/ 589659 h 1348857"/>
              <a:gd name="connsiteX5" fmla="*/ 114460 w 1119139"/>
              <a:gd name="connsiteY5" fmla="*/ 242917 h 1348857"/>
              <a:gd name="connsiteX6" fmla="*/ 366664 w 1119139"/>
              <a:gd name="connsiteY6" fmla="*/ 57180 h 1348857"/>
              <a:gd name="connsiteX7" fmla="*/ 566689 w 1119139"/>
              <a:gd name="connsiteY7" fmla="*/ 30 h 1348857"/>
              <a:gd name="connsiteX8" fmla="*/ 831007 w 1119139"/>
              <a:gd name="connsiteY8" fmla="*/ 52417 h 1348857"/>
              <a:gd name="connsiteX9" fmla="*/ 957214 w 1119139"/>
              <a:gd name="connsiteY9" fmla="*/ 228630 h 1348857"/>
              <a:gd name="connsiteX10" fmla="*/ 985789 w 1119139"/>
              <a:gd name="connsiteY10" fmla="*/ 381030 h 1348857"/>
              <a:gd name="connsiteX11" fmla="*/ 861964 w 1119139"/>
              <a:gd name="connsiteY11" fmla="*/ 542955 h 1348857"/>
              <a:gd name="connsiteX12" fmla="*/ 747664 w 1119139"/>
              <a:gd name="connsiteY12" fmla="*/ 562005 h 1348857"/>
              <a:gd name="connsiteX0" fmla="*/ 1117848 w 1117848"/>
              <a:gd name="connsiteY0" fmla="*/ 1228755 h 1347224"/>
              <a:gd name="connsiteX1" fmla="*/ 951455 w 1117848"/>
              <a:gd name="connsiteY1" fmla="*/ 1332455 h 1347224"/>
              <a:gd name="connsiteX2" fmla="*/ 511493 w 1117848"/>
              <a:gd name="connsiteY2" fmla="*/ 1316405 h 1347224"/>
              <a:gd name="connsiteX3" fmla="*/ 146395 w 1117848"/>
              <a:gd name="connsiteY3" fmla="*/ 1055399 h 1347224"/>
              <a:gd name="connsiteX4" fmla="*/ 371 w 1117848"/>
              <a:gd name="connsiteY4" fmla="*/ 589659 h 1347224"/>
              <a:gd name="connsiteX5" fmla="*/ 113169 w 1117848"/>
              <a:gd name="connsiteY5" fmla="*/ 242917 h 1347224"/>
              <a:gd name="connsiteX6" fmla="*/ 365373 w 1117848"/>
              <a:gd name="connsiteY6" fmla="*/ 57180 h 1347224"/>
              <a:gd name="connsiteX7" fmla="*/ 565398 w 1117848"/>
              <a:gd name="connsiteY7" fmla="*/ 30 h 1347224"/>
              <a:gd name="connsiteX8" fmla="*/ 829716 w 1117848"/>
              <a:gd name="connsiteY8" fmla="*/ 52417 h 1347224"/>
              <a:gd name="connsiteX9" fmla="*/ 955923 w 1117848"/>
              <a:gd name="connsiteY9" fmla="*/ 228630 h 1347224"/>
              <a:gd name="connsiteX10" fmla="*/ 984498 w 1117848"/>
              <a:gd name="connsiteY10" fmla="*/ 381030 h 1347224"/>
              <a:gd name="connsiteX11" fmla="*/ 860673 w 1117848"/>
              <a:gd name="connsiteY11" fmla="*/ 542955 h 1347224"/>
              <a:gd name="connsiteX12" fmla="*/ 746373 w 1117848"/>
              <a:gd name="connsiteY12" fmla="*/ 562005 h 134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7848" h="1347224">
                <a:moveTo>
                  <a:pt x="1117848" y="1228755"/>
                </a:moveTo>
                <a:cubicBezTo>
                  <a:pt x="1086766" y="1236299"/>
                  <a:pt x="1029068" y="1317847"/>
                  <a:pt x="951455" y="1332455"/>
                </a:cubicBezTo>
                <a:cubicBezTo>
                  <a:pt x="873842" y="1347063"/>
                  <a:pt x="645670" y="1362581"/>
                  <a:pt x="511493" y="1316405"/>
                </a:cubicBezTo>
                <a:cubicBezTo>
                  <a:pt x="377316" y="1270229"/>
                  <a:pt x="231582" y="1176523"/>
                  <a:pt x="146395" y="1055399"/>
                </a:cubicBezTo>
                <a:cubicBezTo>
                  <a:pt x="61208" y="934275"/>
                  <a:pt x="5909" y="725073"/>
                  <a:pt x="371" y="589659"/>
                </a:cubicBezTo>
                <a:cubicBezTo>
                  <a:pt x="-5167" y="454245"/>
                  <a:pt x="52335" y="331664"/>
                  <a:pt x="113169" y="242917"/>
                </a:cubicBezTo>
                <a:cubicBezTo>
                  <a:pt x="174003" y="154171"/>
                  <a:pt x="290002" y="97661"/>
                  <a:pt x="365373" y="57180"/>
                </a:cubicBezTo>
                <a:cubicBezTo>
                  <a:pt x="440745" y="16699"/>
                  <a:pt x="488008" y="824"/>
                  <a:pt x="565398" y="30"/>
                </a:cubicBezTo>
                <a:cubicBezTo>
                  <a:pt x="642788" y="-764"/>
                  <a:pt x="764629" y="14317"/>
                  <a:pt x="829716" y="52417"/>
                </a:cubicBezTo>
                <a:cubicBezTo>
                  <a:pt x="894803" y="90517"/>
                  <a:pt x="930126" y="173861"/>
                  <a:pt x="955923" y="228630"/>
                </a:cubicBezTo>
                <a:cubicBezTo>
                  <a:pt x="981720" y="283399"/>
                  <a:pt x="1000373" y="328643"/>
                  <a:pt x="984498" y="381030"/>
                </a:cubicBezTo>
                <a:cubicBezTo>
                  <a:pt x="968623" y="433417"/>
                  <a:pt x="900360" y="512792"/>
                  <a:pt x="860673" y="542955"/>
                </a:cubicBezTo>
                <a:cubicBezTo>
                  <a:pt x="820985" y="573117"/>
                  <a:pt x="789235" y="552480"/>
                  <a:pt x="746373" y="562005"/>
                </a:cubicBezTo>
              </a:path>
            </a:pathLst>
          </a:custGeom>
          <a:noFill/>
          <a:ln w="317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DCD1617B-8DD9-3C9C-84D8-363256545A68}"/>
              </a:ext>
            </a:extLst>
          </p:cNvPr>
          <p:cNvSpPr txBox="1"/>
          <p:nvPr/>
        </p:nvSpPr>
        <p:spPr>
          <a:xfrm>
            <a:off x="6405323" y="2223205"/>
            <a:ext cx="597013" cy="369332"/>
          </a:xfrm>
          <a:prstGeom prst="rect">
            <a:avLst/>
          </a:prstGeom>
          <a:noFill/>
        </p:spPr>
        <p:txBody>
          <a:bodyPr wrap="square" rtlCol="0">
            <a:spAutoFit/>
          </a:bodyPr>
          <a:lstStyle/>
          <a:p>
            <a:r>
              <a:rPr lang="de-DE" b="1" dirty="0">
                <a:solidFill>
                  <a:schemeClr val="bg1"/>
                </a:solidFill>
              </a:rPr>
              <a:t>Z</a:t>
            </a:r>
            <a:r>
              <a:rPr lang="de-DE" b="1" baseline="-25000" dirty="0">
                <a:solidFill>
                  <a:schemeClr val="bg1"/>
                </a:solidFill>
              </a:rPr>
              <a:t>W</a:t>
            </a:r>
          </a:p>
        </p:txBody>
      </p:sp>
      <p:sp>
        <p:nvSpPr>
          <p:cNvPr id="33" name="Textfeld 32">
            <a:extLst>
              <a:ext uri="{FF2B5EF4-FFF2-40B4-BE49-F238E27FC236}">
                <a16:creationId xmlns:a16="http://schemas.microsoft.com/office/drawing/2014/main" id="{562A8A8B-34F7-0538-7BB3-3068A4856C4B}"/>
              </a:ext>
            </a:extLst>
          </p:cNvPr>
          <p:cNvSpPr txBox="1"/>
          <p:nvPr/>
        </p:nvSpPr>
        <p:spPr>
          <a:xfrm>
            <a:off x="2899989" y="5732470"/>
            <a:ext cx="4756673" cy="369332"/>
          </a:xfrm>
          <a:prstGeom prst="rect">
            <a:avLst/>
          </a:prstGeom>
          <a:noFill/>
        </p:spPr>
        <p:txBody>
          <a:bodyPr wrap="square">
            <a:spAutoFit/>
          </a:bodyPr>
          <a:lstStyle/>
          <a:p>
            <a:r>
              <a:rPr lang="de-DE" dirty="0">
                <a:solidFill>
                  <a:srgbClr val="002060"/>
                </a:solidFill>
                <a:sym typeface="Symbol" panose="05050102010706020507" pitchFamily="18" charset="2"/>
              </a:rPr>
              <a:t>  Z</a:t>
            </a:r>
            <a:r>
              <a:rPr lang="de-DE" baseline="-25000" dirty="0">
                <a:solidFill>
                  <a:srgbClr val="002060"/>
                </a:solidFill>
                <a:sym typeface="Symbol" panose="05050102010706020507" pitchFamily="18" charset="2"/>
              </a:rPr>
              <a:t>W</a:t>
            </a:r>
            <a:r>
              <a:rPr lang="de-DE" dirty="0">
                <a:solidFill>
                  <a:srgbClr val="002060"/>
                </a:solidFill>
                <a:sym typeface="Symbol" panose="05050102010706020507" pitchFamily="18" charset="2"/>
              </a:rPr>
              <a:t> ist ca. 100 </a:t>
            </a:r>
            <a:r>
              <a:rPr lang="el-GR" dirty="0">
                <a:solidFill>
                  <a:srgbClr val="002060"/>
                </a:solidFill>
                <a:sym typeface="Symbol" panose="05050102010706020507" pitchFamily="18" charset="2"/>
              </a:rPr>
              <a:t>Ω</a:t>
            </a:r>
            <a:r>
              <a:rPr lang="de-DE" dirty="0">
                <a:solidFill>
                  <a:srgbClr val="002060"/>
                </a:solidFill>
                <a:sym typeface="Symbol" panose="05050102010706020507" pitchFamily="18" charset="2"/>
              </a:rPr>
              <a:t>. Die Verluste sind relativ hoch.</a:t>
            </a:r>
            <a:endParaRPr lang="de-DE" dirty="0"/>
          </a:p>
        </p:txBody>
      </p:sp>
      <p:pic>
        <p:nvPicPr>
          <p:cNvPr id="3" name="Grafik 2" descr="Ein Bild, das Text, Fernbedienung, Im Haus, Elektronik enthält.&#10;&#10;Automatisch generierte Beschreibung">
            <a:extLst>
              <a:ext uri="{FF2B5EF4-FFF2-40B4-BE49-F238E27FC236}">
                <a16:creationId xmlns:a16="http://schemas.microsoft.com/office/drawing/2014/main" id="{0EFE278B-F31F-6E49-496F-9D65A82E5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37" y="2681288"/>
            <a:ext cx="2526363" cy="3368483"/>
          </a:xfrm>
          <a:prstGeom prst="rect">
            <a:avLst/>
          </a:prstGeom>
        </p:spPr>
      </p:pic>
      <p:sp>
        <p:nvSpPr>
          <p:cNvPr id="8" name="Ellipse 7">
            <a:extLst>
              <a:ext uri="{FF2B5EF4-FFF2-40B4-BE49-F238E27FC236}">
                <a16:creationId xmlns:a16="http://schemas.microsoft.com/office/drawing/2014/main" id="{6223D105-A00B-E2F0-B101-712DDB551C7F}"/>
              </a:ext>
            </a:extLst>
          </p:cNvPr>
          <p:cNvSpPr/>
          <p:nvPr/>
        </p:nvSpPr>
        <p:spPr>
          <a:xfrm>
            <a:off x="7597091" y="2493619"/>
            <a:ext cx="121969" cy="121969"/>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5E5F39EC-36B4-4050-8B35-88FF3569F9AF}"/>
              </a:ext>
            </a:extLst>
          </p:cNvPr>
          <p:cNvSpPr txBox="1"/>
          <p:nvPr/>
        </p:nvSpPr>
        <p:spPr>
          <a:xfrm>
            <a:off x="8110425" y="2076604"/>
            <a:ext cx="1603367" cy="646331"/>
          </a:xfrm>
          <a:prstGeom prst="rect">
            <a:avLst/>
          </a:prstGeom>
          <a:noFill/>
        </p:spPr>
        <p:txBody>
          <a:bodyPr wrap="square">
            <a:spAutoFit/>
          </a:bodyPr>
          <a:lstStyle/>
          <a:p>
            <a:r>
              <a:rPr lang="de-DE" dirty="0">
                <a:solidFill>
                  <a:srgbClr val="002060"/>
                </a:solidFill>
              </a:rPr>
              <a:t>5,325 </a:t>
            </a:r>
          </a:p>
          <a:p>
            <a:r>
              <a:rPr lang="de-DE" dirty="0">
                <a:solidFill>
                  <a:srgbClr val="002060"/>
                </a:solidFill>
              </a:rPr>
              <a:t>MHz </a:t>
            </a:r>
            <a:endParaRPr lang="de-DE" dirty="0"/>
          </a:p>
        </p:txBody>
      </p:sp>
      <p:cxnSp>
        <p:nvCxnSpPr>
          <p:cNvPr id="23" name="Gerade Verbindung mit Pfeil 22">
            <a:extLst>
              <a:ext uri="{FF2B5EF4-FFF2-40B4-BE49-F238E27FC236}">
                <a16:creationId xmlns:a16="http://schemas.microsoft.com/office/drawing/2014/main" id="{C04279EE-0F62-A965-B149-EF35CBF10233}"/>
              </a:ext>
            </a:extLst>
          </p:cNvPr>
          <p:cNvCxnSpPr>
            <a:cxnSpLocks/>
          </p:cNvCxnSpPr>
          <p:nvPr/>
        </p:nvCxnSpPr>
        <p:spPr>
          <a:xfrm flipH="1">
            <a:off x="7749540" y="2288524"/>
            <a:ext cx="452279" cy="2260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8B5FA30B-FB7D-C278-86C6-D6BD3159ABDA}"/>
              </a:ext>
            </a:extLst>
          </p:cNvPr>
          <p:cNvCxnSpPr>
            <a:cxnSpLocks/>
          </p:cNvCxnSpPr>
          <p:nvPr/>
        </p:nvCxnSpPr>
        <p:spPr>
          <a:xfrm flipH="1" flipV="1">
            <a:off x="7952290" y="2854408"/>
            <a:ext cx="330359" cy="42025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CE439B1D-0331-D075-795E-7CAC927B9830}"/>
              </a:ext>
            </a:extLst>
          </p:cNvPr>
          <p:cNvSpPr/>
          <p:nvPr/>
        </p:nvSpPr>
        <p:spPr>
          <a:xfrm>
            <a:off x="5206854" y="2504992"/>
            <a:ext cx="121969" cy="121969"/>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060C3D36-A2A3-C780-590F-47B1AB6D18FF}"/>
              </a:ext>
            </a:extLst>
          </p:cNvPr>
          <p:cNvSpPr/>
          <p:nvPr/>
        </p:nvSpPr>
        <p:spPr>
          <a:xfrm>
            <a:off x="6794376" y="2504992"/>
            <a:ext cx="83127" cy="831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Ellipse 1">
            <a:extLst>
              <a:ext uri="{FF2B5EF4-FFF2-40B4-BE49-F238E27FC236}">
                <a16:creationId xmlns:a16="http://schemas.microsoft.com/office/drawing/2014/main" id="{3932C294-C180-6FC2-E6C7-EBCD4B05D0D1}"/>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8519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8" grpId="0"/>
      <p:bldP spid="20" grpId="0"/>
      <p:bldP spid="27" grpId="0" animBg="1"/>
      <p:bldP spid="28" grpId="0" animBg="1"/>
      <p:bldP spid="30" grpId="0" animBg="1"/>
      <p:bldP spid="31" grpId="0"/>
      <p:bldP spid="33" grpId="0"/>
      <p:bldP spid="8" grpId="0" animBg="1"/>
      <p:bldP spid="16" grpId="0"/>
      <p:bldP spid="29" grpId="0" animBg="1"/>
      <p:bldP spid="32"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77D54C7-0EC8-7017-9F8E-795B2EB46054}"/>
              </a:ext>
            </a:extLst>
          </p:cNvPr>
          <p:cNvSpPr>
            <a:spLocks noGrp="1"/>
          </p:cNvSpPr>
          <p:nvPr>
            <p:ph type="sldNum" sz="quarter" idx="12"/>
          </p:nvPr>
        </p:nvSpPr>
        <p:spPr/>
        <p:txBody>
          <a:bodyPr/>
          <a:lstStyle/>
          <a:p>
            <a:fld id="{C2AC68D2-1A84-4503-B18D-7B7812CC9574}" type="slidenum">
              <a:rPr lang="de-DE" smtClean="0"/>
              <a:t>62</a:t>
            </a:fld>
            <a:endParaRPr lang="de-DE"/>
          </a:p>
        </p:txBody>
      </p:sp>
      <p:pic>
        <p:nvPicPr>
          <p:cNvPr id="1026" name="Picture 2" descr="Hamking KH-500 SJ Antenna Portatile SMA femmina 45cm - Technologyshop.it">
            <a:extLst>
              <a:ext uri="{FF2B5EF4-FFF2-40B4-BE49-F238E27FC236}">
                <a16:creationId xmlns:a16="http://schemas.microsoft.com/office/drawing/2014/main" id="{CC3FE2E6-B55C-56AD-053A-EB92CAB90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40732"/>
            <a:ext cx="3886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362372A7-841F-0818-2CDE-2D6ECECBC76D}"/>
              </a:ext>
            </a:extLst>
          </p:cNvPr>
          <p:cNvSpPr txBox="1"/>
          <p:nvPr/>
        </p:nvSpPr>
        <p:spPr>
          <a:xfrm>
            <a:off x="1231900" y="1656834"/>
            <a:ext cx="825500" cy="369332"/>
          </a:xfrm>
          <a:prstGeom prst="rect">
            <a:avLst/>
          </a:prstGeom>
          <a:noFill/>
        </p:spPr>
        <p:txBody>
          <a:bodyPr wrap="square" rtlCol="0">
            <a:spAutoFit/>
          </a:bodyPr>
          <a:lstStyle/>
          <a:p>
            <a:r>
              <a:rPr lang="de-DE" dirty="0">
                <a:solidFill>
                  <a:srgbClr val="002060"/>
                </a:solidFill>
              </a:rPr>
              <a:t>45 cm</a:t>
            </a:r>
          </a:p>
        </p:txBody>
      </p:sp>
      <p:pic>
        <p:nvPicPr>
          <p:cNvPr id="6" name="Grafik 5" descr="Ein Bild, das Text, Kreis, Muster, nähen enthält.&#10;&#10;Automatisch generierte Beschreibung">
            <a:extLst>
              <a:ext uri="{FF2B5EF4-FFF2-40B4-BE49-F238E27FC236}">
                <a16:creationId xmlns:a16="http://schemas.microsoft.com/office/drawing/2014/main" id="{3FE081DF-1C17-5F4F-74C1-67BE1A319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465" y="1174518"/>
            <a:ext cx="6133671" cy="4886720"/>
          </a:xfrm>
          <a:prstGeom prst="rect">
            <a:avLst/>
          </a:prstGeom>
        </p:spPr>
      </p:pic>
      <p:sp>
        <p:nvSpPr>
          <p:cNvPr id="7" name="Textfeld 6">
            <a:extLst>
              <a:ext uri="{FF2B5EF4-FFF2-40B4-BE49-F238E27FC236}">
                <a16:creationId xmlns:a16="http://schemas.microsoft.com/office/drawing/2014/main" id="{537145F4-DDC6-2F3B-4EE0-6C85CD18F27D}"/>
              </a:ext>
            </a:extLst>
          </p:cNvPr>
          <p:cNvSpPr txBox="1"/>
          <p:nvPr/>
        </p:nvSpPr>
        <p:spPr>
          <a:xfrm rot="2458872">
            <a:off x="4873059" y="3997456"/>
            <a:ext cx="1493221" cy="371376"/>
          </a:xfrm>
          <a:prstGeom prst="rect">
            <a:avLst/>
          </a:prstGeom>
          <a:noFill/>
        </p:spPr>
        <p:txBody>
          <a:bodyPr wrap="square" rtlCol="0">
            <a:spAutoFit/>
          </a:bodyPr>
          <a:lstStyle/>
          <a:p>
            <a:r>
              <a:rPr lang="de-DE" b="1" dirty="0">
                <a:solidFill>
                  <a:schemeClr val="bg1"/>
                </a:solidFill>
              </a:rPr>
              <a:t>435 MHz</a:t>
            </a:r>
          </a:p>
        </p:txBody>
      </p:sp>
      <p:sp>
        <p:nvSpPr>
          <p:cNvPr id="8" name="Rechteck 7">
            <a:extLst>
              <a:ext uri="{FF2B5EF4-FFF2-40B4-BE49-F238E27FC236}">
                <a16:creationId xmlns:a16="http://schemas.microsoft.com/office/drawing/2014/main" id="{4682C0AD-E8E1-5444-03E9-6D4AF2054EDC}"/>
              </a:ext>
            </a:extLst>
          </p:cNvPr>
          <p:cNvSpPr/>
          <p:nvPr/>
        </p:nvSpPr>
        <p:spPr>
          <a:xfrm>
            <a:off x="6941691" y="3929063"/>
            <a:ext cx="96489" cy="100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F8FB69C6-2649-53DC-EB1C-8BF3F6F0A846}"/>
              </a:ext>
            </a:extLst>
          </p:cNvPr>
          <p:cNvSpPr txBox="1"/>
          <p:nvPr/>
        </p:nvSpPr>
        <p:spPr>
          <a:xfrm rot="2538553">
            <a:off x="6039970" y="3559364"/>
            <a:ext cx="1493221" cy="371375"/>
          </a:xfrm>
          <a:prstGeom prst="rect">
            <a:avLst/>
          </a:prstGeom>
          <a:noFill/>
        </p:spPr>
        <p:txBody>
          <a:bodyPr wrap="square" rtlCol="0">
            <a:spAutoFit/>
          </a:bodyPr>
          <a:lstStyle/>
          <a:p>
            <a:r>
              <a:rPr lang="de-DE" b="1" dirty="0">
                <a:solidFill>
                  <a:schemeClr val="bg1"/>
                </a:solidFill>
              </a:rPr>
              <a:t>145 MHz</a:t>
            </a:r>
          </a:p>
        </p:txBody>
      </p:sp>
      <p:sp>
        <p:nvSpPr>
          <p:cNvPr id="10" name="Textfeld 9">
            <a:extLst>
              <a:ext uri="{FF2B5EF4-FFF2-40B4-BE49-F238E27FC236}">
                <a16:creationId xmlns:a16="http://schemas.microsoft.com/office/drawing/2014/main" id="{2C49C507-4451-D777-EA56-A41471A7525D}"/>
              </a:ext>
            </a:extLst>
          </p:cNvPr>
          <p:cNvSpPr txBox="1"/>
          <p:nvPr/>
        </p:nvSpPr>
        <p:spPr>
          <a:xfrm>
            <a:off x="241300" y="5020270"/>
            <a:ext cx="2444751" cy="1754326"/>
          </a:xfrm>
          <a:prstGeom prst="rect">
            <a:avLst/>
          </a:prstGeom>
          <a:noFill/>
        </p:spPr>
        <p:txBody>
          <a:bodyPr wrap="square" rtlCol="0">
            <a:spAutoFit/>
          </a:bodyPr>
          <a:lstStyle/>
          <a:p>
            <a:r>
              <a:rPr lang="de-DE" sz="2000" b="1" dirty="0">
                <a:solidFill>
                  <a:srgbClr val="002060"/>
                </a:solidFill>
              </a:rPr>
              <a:t>Aufsteckantenne für Handfunkgeräte </a:t>
            </a:r>
          </a:p>
          <a:p>
            <a:r>
              <a:rPr lang="de-DE" sz="2000" b="1" dirty="0">
                <a:solidFill>
                  <a:srgbClr val="002060"/>
                </a:solidFill>
              </a:rPr>
              <a:t>2 m/ 70 cm</a:t>
            </a:r>
          </a:p>
          <a:p>
            <a:endParaRPr lang="de-DE" sz="2000" b="1" dirty="0">
              <a:solidFill>
                <a:srgbClr val="002060"/>
              </a:solidFill>
            </a:endParaRPr>
          </a:p>
          <a:p>
            <a:r>
              <a:rPr lang="de-DE" sz="1400" dirty="0">
                <a:solidFill>
                  <a:srgbClr val="002060"/>
                </a:solidFill>
              </a:rPr>
              <a:t>(direkt auf dem </a:t>
            </a:r>
            <a:r>
              <a:rPr lang="de-DE" sz="1400" dirty="0" err="1">
                <a:solidFill>
                  <a:srgbClr val="002060"/>
                </a:solidFill>
              </a:rPr>
              <a:t>Antennenanalyzer</a:t>
            </a:r>
            <a:r>
              <a:rPr lang="de-DE" sz="1400" dirty="0">
                <a:solidFill>
                  <a:srgbClr val="002060"/>
                </a:solidFill>
              </a:rPr>
              <a:t> gemessen)</a:t>
            </a:r>
            <a:endParaRPr lang="de-DE" sz="2000" b="1" dirty="0">
              <a:solidFill>
                <a:srgbClr val="002060"/>
              </a:solidFill>
            </a:endParaRPr>
          </a:p>
        </p:txBody>
      </p:sp>
      <p:sp>
        <p:nvSpPr>
          <p:cNvPr id="5" name="Textfeld 4">
            <a:extLst>
              <a:ext uri="{FF2B5EF4-FFF2-40B4-BE49-F238E27FC236}">
                <a16:creationId xmlns:a16="http://schemas.microsoft.com/office/drawing/2014/main" id="{ABA76924-8A35-8404-0C49-BF3E92095CC7}"/>
              </a:ext>
            </a:extLst>
          </p:cNvPr>
          <p:cNvSpPr txBox="1"/>
          <p:nvPr/>
        </p:nvSpPr>
        <p:spPr>
          <a:xfrm rot="2573696">
            <a:off x="7681472" y="3353237"/>
            <a:ext cx="1493221" cy="371375"/>
          </a:xfrm>
          <a:prstGeom prst="rect">
            <a:avLst/>
          </a:prstGeom>
          <a:noFill/>
        </p:spPr>
        <p:txBody>
          <a:bodyPr wrap="square" rtlCol="0">
            <a:spAutoFit/>
          </a:bodyPr>
          <a:lstStyle/>
          <a:p>
            <a:r>
              <a:rPr lang="de-DE" b="1" dirty="0">
                <a:solidFill>
                  <a:schemeClr val="bg1"/>
                </a:solidFill>
              </a:rPr>
              <a:t>0,1  MHz</a:t>
            </a:r>
          </a:p>
        </p:txBody>
      </p:sp>
      <p:sp>
        <p:nvSpPr>
          <p:cNvPr id="11" name="Textfeld 10">
            <a:extLst>
              <a:ext uri="{FF2B5EF4-FFF2-40B4-BE49-F238E27FC236}">
                <a16:creationId xmlns:a16="http://schemas.microsoft.com/office/drawing/2014/main" id="{5BED0A71-6364-2F23-3C7A-20F717DAC6C1}"/>
              </a:ext>
            </a:extLst>
          </p:cNvPr>
          <p:cNvSpPr txBox="1"/>
          <p:nvPr/>
        </p:nvSpPr>
        <p:spPr>
          <a:xfrm rot="2573696">
            <a:off x="4191454" y="4387596"/>
            <a:ext cx="1493221" cy="371375"/>
          </a:xfrm>
          <a:prstGeom prst="rect">
            <a:avLst/>
          </a:prstGeom>
          <a:noFill/>
        </p:spPr>
        <p:txBody>
          <a:bodyPr wrap="square" rtlCol="0">
            <a:spAutoFit/>
          </a:bodyPr>
          <a:lstStyle/>
          <a:p>
            <a:r>
              <a:rPr lang="de-DE" b="1" dirty="0">
                <a:solidFill>
                  <a:schemeClr val="bg1"/>
                </a:solidFill>
              </a:rPr>
              <a:t>600 MHz</a:t>
            </a:r>
          </a:p>
        </p:txBody>
      </p:sp>
      <p:sp>
        <p:nvSpPr>
          <p:cNvPr id="12" name="Rechteck 11">
            <a:extLst>
              <a:ext uri="{FF2B5EF4-FFF2-40B4-BE49-F238E27FC236}">
                <a16:creationId xmlns:a16="http://schemas.microsoft.com/office/drawing/2014/main" id="{BDB235B2-5FF1-C09B-4908-ACD2B9FB226C}"/>
              </a:ext>
            </a:extLst>
          </p:cNvPr>
          <p:cNvSpPr/>
          <p:nvPr/>
        </p:nvSpPr>
        <p:spPr>
          <a:xfrm>
            <a:off x="8564704" y="3694888"/>
            <a:ext cx="96489" cy="100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0B0C68BE-6F93-44AF-121D-08223AAE91FD}"/>
              </a:ext>
            </a:extLst>
          </p:cNvPr>
          <p:cNvSpPr/>
          <p:nvPr/>
        </p:nvSpPr>
        <p:spPr>
          <a:xfrm>
            <a:off x="5812193" y="4371155"/>
            <a:ext cx="96489" cy="100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5BE2F4CB-2EF1-DA34-2B6F-1B6914EFC461}"/>
              </a:ext>
            </a:extLst>
          </p:cNvPr>
          <p:cNvSpPr/>
          <p:nvPr/>
        </p:nvSpPr>
        <p:spPr>
          <a:xfrm>
            <a:off x="5066945" y="4774660"/>
            <a:ext cx="96489" cy="100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254CD210-0CC0-D75B-C958-5D3EE363148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833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9" grpId="0"/>
      <p:bldP spid="5" grpId="0"/>
      <p:bldP spid="11" grpId="0"/>
      <p:bldP spid="12" grpId="0" animBg="1"/>
      <p:bldP spid="13" grpId="0" animBg="1"/>
      <p:bldP spid="14"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0D10F62-FF6E-3040-44E4-94ECEA906322}"/>
              </a:ext>
            </a:extLst>
          </p:cNvPr>
          <p:cNvSpPr>
            <a:spLocks noGrp="1"/>
          </p:cNvSpPr>
          <p:nvPr>
            <p:ph type="sldNum" sz="quarter" idx="12"/>
          </p:nvPr>
        </p:nvSpPr>
        <p:spPr/>
        <p:txBody>
          <a:bodyPr/>
          <a:lstStyle/>
          <a:p>
            <a:fld id="{C2AC68D2-1A84-4503-B18D-7B7812CC9574}" type="slidenum">
              <a:rPr lang="de-DE" smtClean="0"/>
              <a:t>63</a:t>
            </a:fld>
            <a:endParaRPr lang="de-DE"/>
          </a:p>
        </p:txBody>
      </p:sp>
      <p:pic>
        <p:nvPicPr>
          <p:cNvPr id="4" name="Grafik 3" descr="Ein Bild, das Antenne enthält.&#10;&#10;Automatisch generierte Beschreibung">
            <a:extLst>
              <a:ext uri="{FF2B5EF4-FFF2-40B4-BE49-F238E27FC236}">
                <a16:creationId xmlns:a16="http://schemas.microsoft.com/office/drawing/2014/main" id="{A5480AC8-2B2F-46AE-45F2-AC010029A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7066" y="1588789"/>
            <a:ext cx="3784682" cy="1648340"/>
          </a:xfrm>
          <a:prstGeom prst="rect">
            <a:avLst/>
          </a:prstGeom>
        </p:spPr>
      </p:pic>
      <p:sp>
        <p:nvSpPr>
          <p:cNvPr id="5" name="Textfeld 4">
            <a:extLst>
              <a:ext uri="{FF2B5EF4-FFF2-40B4-BE49-F238E27FC236}">
                <a16:creationId xmlns:a16="http://schemas.microsoft.com/office/drawing/2014/main" id="{AFA74E6D-D5BB-C114-6B9D-73DAA6608102}"/>
              </a:ext>
            </a:extLst>
          </p:cNvPr>
          <p:cNvSpPr txBox="1"/>
          <p:nvPr/>
        </p:nvSpPr>
        <p:spPr>
          <a:xfrm>
            <a:off x="498020" y="5325504"/>
            <a:ext cx="2418914" cy="1323439"/>
          </a:xfrm>
          <a:prstGeom prst="rect">
            <a:avLst/>
          </a:prstGeom>
          <a:noFill/>
        </p:spPr>
        <p:txBody>
          <a:bodyPr wrap="square" rtlCol="0">
            <a:spAutoFit/>
          </a:bodyPr>
          <a:lstStyle/>
          <a:p>
            <a:r>
              <a:rPr lang="de-DE" sz="2000" b="1" dirty="0">
                <a:solidFill>
                  <a:srgbClr val="002060"/>
                </a:solidFill>
              </a:rPr>
              <a:t>7 El-</a:t>
            </a:r>
            <a:r>
              <a:rPr lang="de-DE" sz="2000" b="1" dirty="0" err="1">
                <a:solidFill>
                  <a:srgbClr val="002060"/>
                </a:solidFill>
              </a:rPr>
              <a:t>Yagi</a:t>
            </a:r>
            <a:r>
              <a:rPr lang="de-DE" sz="2000" b="1" dirty="0">
                <a:solidFill>
                  <a:srgbClr val="002060"/>
                </a:solidFill>
              </a:rPr>
              <a:t> für </a:t>
            </a:r>
          </a:p>
          <a:p>
            <a:r>
              <a:rPr lang="de-DE" sz="2000" b="1" dirty="0">
                <a:solidFill>
                  <a:srgbClr val="002060"/>
                </a:solidFill>
              </a:rPr>
              <a:t>70 cm mit </a:t>
            </a:r>
          </a:p>
          <a:p>
            <a:r>
              <a:rPr lang="de-DE" sz="2000" b="1" dirty="0">
                <a:solidFill>
                  <a:srgbClr val="002060"/>
                </a:solidFill>
              </a:rPr>
              <a:t>ca. 1,5 m </a:t>
            </a:r>
            <a:r>
              <a:rPr lang="de-DE" sz="2000" b="1" dirty="0" err="1">
                <a:solidFill>
                  <a:srgbClr val="002060"/>
                </a:solidFill>
              </a:rPr>
              <a:t>Koax</a:t>
            </a:r>
            <a:r>
              <a:rPr lang="de-DE" sz="2000" b="1" dirty="0">
                <a:solidFill>
                  <a:srgbClr val="002060"/>
                </a:solidFill>
              </a:rPr>
              <a:t>-Kabel</a:t>
            </a:r>
          </a:p>
          <a:p>
            <a:endParaRPr lang="de-DE" sz="2000" b="1" dirty="0">
              <a:solidFill>
                <a:srgbClr val="002060"/>
              </a:solidFill>
            </a:endParaRPr>
          </a:p>
        </p:txBody>
      </p:sp>
      <p:pic>
        <p:nvPicPr>
          <p:cNvPr id="7" name="Grafik 6" descr="Ein Bild, das Text, Kreis, Muster, Stickerei enthält.&#10;&#10;Automatisch generierte Beschreibung">
            <a:extLst>
              <a:ext uri="{FF2B5EF4-FFF2-40B4-BE49-F238E27FC236}">
                <a16:creationId xmlns:a16="http://schemas.microsoft.com/office/drawing/2014/main" id="{677B1569-A345-7B96-CA5E-52B28ED2D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801" y="520616"/>
            <a:ext cx="5165324" cy="3784683"/>
          </a:xfrm>
          <a:prstGeom prst="rect">
            <a:avLst/>
          </a:prstGeom>
        </p:spPr>
      </p:pic>
      <p:pic>
        <p:nvPicPr>
          <p:cNvPr id="9" name="Grafik 8" descr="Ein Bild, das Text, Reihe, Handschrift, Schrift enthält.&#10;&#10;Automatisch generierte Beschreibung">
            <a:extLst>
              <a:ext uri="{FF2B5EF4-FFF2-40B4-BE49-F238E27FC236}">
                <a16:creationId xmlns:a16="http://schemas.microsoft.com/office/drawing/2014/main" id="{082C9F4E-AA70-125E-F8A9-3D3CC1189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075" y="4386029"/>
            <a:ext cx="2686050" cy="1860659"/>
          </a:xfrm>
          <a:prstGeom prst="rect">
            <a:avLst/>
          </a:prstGeom>
        </p:spPr>
      </p:pic>
      <p:sp>
        <p:nvSpPr>
          <p:cNvPr id="10" name="Textfeld 9">
            <a:extLst>
              <a:ext uri="{FF2B5EF4-FFF2-40B4-BE49-F238E27FC236}">
                <a16:creationId xmlns:a16="http://schemas.microsoft.com/office/drawing/2014/main" id="{7208B24C-E1E2-48A5-ABB8-B65EF427BBAA}"/>
              </a:ext>
            </a:extLst>
          </p:cNvPr>
          <p:cNvSpPr txBox="1"/>
          <p:nvPr/>
        </p:nvSpPr>
        <p:spPr>
          <a:xfrm>
            <a:off x="4948293" y="2159135"/>
            <a:ext cx="1425133" cy="369332"/>
          </a:xfrm>
          <a:prstGeom prst="rect">
            <a:avLst/>
          </a:prstGeom>
          <a:noFill/>
        </p:spPr>
        <p:txBody>
          <a:bodyPr wrap="square" rtlCol="0">
            <a:spAutoFit/>
          </a:bodyPr>
          <a:lstStyle/>
          <a:p>
            <a:r>
              <a:rPr lang="de-DE" dirty="0">
                <a:solidFill>
                  <a:schemeClr val="bg1"/>
                </a:solidFill>
              </a:rPr>
              <a:t>400 MHz</a:t>
            </a:r>
          </a:p>
        </p:txBody>
      </p:sp>
      <p:sp>
        <p:nvSpPr>
          <p:cNvPr id="11" name="Textfeld 10">
            <a:extLst>
              <a:ext uri="{FF2B5EF4-FFF2-40B4-BE49-F238E27FC236}">
                <a16:creationId xmlns:a16="http://schemas.microsoft.com/office/drawing/2014/main" id="{9E5ACAF0-3EED-0FF2-9084-B3EA8FFB6AB8}"/>
              </a:ext>
            </a:extLst>
          </p:cNvPr>
          <p:cNvSpPr txBox="1"/>
          <p:nvPr/>
        </p:nvSpPr>
        <p:spPr>
          <a:xfrm>
            <a:off x="4948293" y="3553789"/>
            <a:ext cx="1425133" cy="369332"/>
          </a:xfrm>
          <a:prstGeom prst="rect">
            <a:avLst/>
          </a:prstGeom>
          <a:noFill/>
        </p:spPr>
        <p:txBody>
          <a:bodyPr wrap="square" rtlCol="0">
            <a:spAutoFit/>
          </a:bodyPr>
          <a:lstStyle/>
          <a:p>
            <a:r>
              <a:rPr lang="de-DE" dirty="0">
                <a:solidFill>
                  <a:schemeClr val="bg1"/>
                </a:solidFill>
              </a:rPr>
              <a:t>470 MHz</a:t>
            </a:r>
          </a:p>
        </p:txBody>
      </p:sp>
      <p:sp>
        <p:nvSpPr>
          <p:cNvPr id="12" name="Textfeld 11">
            <a:extLst>
              <a:ext uri="{FF2B5EF4-FFF2-40B4-BE49-F238E27FC236}">
                <a16:creationId xmlns:a16="http://schemas.microsoft.com/office/drawing/2014/main" id="{B2D7C22F-93ED-227E-B313-345B84B65B6D}"/>
              </a:ext>
            </a:extLst>
          </p:cNvPr>
          <p:cNvSpPr txBox="1"/>
          <p:nvPr/>
        </p:nvSpPr>
        <p:spPr>
          <a:xfrm>
            <a:off x="6061517" y="2043625"/>
            <a:ext cx="1425133" cy="369332"/>
          </a:xfrm>
          <a:prstGeom prst="rect">
            <a:avLst/>
          </a:prstGeom>
          <a:noFill/>
        </p:spPr>
        <p:txBody>
          <a:bodyPr wrap="square" rtlCol="0">
            <a:spAutoFit/>
          </a:bodyPr>
          <a:lstStyle/>
          <a:p>
            <a:r>
              <a:rPr lang="de-DE" dirty="0">
                <a:solidFill>
                  <a:schemeClr val="bg1"/>
                </a:solidFill>
              </a:rPr>
              <a:t>435 MHz</a:t>
            </a:r>
          </a:p>
        </p:txBody>
      </p:sp>
      <p:sp>
        <p:nvSpPr>
          <p:cNvPr id="14" name="Textfeld 13">
            <a:extLst>
              <a:ext uri="{FF2B5EF4-FFF2-40B4-BE49-F238E27FC236}">
                <a16:creationId xmlns:a16="http://schemas.microsoft.com/office/drawing/2014/main" id="{DDB2A056-EF52-5F95-F7DA-83279ADBD2A3}"/>
              </a:ext>
            </a:extLst>
          </p:cNvPr>
          <p:cNvSpPr txBox="1"/>
          <p:nvPr/>
        </p:nvSpPr>
        <p:spPr>
          <a:xfrm>
            <a:off x="7277933" y="6131257"/>
            <a:ext cx="1425133" cy="307777"/>
          </a:xfrm>
          <a:prstGeom prst="rect">
            <a:avLst/>
          </a:prstGeom>
          <a:noFill/>
        </p:spPr>
        <p:txBody>
          <a:bodyPr wrap="square" rtlCol="0">
            <a:spAutoFit/>
          </a:bodyPr>
          <a:lstStyle/>
          <a:p>
            <a:r>
              <a:rPr lang="de-DE" sz="1400" dirty="0">
                <a:solidFill>
                  <a:schemeClr val="bg1"/>
                </a:solidFill>
              </a:rPr>
              <a:t>470 MHz</a:t>
            </a:r>
          </a:p>
        </p:txBody>
      </p:sp>
      <p:sp>
        <p:nvSpPr>
          <p:cNvPr id="15" name="Textfeld 14">
            <a:extLst>
              <a:ext uri="{FF2B5EF4-FFF2-40B4-BE49-F238E27FC236}">
                <a16:creationId xmlns:a16="http://schemas.microsoft.com/office/drawing/2014/main" id="{F976D443-99DC-532D-16D3-761607B79987}"/>
              </a:ext>
            </a:extLst>
          </p:cNvPr>
          <p:cNvSpPr txBox="1"/>
          <p:nvPr/>
        </p:nvSpPr>
        <p:spPr>
          <a:xfrm>
            <a:off x="5442808" y="6163423"/>
            <a:ext cx="1425133" cy="307777"/>
          </a:xfrm>
          <a:prstGeom prst="rect">
            <a:avLst/>
          </a:prstGeom>
          <a:noFill/>
        </p:spPr>
        <p:txBody>
          <a:bodyPr wrap="square" rtlCol="0">
            <a:spAutoFit/>
          </a:bodyPr>
          <a:lstStyle/>
          <a:p>
            <a:r>
              <a:rPr lang="de-DE" sz="1400" dirty="0">
                <a:solidFill>
                  <a:schemeClr val="bg1"/>
                </a:solidFill>
              </a:rPr>
              <a:t>400 MHz</a:t>
            </a:r>
          </a:p>
        </p:txBody>
      </p:sp>
      <p:sp>
        <p:nvSpPr>
          <p:cNvPr id="16" name="Rechteck 15">
            <a:extLst>
              <a:ext uri="{FF2B5EF4-FFF2-40B4-BE49-F238E27FC236}">
                <a16:creationId xmlns:a16="http://schemas.microsoft.com/office/drawing/2014/main" id="{78EA1658-44B0-5F93-7FBD-A32C55D9F366}"/>
              </a:ext>
            </a:extLst>
          </p:cNvPr>
          <p:cNvSpPr/>
          <p:nvPr/>
        </p:nvSpPr>
        <p:spPr>
          <a:xfrm>
            <a:off x="5660859" y="2127965"/>
            <a:ext cx="96489" cy="100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B60699BF-02EE-AB40-CA9C-EA2C01E1122D}"/>
              </a:ext>
            </a:extLst>
          </p:cNvPr>
          <p:cNvSpPr/>
          <p:nvPr/>
        </p:nvSpPr>
        <p:spPr>
          <a:xfrm>
            <a:off x="5639650" y="3904706"/>
            <a:ext cx="96489" cy="100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965F3C1-16F5-6C2D-ECD1-CADA9F2123CB}"/>
              </a:ext>
            </a:extLst>
          </p:cNvPr>
          <p:cNvSpPr/>
          <p:nvPr/>
        </p:nvSpPr>
        <p:spPr>
          <a:xfrm>
            <a:off x="6061517" y="2312631"/>
            <a:ext cx="96489" cy="100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Text, Muster, Kreis, Stickerei enthält.&#10;&#10;Automatisch generierte Beschreibung">
            <a:extLst>
              <a:ext uri="{FF2B5EF4-FFF2-40B4-BE49-F238E27FC236}">
                <a16:creationId xmlns:a16="http://schemas.microsoft.com/office/drawing/2014/main" id="{B386BAC7-367C-C619-CFB8-FE7C5F0DE0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9345" y="4404320"/>
            <a:ext cx="2418914" cy="1842368"/>
          </a:xfrm>
          <a:prstGeom prst="rect">
            <a:avLst/>
          </a:prstGeom>
        </p:spPr>
      </p:pic>
      <p:sp>
        <p:nvSpPr>
          <p:cNvPr id="8" name="Textfeld 7">
            <a:extLst>
              <a:ext uri="{FF2B5EF4-FFF2-40B4-BE49-F238E27FC236}">
                <a16:creationId xmlns:a16="http://schemas.microsoft.com/office/drawing/2014/main" id="{4DD40299-DDE9-F77A-6BC7-7F120F576869}"/>
              </a:ext>
            </a:extLst>
          </p:cNvPr>
          <p:cNvSpPr txBox="1"/>
          <p:nvPr/>
        </p:nvSpPr>
        <p:spPr>
          <a:xfrm>
            <a:off x="2849345" y="6300248"/>
            <a:ext cx="4572000" cy="338554"/>
          </a:xfrm>
          <a:prstGeom prst="rect">
            <a:avLst/>
          </a:prstGeom>
          <a:noFill/>
        </p:spPr>
        <p:txBody>
          <a:bodyPr wrap="square">
            <a:spAutoFit/>
          </a:bodyPr>
          <a:lstStyle/>
          <a:p>
            <a:r>
              <a:rPr lang="de-DE" sz="1600" dirty="0">
                <a:solidFill>
                  <a:srgbClr val="002060"/>
                </a:solidFill>
              </a:rPr>
              <a:t>Handfunksprechgerät an!</a:t>
            </a:r>
          </a:p>
        </p:txBody>
      </p:sp>
      <p:sp>
        <p:nvSpPr>
          <p:cNvPr id="3" name="Ellipse 2">
            <a:extLst>
              <a:ext uri="{FF2B5EF4-FFF2-40B4-BE49-F238E27FC236}">
                <a16:creationId xmlns:a16="http://schemas.microsoft.com/office/drawing/2014/main" id="{3BCE6FE9-CD7E-6FF4-57FD-F0D851A7977D}"/>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2200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animBg="1"/>
      <p:bldP spid="17" grpId="0" animBg="1"/>
      <p:bldP spid="18" grpId="0" animBg="1"/>
      <p:bldP spid="8"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D370E80-E682-E9CA-1822-0283903CEF18}"/>
              </a:ext>
            </a:extLst>
          </p:cNvPr>
          <p:cNvSpPr>
            <a:spLocks noGrp="1"/>
          </p:cNvSpPr>
          <p:nvPr>
            <p:ph type="sldNum" sz="quarter" idx="12"/>
          </p:nvPr>
        </p:nvSpPr>
        <p:spPr/>
        <p:txBody>
          <a:bodyPr/>
          <a:lstStyle/>
          <a:p>
            <a:fld id="{C2AC68D2-1A84-4503-B18D-7B7812CC9574}" type="slidenum">
              <a:rPr lang="de-DE" smtClean="0"/>
              <a:t>64</a:t>
            </a:fld>
            <a:endParaRPr lang="de-DE"/>
          </a:p>
        </p:txBody>
      </p:sp>
      <p:pic>
        <p:nvPicPr>
          <p:cNvPr id="6" name="Grafik 5" descr="Ein Bild, das Werkzeug enthält.&#10;&#10;Automatisch generierte Beschreibung mit mittlerer Zuverlässigkeit">
            <a:extLst>
              <a:ext uri="{FF2B5EF4-FFF2-40B4-BE49-F238E27FC236}">
                <a16:creationId xmlns:a16="http://schemas.microsoft.com/office/drawing/2014/main" id="{A39B7D1E-31E9-FC3E-AFD2-96DD03322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61" y="216716"/>
            <a:ext cx="5994438" cy="2002502"/>
          </a:xfrm>
          <a:prstGeom prst="rect">
            <a:avLst/>
          </a:prstGeom>
        </p:spPr>
      </p:pic>
      <p:pic>
        <p:nvPicPr>
          <p:cNvPr id="7" name="Grafik 6" descr="Ein Bild, das Text, Kreis, Muster enthält.&#10;&#10;Automatisch generierte Beschreibung">
            <a:extLst>
              <a:ext uri="{FF2B5EF4-FFF2-40B4-BE49-F238E27FC236}">
                <a16:creationId xmlns:a16="http://schemas.microsoft.com/office/drawing/2014/main" id="{29BB291F-1F7F-55F5-3C25-ADFE39972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5" y="2408849"/>
            <a:ext cx="5611866" cy="4330557"/>
          </a:xfrm>
          <a:prstGeom prst="rect">
            <a:avLst/>
          </a:prstGeom>
        </p:spPr>
      </p:pic>
      <p:sp>
        <p:nvSpPr>
          <p:cNvPr id="3" name="Textfeld 2">
            <a:extLst>
              <a:ext uri="{FF2B5EF4-FFF2-40B4-BE49-F238E27FC236}">
                <a16:creationId xmlns:a16="http://schemas.microsoft.com/office/drawing/2014/main" id="{4E1FD0B9-1B5B-011E-10E0-A19F968B75FB}"/>
              </a:ext>
            </a:extLst>
          </p:cNvPr>
          <p:cNvSpPr txBox="1"/>
          <p:nvPr/>
        </p:nvSpPr>
        <p:spPr>
          <a:xfrm>
            <a:off x="4779147" y="2988857"/>
            <a:ext cx="1425133" cy="369332"/>
          </a:xfrm>
          <a:prstGeom prst="rect">
            <a:avLst/>
          </a:prstGeom>
          <a:noFill/>
        </p:spPr>
        <p:txBody>
          <a:bodyPr wrap="square" rtlCol="0">
            <a:spAutoFit/>
          </a:bodyPr>
          <a:lstStyle/>
          <a:p>
            <a:r>
              <a:rPr lang="de-DE" b="1" dirty="0">
                <a:solidFill>
                  <a:schemeClr val="bg1"/>
                </a:solidFill>
              </a:rPr>
              <a:t>3, 15 MHz</a:t>
            </a:r>
          </a:p>
        </p:txBody>
      </p:sp>
      <p:sp>
        <p:nvSpPr>
          <p:cNvPr id="4" name="Textfeld 3">
            <a:extLst>
              <a:ext uri="{FF2B5EF4-FFF2-40B4-BE49-F238E27FC236}">
                <a16:creationId xmlns:a16="http://schemas.microsoft.com/office/drawing/2014/main" id="{71A2AC18-9B2C-716B-BFF0-9329BC2D18FF}"/>
              </a:ext>
            </a:extLst>
          </p:cNvPr>
          <p:cNvSpPr txBox="1"/>
          <p:nvPr/>
        </p:nvSpPr>
        <p:spPr>
          <a:xfrm>
            <a:off x="7221213" y="2913530"/>
            <a:ext cx="1425133" cy="369332"/>
          </a:xfrm>
          <a:prstGeom prst="rect">
            <a:avLst/>
          </a:prstGeom>
          <a:noFill/>
        </p:spPr>
        <p:txBody>
          <a:bodyPr wrap="square" rtlCol="0">
            <a:spAutoFit/>
          </a:bodyPr>
          <a:lstStyle/>
          <a:p>
            <a:r>
              <a:rPr lang="de-DE" b="1" dirty="0">
                <a:solidFill>
                  <a:schemeClr val="bg1"/>
                </a:solidFill>
              </a:rPr>
              <a:t>4, 15 MHz</a:t>
            </a:r>
          </a:p>
        </p:txBody>
      </p:sp>
      <p:sp>
        <p:nvSpPr>
          <p:cNvPr id="9" name="Textfeld 8">
            <a:extLst>
              <a:ext uri="{FF2B5EF4-FFF2-40B4-BE49-F238E27FC236}">
                <a16:creationId xmlns:a16="http://schemas.microsoft.com/office/drawing/2014/main" id="{0846C50B-A69A-E96E-6D28-58381DAE9A11}"/>
              </a:ext>
            </a:extLst>
          </p:cNvPr>
          <p:cNvSpPr txBox="1"/>
          <p:nvPr/>
        </p:nvSpPr>
        <p:spPr>
          <a:xfrm>
            <a:off x="5032817" y="4265609"/>
            <a:ext cx="1425133" cy="369332"/>
          </a:xfrm>
          <a:prstGeom prst="rect">
            <a:avLst/>
          </a:prstGeom>
          <a:noFill/>
        </p:spPr>
        <p:txBody>
          <a:bodyPr wrap="square" rtlCol="0">
            <a:spAutoFit/>
          </a:bodyPr>
          <a:lstStyle/>
          <a:p>
            <a:r>
              <a:rPr lang="de-DE" b="1" dirty="0">
                <a:solidFill>
                  <a:schemeClr val="bg1"/>
                </a:solidFill>
              </a:rPr>
              <a:t>0 MHz</a:t>
            </a:r>
          </a:p>
        </p:txBody>
      </p:sp>
      <p:sp>
        <p:nvSpPr>
          <p:cNvPr id="10" name="Textfeld 9">
            <a:extLst>
              <a:ext uri="{FF2B5EF4-FFF2-40B4-BE49-F238E27FC236}">
                <a16:creationId xmlns:a16="http://schemas.microsoft.com/office/drawing/2014/main" id="{AFF1AB30-152F-90E8-9B98-80C2782245C5}"/>
              </a:ext>
            </a:extLst>
          </p:cNvPr>
          <p:cNvSpPr txBox="1"/>
          <p:nvPr/>
        </p:nvSpPr>
        <p:spPr>
          <a:xfrm>
            <a:off x="103129" y="6070401"/>
            <a:ext cx="5713952" cy="1015663"/>
          </a:xfrm>
          <a:prstGeom prst="rect">
            <a:avLst/>
          </a:prstGeom>
          <a:noFill/>
        </p:spPr>
        <p:txBody>
          <a:bodyPr wrap="square" rtlCol="0">
            <a:spAutoFit/>
          </a:bodyPr>
          <a:lstStyle/>
          <a:p>
            <a:r>
              <a:rPr lang="de-DE" sz="2000" b="1" dirty="0">
                <a:solidFill>
                  <a:srgbClr val="002060"/>
                </a:solidFill>
              </a:rPr>
              <a:t>80 m-Bazooka-Antenne </a:t>
            </a:r>
          </a:p>
          <a:p>
            <a:r>
              <a:rPr lang="de-DE" sz="2000" b="1" dirty="0">
                <a:solidFill>
                  <a:srgbClr val="002060"/>
                </a:solidFill>
              </a:rPr>
              <a:t>mit ca. 15 m Koaxialkabel</a:t>
            </a:r>
          </a:p>
          <a:p>
            <a:endParaRPr lang="de-DE" sz="2000" b="1" dirty="0">
              <a:solidFill>
                <a:srgbClr val="002060"/>
              </a:solidFill>
            </a:endParaRPr>
          </a:p>
        </p:txBody>
      </p:sp>
      <p:sp>
        <p:nvSpPr>
          <p:cNvPr id="5" name="Ellipse 4">
            <a:extLst>
              <a:ext uri="{FF2B5EF4-FFF2-40B4-BE49-F238E27FC236}">
                <a16:creationId xmlns:a16="http://schemas.microsoft.com/office/drawing/2014/main" id="{A5043312-D6F1-816B-49E3-1084B90776E8}"/>
              </a:ext>
            </a:extLst>
          </p:cNvPr>
          <p:cNvSpPr/>
          <p:nvPr/>
        </p:nvSpPr>
        <p:spPr>
          <a:xfrm>
            <a:off x="6067832" y="3153793"/>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43366931-81F0-D1AC-9523-87D6A6F0EDCA}"/>
              </a:ext>
            </a:extLst>
          </p:cNvPr>
          <p:cNvSpPr/>
          <p:nvPr/>
        </p:nvSpPr>
        <p:spPr>
          <a:xfrm>
            <a:off x="7180009" y="3015789"/>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33C017CD-EB83-25CC-CC6B-514F7B33EE1F}"/>
              </a:ext>
            </a:extLst>
          </p:cNvPr>
          <p:cNvSpPr txBox="1"/>
          <p:nvPr/>
        </p:nvSpPr>
        <p:spPr>
          <a:xfrm>
            <a:off x="6338916" y="4155433"/>
            <a:ext cx="1425133" cy="369332"/>
          </a:xfrm>
          <a:prstGeom prst="rect">
            <a:avLst/>
          </a:prstGeom>
          <a:noFill/>
        </p:spPr>
        <p:txBody>
          <a:bodyPr wrap="square" rtlCol="0">
            <a:spAutoFit/>
          </a:bodyPr>
          <a:lstStyle/>
          <a:p>
            <a:r>
              <a:rPr lang="de-DE" b="1" dirty="0">
                <a:solidFill>
                  <a:schemeClr val="bg1"/>
                </a:solidFill>
              </a:rPr>
              <a:t>3, 65 MHz</a:t>
            </a:r>
          </a:p>
        </p:txBody>
      </p:sp>
      <p:sp>
        <p:nvSpPr>
          <p:cNvPr id="14" name="Ellipse 13">
            <a:extLst>
              <a:ext uri="{FF2B5EF4-FFF2-40B4-BE49-F238E27FC236}">
                <a16:creationId xmlns:a16="http://schemas.microsoft.com/office/drawing/2014/main" id="{F170DCAB-A503-CAC3-98C3-C785F7E8043A}"/>
              </a:ext>
            </a:extLst>
          </p:cNvPr>
          <p:cNvSpPr/>
          <p:nvPr/>
        </p:nvSpPr>
        <p:spPr>
          <a:xfrm>
            <a:off x="6305957" y="4496818"/>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Bogen 11">
            <a:extLst>
              <a:ext uri="{FF2B5EF4-FFF2-40B4-BE49-F238E27FC236}">
                <a16:creationId xmlns:a16="http://schemas.microsoft.com/office/drawing/2014/main" id="{D5EEA069-EF25-4256-6BAE-715C0AD0FCF4}"/>
              </a:ext>
            </a:extLst>
          </p:cNvPr>
          <p:cNvSpPr/>
          <p:nvPr/>
        </p:nvSpPr>
        <p:spPr>
          <a:xfrm>
            <a:off x="4969164" y="3134791"/>
            <a:ext cx="3310916" cy="3342032"/>
          </a:xfrm>
          <a:prstGeom prst="arc">
            <a:avLst>
              <a:gd name="adj1" fmla="val 11286240"/>
              <a:gd name="adj2" fmla="val 14848178"/>
            </a:avLst>
          </a:prstGeom>
          <a:ln w="25400">
            <a:solidFill>
              <a:schemeClr val="bg1"/>
            </a:solidFill>
            <a:prstDash val="dash"/>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Ellipse 7">
            <a:extLst>
              <a:ext uri="{FF2B5EF4-FFF2-40B4-BE49-F238E27FC236}">
                <a16:creationId xmlns:a16="http://schemas.microsoft.com/office/drawing/2014/main" id="{B33E8D22-1F02-B17B-CB2D-8A381E9949AD}"/>
              </a:ext>
            </a:extLst>
          </p:cNvPr>
          <p:cNvSpPr/>
          <p:nvPr/>
        </p:nvSpPr>
        <p:spPr>
          <a:xfrm>
            <a:off x="4950692" y="4524765"/>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D19AF982-9F91-CB13-430A-C3BF2D22DB9A}"/>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531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5" grpId="0" animBg="1"/>
      <p:bldP spid="11" grpId="0" animBg="1"/>
      <p:bldP spid="13" grpId="0"/>
      <p:bldP spid="14" grpId="0" animBg="1"/>
      <p:bldP spid="12" grpId="0" animBg="1"/>
      <p:bldP spid="8"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7532C0D0-402D-7F81-9311-8051B1ADE5BB}"/>
              </a:ext>
            </a:extLst>
          </p:cNvPr>
          <p:cNvPicPr>
            <a:picLocks noChangeAspect="1"/>
          </p:cNvPicPr>
          <p:nvPr/>
        </p:nvPicPr>
        <p:blipFill>
          <a:blip r:embed="rId3"/>
          <a:stretch>
            <a:fillRect/>
          </a:stretch>
        </p:blipFill>
        <p:spPr>
          <a:xfrm>
            <a:off x="6800849" y="2667323"/>
            <a:ext cx="2286000" cy="1638732"/>
          </a:xfrm>
          <a:prstGeom prst="rect">
            <a:avLst/>
          </a:prstGeom>
        </p:spPr>
      </p:pic>
      <p:pic>
        <p:nvPicPr>
          <p:cNvPr id="22" name="Grafik 21">
            <a:extLst>
              <a:ext uri="{FF2B5EF4-FFF2-40B4-BE49-F238E27FC236}">
                <a16:creationId xmlns:a16="http://schemas.microsoft.com/office/drawing/2014/main" id="{42487BB6-B3E9-5E4B-D93B-5FA9339E8BD8}"/>
              </a:ext>
            </a:extLst>
          </p:cNvPr>
          <p:cNvPicPr>
            <a:picLocks noChangeAspect="1"/>
          </p:cNvPicPr>
          <p:nvPr/>
        </p:nvPicPr>
        <p:blipFill>
          <a:blip r:embed="rId4"/>
          <a:stretch>
            <a:fillRect/>
          </a:stretch>
        </p:blipFill>
        <p:spPr>
          <a:xfrm>
            <a:off x="6800850" y="156417"/>
            <a:ext cx="2286000" cy="1696464"/>
          </a:xfrm>
          <a:prstGeom prst="rect">
            <a:avLst/>
          </a:prstGeom>
        </p:spPr>
      </p:pic>
      <p:sp>
        <p:nvSpPr>
          <p:cNvPr id="2" name="Foliennummernplatzhalter 1">
            <a:extLst>
              <a:ext uri="{FF2B5EF4-FFF2-40B4-BE49-F238E27FC236}">
                <a16:creationId xmlns:a16="http://schemas.microsoft.com/office/drawing/2014/main" id="{DD370E80-E682-E9CA-1822-0283903CEF18}"/>
              </a:ext>
            </a:extLst>
          </p:cNvPr>
          <p:cNvSpPr>
            <a:spLocks noGrp="1"/>
          </p:cNvSpPr>
          <p:nvPr>
            <p:ph type="sldNum" sz="quarter" idx="12"/>
          </p:nvPr>
        </p:nvSpPr>
        <p:spPr/>
        <p:txBody>
          <a:bodyPr/>
          <a:lstStyle/>
          <a:p>
            <a:fld id="{C2AC68D2-1A84-4503-B18D-7B7812CC9574}" type="slidenum">
              <a:rPr lang="de-DE" smtClean="0"/>
              <a:t>65</a:t>
            </a:fld>
            <a:endParaRPr lang="de-DE"/>
          </a:p>
        </p:txBody>
      </p:sp>
      <p:pic>
        <p:nvPicPr>
          <p:cNvPr id="6" name="Grafik 5" descr="Ein Bild, das Text, Thermometer, Nadel enthält.&#10;&#10;Automatisch generierte Beschreibung">
            <a:extLst>
              <a:ext uri="{FF2B5EF4-FFF2-40B4-BE49-F238E27FC236}">
                <a16:creationId xmlns:a16="http://schemas.microsoft.com/office/drawing/2014/main" id="{128308CF-6FCE-1FCC-D765-2535A4E93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1" y="169873"/>
            <a:ext cx="4210051" cy="1696464"/>
          </a:xfrm>
          <a:prstGeom prst="rect">
            <a:avLst/>
          </a:prstGeom>
        </p:spPr>
      </p:pic>
      <p:pic>
        <p:nvPicPr>
          <p:cNvPr id="8" name="Grafik 7" descr="Ein Bild, das Text, Kabel, Gelände enthält.&#10;&#10;Automatisch generierte Beschreibung">
            <a:extLst>
              <a:ext uri="{FF2B5EF4-FFF2-40B4-BE49-F238E27FC236}">
                <a16:creationId xmlns:a16="http://schemas.microsoft.com/office/drawing/2014/main" id="{1F7FDDC5-F453-092D-CEE2-9ED025AC7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2667323"/>
            <a:ext cx="4210051" cy="2465707"/>
          </a:xfrm>
          <a:prstGeom prst="rect">
            <a:avLst/>
          </a:prstGeom>
        </p:spPr>
      </p:pic>
      <p:pic>
        <p:nvPicPr>
          <p:cNvPr id="10" name="Grafik 9" descr="Ein Bild, das Text, Reihe, Handschrift, nähen enthält.&#10;&#10;Automatisch generierte Beschreibung">
            <a:extLst>
              <a:ext uri="{FF2B5EF4-FFF2-40B4-BE49-F238E27FC236}">
                <a16:creationId xmlns:a16="http://schemas.microsoft.com/office/drawing/2014/main" id="{EE899F21-385D-B303-86DF-ABFCC3114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1200" y="2667324"/>
            <a:ext cx="2197100" cy="1638732"/>
          </a:xfrm>
          <a:prstGeom prst="rect">
            <a:avLst/>
          </a:prstGeom>
        </p:spPr>
      </p:pic>
      <p:pic>
        <p:nvPicPr>
          <p:cNvPr id="16" name="Grafik 15" descr="Ein Bild, das Text, Reihe, Electric Blue (Farbe), nähen enthält.&#10;&#10;Automatisch generierte Beschreibung">
            <a:extLst>
              <a:ext uri="{FF2B5EF4-FFF2-40B4-BE49-F238E27FC236}">
                <a16:creationId xmlns:a16="http://schemas.microsoft.com/office/drawing/2014/main" id="{BF27AF5C-8C7D-8E45-FBC5-7F8E4ED0F8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8501" y="175756"/>
            <a:ext cx="2197100" cy="1670158"/>
          </a:xfrm>
          <a:prstGeom prst="rect">
            <a:avLst/>
          </a:prstGeom>
        </p:spPr>
      </p:pic>
      <p:sp>
        <p:nvSpPr>
          <p:cNvPr id="17" name="Textfeld 16">
            <a:extLst>
              <a:ext uri="{FF2B5EF4-FFF2-40B4-BE49-F238E27FC236}">
                <a16:creationId xmlns:a16="http://schemas.microsoft.com/office/drawing/2014/main" id="{C8EF57DF-A77C-49A9-C7CD-B1D0BFDF17BD}"/>
              </a:ext>
            </a:extLst>
          </p:cNvPr>
          <p:cNvSpPr txBox="1"/>
          <p:nvPr/>
        </p:nvSpPr>
        <p:spPr>
          <a:xfrm>
            <a:off x="8141231" y="400935"/>
            <a:ext cx="1425133" cy="369332"/>
          </a:xfrm>
          <a:prstGeom prst="rect">
            <a:avLst/>
          </a:prstGeom>
          <a:noFill/>
        </p:spPr>
        <p:txBody>
          <a:bodyPr wrap="square" rtlCol="0">
            <a:spAutoFit/>
          </a:bodyPr>
          <a:lstStyle/>
          <a:p>
            <a:r>
              <a:rPr lang="de-DE" b="1" dirty="0">
                <a:solidFill>
                  <a:schemeClr val="bg1"/>
                </a:solidFill>
              </a:rPr>
              <a:t>140 MHz</a:t>
            </a:r>
          </a:p>
        </p:txBody>
      </p:sp>
      <p:cxnSp>
        <p:nvCxnSpPr>
          <p:cNvPr id="19" name="Gerade Verbindung mit Pfeil 18">
            <a:extLst>
              <a:ext uri="{FF2B5EF4-FFF2-40B4-BE49-F238E27FC236}">
                <a16:creationId xmlns:a16="http://schemas.microsoft.com/office/drawing/2014/main" id="{3FBE51F3-978F-A3C2-FEEE-40F8877FBC98}"/>
              </a:ext>
            </a:extLst>
          </p:cNvPr>
          <p:cNvCxnSpPr>
            <a:cxnSpLocks/>
          </p:cNvCxnSpPr>
          <p:nvPr/>
        </p:nvCxnSpPr>
        <p:spPr>
          <a:xfrm>
            <a:off x="8685868" y="741773"/>
            <a:ext cx="167929" cy="6044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F9374D04-6E3D-8E30-5A1B-85634FFF7922}"/>
              </a:ext>
            </a:extLst>
          </p:cNvPr>
          <p:cNvSpPr txBox="1"/>
          <p:nvPr/>
        </p:nvSpPr>
        <p:spPr>
          <a:xfrm>
            <a:off x="7488643" y="1496673"/>
            <a:ext cx="1425133" cy="369332"/>
          </a:xfrm>
          <a:prstGeom prst="rect">
            <a:avLst/>
          </a:prstGeom>
          <a:noFill/>
        </p:spPr>
        <p:txBody>
          <a:bodyPr wrap="square" rtlCol="0">
            <a:spAutoFit/>
          </a:bodyPr>
          <a:lstStyle/>
          <a:p>
            <a:r>
              <a:rPr lang="de-DE" b="1" dirty="0">
                <a:solidFill>
                  <a:schemeClr val="bg1"/>
                </a:solidFill>
              </a:rPr>
              <a:t>150 MHz</a:t>
            </a:r>
          </a:p>
        </p:txBody>
      </p:sp>
      <p:sp>
        <p:nvSpPr>
          <p:cNvPr id="24" name="Textfeld 23">
            <a:extLst>
              <a:ext uri="{FF2B5EF4-FFF2-40B4-BE49-F238E27FC236}">
                <a16:creationId xmlns:a16="http://schemas.microsoft.com/office/drawing/2014/main" id="{E9D278AC-380E-9C26-716E-4F734F2A48F6}"/>
              </a:ext>
            </a:extLst>
          </p:cNvPr>
          <p:cNvSpPr txBox="1"/>
          <p:nvPr/>
        </p:nvSpPr>
        <p:spPr>
          <a:xfrm>
            <a:off x="6957398" y="3606911"/>
            <a:ext cx="1425133" cy="369332"/>
          </a:xfrm>
          <a:prstGeom prst="rect">
            <a:avLst/>
          </a:prstGeom>
          <a:noFill/>
        </p:spPr>
        <p:txBody>
          <a:bodyPr wrap="square" rtlCol="0">
            <a:spAutoFit/>
          </a:bodyPr>
          <a:lstStyle/>
          <a:p>
            <a:r>
              <a:rPr lang="de-DE" b="1" dirty="0">
                <a:solidFill>
                  <a:schemeClr val="bg1"/>
                </a:solidFill>
              </a:rPr>
              <a:t>140 MHz</a:t>
            </a:r>
          </a:p>
        </p:txBody>
      </p:sp>
      <p:sp>
        <p:nvSpPr>
          <p:cNvPr id="25" name="Textfeld 24">
            <a:extLst>
              <a:ext uri="{FF2B5EF4-FFF2-40B4-BE49-F238E27FC236}">
                <a16:creationId xmlns:a16="http://schemas.microsoft.com/office/drawing/2014/main" id="{D09CE2F6-E6CD-B45A-1C86-ACE8BF5B4993}"/>
              </a:ext>
            </a:extLst>
          </p:cNvPr>
          <p:cNvSpPr txBox="1"/>
          <p:nvPr/>
        </p:nvSpPr>
        <p:spPr>
          <a:xfrm>
            <a:off x="8532741" y="2741973"/>
            <a:ext cx="634248" cy="646331"/>
          </a:xfrm>
          <a:prstGeom prst="rect">
            <a:avLst/>
          </a:prstGeom>
          <a:noFill/>
        </p:spPr>
        <p:txBody>
          <a:bodyPr wrap="square" rtlCol="0">
            <a:spAutoFit/>
          </a:bodyPr>
          <a:lstStyle/>
          <a:p>
            <a:r>
              <a:rPr lang="de-DE" b="1" dirty="0">
                <a:solidFill>
                  <a:schemeClr val="bg1"/>
                </a:solidFill>
              </a:rPr>
              <a:t>150 </a:t>
            </a:r>
          </a:p>
          <a:p>
            <a:r>
              <a:rPr lang="de-DE" b="1" dirty="0">
                <a:solidFill>
                  <a:schemeClr val="bg1"/>
                </a:solidFill>
              </a:rPr>
              <a:t>MHz</a:t>
            </a:r>
          </a:p>
        </p:txBody>
      </p:sp>
      <p:sp>
        <p:nvSpPr>
          <p:cNvPr id="26" name="Textfeld 25">
            <a:extLst>
              <a:ext uri="{FF2B5EF4-FFF2-40B4-BE49-F238E27FC236}">
                <a16:creationId xmlns:a16="http://schemas.microsoft.com/office/drawing/2014/main" id="{271DFB46-F3A8-9E2B-2369-B671788509ED}"/>
              </a:ext>
            </a:extLst>
          </p:cNvPr>
          <p:cNvSpPr txBox="1"/>
          <p:nvPr/>
        </p:nvSpPr>
        <p:spPr>
          <a:xfrm>
            <a:off x="103129" y="6070401"/>
            <a:ext cx="5713952" cy="707886"/>
          </a:xfrm>
          <a:prstGeom prst="rect">
            <a:avLst/>
          </a:prstGeom>
          <a:noFill/>
        </p:spPr>
        <p:txBody>
          <a:bodyPr wrap="square" rtlCol="0">
            <a:spAutoFit/>
          </a:bodyPr>
          <a:lstStyle/>
          <a:p>
            <a:r>
              <a:rPr lang="de-DE" sz="2000" b="1" dirty="0">
                <a:solidFill>
                  <a:srgbClr val="002060"/>
                </a:solidFill>
              </a:rPr>
              <a:t>Messdipol für 145 MHz (3 mm-Aluschweißdraht) </a:t>
            </a:r>
          </a:p>
          <a:p>
            <a:endParaRPr lang="de-DE" sz="2000" b="1" dirty="0">
              <a:solidFill>
                <a:srgbClr val="002060"/>
              </a:solidFill>
            </a:endParaRPr>
          </a:p>
        </p:txBody>
      </p:sp>
      <p:sp>
        <p:nvSpPr>
          <p:cNvPr id="27" name="Textfeld 26">
            <a:extLst>
              <a:ext uri="{FF2B5EF4-FFF2-40B4-BE49-F238E27FC236}">
                <a16:creationId xmlns:a16="http://schemas.microsoft.com/office/drawing/2014/main" id="{B6AAB061-2B4D-259D-E69C-CE13838D81F7}"/>
              </a:ext>
            </a:extLst>
          </p:cNvPr>
          <p:cNvSpPr txBox="1"/>
          <p:nvPr/>
        </p:nvSpPr>
        <p:spPr>
          <a:xfrm>
            <a:off x="3083368" y="3377880"/>
            <a:ext cx="1425133" cy="369332"/>
          </a:xfrm>
          <a:prstGeom prst="rect">
            <a:avLst/>
          </a:prstGeom>
          <a:noFill/>
        </p:spPr>
        <p:txBody>
          <a:bodyPr wrap="square" rtlCol="0">
            <a:spAutoFit/>
          </a:bodyPr>
          <a:lstStyle/>
          <a:p>
            <a:r>
              <a:rPr lang="de-DE" b="1" dirty="0">
                <a:solidFill>
                  <a:schemeClr val="bg1"/>
                </a:solidFill>
              </a:rPr>
              <a:t>+ 2 m </a:t>
            </a:r>
            <a:r>
              <a:rPr lang="de-DE" b="1" dirty="0" err="1">
                <a:solidFill>
                  <a:schemeClr val="bg1"/>
                </a:solidFill>
              </a:rPr>
              <a:t>Koax</a:t>
            </a:r>
            <a:endParaRPr lang="de-DE" b="1" dirty="0">
              <a:solidFill>
                <a:schemeClr val="bg1"/>
              </a:solidFill>
            </a:endParaRPr>
          </a:p>
        </p:txBody>
      </p:sp>
      <p:sp>
        <p:nvSpPr>
          <p:cNvPr id="28" name="Textfeld 27">
            <a:extLst>
              <a:ext uri="{FF2B5EF4-FFF2-40B4-BE49-F238E27FC236}">
                <a16:creationId xmlns:a16="http://schemas.microsoft.com/office/drawing/2014/main" id="{A8B877BA-88E0-98AC-2154-3574F79260FB}"/>
              </a:ext>
            </a:extLst>
          </p:cNvPr>
          <p:cNvSpPr txBox="1"/>
          <p:nvPr/>
        </p:nvSpPr>
        <p:spPr>
          <a:xfrm>
            <a:off x="1948943" y="149242"/>
            <a:ext cx="1425133" cy="369332"/>
          </a:xfrm>
          <a:prstGeom prst="rect">
            <a:avLst/>
          </a:prstGeom>
          <a:noFill/>
        </p:spPr>
        <p:txBody>
          <a:bodyPr wrap="square" rtlCol="0">
            <a:spAutoFit/>
          </a:bodyPr>
          <a:lstStyle/>
          <a:p>
            <a:r>
              <a:rPr lang="de-DE" b="1" dirty="0">
                <a:solidFill>
                  <a:schemeClr val="bg1"/>
                </a:solidFill>
              </a:rPr>
              <a:t>1,02 m </a:t>
            </a:r>
          </a:p>
        </p:txBody>
      </p:sp>
      <p:cxnSp>
        <p:nvCxnSpPr>
          <p:cNvPr id="30" name="Gerade Verbindung mit Pfeil 29">
            <a:extLst>
              <a:ext uri="{FF2B5EF4-FFF2-40B4-BE49-F238E27FC236}">
                <a16:creationId xmlns:a16="http://schemas.microsoft.com/office/drawing/2014/main" id="{6A45A252-AA8E-B019-FB9A-20920CA33CF8}"/>
              </a:ext>
            </a:extLst>
          </p:cNvPr>
          <p:cNvCxnSpPr>
            <a:cxnSpLocks/>
          </p:cNvCxnSpPr>
          <p:nvPr/>
        </p:nvCxnSpPr>
        <p:spPr>
          <a:xfrm>
            <a:off x="2870200" y="344134"/>
            <a:ext cx="14351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115FC547-AF68-E1EF-16DB-E12DF36C99C7}"/>
              </a:ext>
            </a:extLst>
          </p:cNvPr>
          <p:cNvCxnSpPr>
            <a:cxnSpLocks/>
          </p:cNvCxnSpPr>
          <p:nvPr/>
        </p:nvCxnSpPr>
        <p:spPr>
          <a:xfrm flipH="1">
            <a:off x="355600" y="344134"/>
            <a:ext cx="155746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Freihandform: Form 39">
            <a:extLst>
              <a:ext uri="{FF2B5EF4-FFF2-40B4-BE49-F238E27FC236}">
                <a16:creationId xmlns:a16="http://schemas.microsoft.com/office/drawing/2014/main" id="{469940FF-A0DF-4EBE-1217-5DC660AA5DA0}"/>
              </a:ext>
            </a:extLst>
          </p:cNvPr>
          <p:cNvSpPr/>
          <p:nvPr/>
        </p:nvSpPr>
        <p:spPr>
          <a:xfrm>
            <a:off x="8893969" y="1009650"/>
            <a:ext cx="140494" cy="388144"/>
          </a:xfrm>
          <a:custGeom>
            <a:avLst/>
            <a:gdLst>
              <a:gd name="connsiteX0" fmla="*/ 0 w 140494"/>
              <a:gd name="connsiteY0" fmla="*/ 388144 h 388144"/>
              <a:gd name="connsiteX1" fmla="*/ 95250 w 140494"/>
              <a:gd name="connsiteY1" fmla="*/ 211931 h 388144"/>
              <a:gd name="connsiteX2" fmla="*/ 121444 w 140494"/>
              <a:gd name="connsiteY2" fmla="*/ 90488 h 388144"/>
              <a:gd name="connsiteX3" fmla="*/ 140494 w 140494"/>
              <a:gd name="connsiteY3" fmla="*/ 0 h 388144"/>
            </a:gdLst>
            <a:ahLst/>
            <a:cxnLst>
              <a:cxn ang="0">
                <a:pos x="connsiteX0" y="connsiteY0"/>
              </a:cxn>
              <a:cxn ang="0">
                <a:pos x="connsiteX1" y="connsiteY1"/>
              </a:cxn>
              <a:cxn ang="0">
                <a:pos x="connsiteX2" y="connsiteY2"/>
              </a:cxn>
              <a:cxn ang="0">
                <a:pos x="connsiteX3" y="connsiteY3"/>
              </a:cxn>
            </a:cxnLst>
            <a:rect l="l" t="t" r="r" b="b"/>
            <a:pathLst>
              <a:path w="140494" h="388144">
                <a:moveTo>
                  <a:pt x="0" y="388144"/>
                </a:moveTo>
                <a:cubicBezTo>
                  <a:pt x="37504" y="324842"/>
                  <a:pt x="75009" y="261540"/>
                  <a:pt x="95250" y="211931"/>
                </a:cubicBezTo>
                <a:cubicBezTo>
                  <a:pt x="115491" y="162322"/>
                  <a:pt x="113903" y="125810"/>
                  <a:pt x="121444" y="90488"/>
                </a:cubicBezTo>
                <a:cubicBezTo>
                  <a:pt x="128985" y="55166"/>
                  <a:pt x="134739" y="27583"/>
                  <a:pt x="140494" y="0"/>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Form 40">
            <a:extLst>
              <a:ext uri="{FF2B5EF4-FFF2-40B4-BE49-F238E27FC236}">
                <a16:creationId xmlns:a16="http://schemas.microsoft.com/office/drawing/2014/main" id="{E63E1085-2E9B-8C50-B177-6C24EDC342C3}"/>
              </a:ext>
            </a:extLst>
          </p:cNvPr>
          <p:cNvSpPr/>
          <p:nvPr/>
        </p:nvSpPr>
        <p:spPr>
          <a:xfrm>
            <a:off x="7560469" y="3479006"/>
            <a:ext cx="1490662" cy="735807"/>
          </a:xfrm>
          <a:custGeom>
            <a:avLst/>
            <a:gdLst>
              <a:gd name="connsiteX0" fmla="*/ 0 w 1490662"/>
              <a:gd name="connsiteY0" fmla="*/ 195263 h 735807"/>
              <a:gd name="connsiteX1" fmla="*/ 45244 w 1490662"/>
              <a:gd name="connsiteY1" fmla="*/ 350044 h 735807"/>
              <a:gd name="connsiteX2" fmla="*/ 142875 w 1490662"/>
              <a:gd name="connsiteY2" fmla="*/ 509588 h 735807"/>
              <a:gd name="connsiteX3" fmla="*/ 278606 w 1490662"/>
              <a:gd name="connsiteY3" fmla="*/ 619125 h 735807"/>
              <a:gd name="connsiteX4" fmla="*/ 450056 w 1490662"/>
              <a:gd name="connsiteY4" fmla="*/ 702469 h 735807"/>
              <a:gd name="connsiteX5" fmla="*/ 669131 w 1490662"/>
              <a:gd name="connsiteY5" fmla="*/ 735807 h 735807"/>
              <a:gd name="connsiteX6" fmla="*/ 926306 w 1490662"/>
              <a:gd name="connsiteY6" fmla="*/ 723900 h 735807"/>
              <a:gd name="connsiteX7" fmla="*/ 1138237 w 1490662"/>
              <a:gd name="connsiteY7" fmla="*/ 614363 h 735807"/>
              <a:gd name="connsiteX8" fmla="*/ 1293019 w 1490662"/>
              <a:gd name="connsiteY8" fmla="*/ 478632 h 735807"/>
              <a:gd name="connsiteX9" fmla="*/ 1383506 w 1490662"/>
              <a:gd name="connsiteY9" fmla="*/ 347663 h 735807"/>
              <a:gd name="connsiteX10" fmla="*/ 1419225 w 1490662"/>
              <a:gd name="connsiteY10" fmla="*/ 257175 h 735807"/>
              <a:gd name="connsiteX11" fmla="*/ 1478756 w 1490662"/>
              <a:gd name="connsiteY11" fmla="*/ 123825 h 735807"/>
              <a:gd name="connsiteX12" fmla="*/ 1490662 w 1490662"/>
              <a:gd name="connsiteY12" fmla="*/ 0 h 7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662" h="735807">
                <a:moveTo>
                  <a:pt x="0" y="195263"/>
                </a:moveTo>
                <a:cubicBezTo>
                  <a:pt x="10716" y="246460"/>
                  <a:pt x="21432" y="297657"/>
                  <a:pt x="45244" y="350044"/>
                </a:cubicBezTo>
                <a:cubicBezTo>
                  <a:pt x="69056" y="402431"/>
                  <a:pt x="103981" y="464741"/>
                  <a:pt x="142875" y="509588"/>
                </a:cubicBezTo>
                <a:cubicBezTo>
                  <a:pt x="181769" y="554435"/>
                  <a:pt x="227409" y="586978"/>
                  <a:pt x="278606" y="619125"/>
                </a:cubicBezTo>
                <a:cubicBezTo>
                  <a:pt x="329803" y="651272"/>
                  <a:pt x="384969" y="683022"/>
                  <a:pt x="450056" y="702469"/>
                </a:cubicBezTo>
                <a:cubicBezTo>
                  <a:pt x="515143" y="721916"/>
                  <a:pt x="589756" y="732235"/>
                  <a:pt x="669131" y="735807"/>
                </a:cubicBezTo>
                <a:lnTo>
                  <a:pt x="926306" y="723900"/>
                </a:lnTo>
                <a:cubicBezTo>
                  <a:pt x="1004490" y="703659"/>
                  <a:pt x="1077118" y="655241"/>
                  <a:pt x="1138237" y="614363"/>
                </a:cubicBezTo>
                <a:cubicBezTo>
                  <a:pt x="1199356" y="573485"/>
                  <a:pt x="1252141" y="523082"/>
                  <a:pt x="1293019" y="478632"/>
                </a:cubicBezTo>
                <a:cubicBezTo>
                  <a:pt x="1333897" y="434182"/>
                  <a:pt x="1362472" y="384573"/>
                  <a:pt x="1383506" y="347663"/>
                </a:cubicBezTo>
                <a:cubicBezTo>
                  <a:pt x="1404540" y="310754"/>
                  <a:pt x="1403350" y="294481"/>
                  <a:pt x="1419225" y="257175"/>
                </a:cubicBezTo>
                <a:cubicBezTo>
                  <a:pt x="1435100" y="219869"/>
                  <a:pt x="1466850" y="166687"/>
                  <a:pt x="1478756" y="123825"/>
                </a:cubicBezTo>
                <a:cubicBezTo>
                  <a:pt x="1490662" y="80963"/>
                  <a:pt x="1488678" y="20638"/>
                  <a:pt x="1490662" y="0"/>
                </a:cubicBez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35C879E9-6FFE-ED0E-AEAD-8BE8DD531C1C}"/>
              </a:ext>
            </a:extLst>
          </p:cNvPr>
          <p:cNvSpPr txBox="1"/>
          <p:nvPr/>
        </p:nvSpPr>
        <p:spPr>
          <a:xfrm>
            <a:off x="7932099" y="2887342"/>
            <a:ext cx="1425133" cy="646331"/>
          </a:xfrm>
          <a:prstGeom prst="rect">
            <a:avLst/>
          </a:prstGeom>
          <a:noFill/>
        </p:spPr>
        <p:txBody>
          <a:bodyPr wrap="square" rtlCol="0">
            <a:spAutoFit/>
          </a:bodyPr>
          <a:lstStyle/>
          <a:p>
            <a:r>
              <a:rPr lang="de-DE" b="1" dirty="0">
                <a:solidFill>
                  <a:schemeClr val="bg1"/>
                </a:solidFill>
              </a:rPr>
              <a:t>145 </a:t>
            </a:r>
          </a:p>
          <a:p>
            <a:r>
              <a:rPr lang="de-DE" b="1" dirty="0">
                <a:solidFill>
                  <a:schemeClr val="bg1"/>
                </a:solidFill>
              </a:rPr>
              <a:t>MHz</a:t>
            </a:r>
          </a:p>
        </p:txBody>
      </p:sp>
      <p:sp>
        <p:nvSpPr>
          <p:cNvPr id="4" name="Ellipse 3">
            <a:extLst>
              <a:ext uri="{FF2B5EF4-FFF2-40B4-BE49-F238E27FC236}">
                <a16:creationId xmlns:a16="http://schemas.microsoft.com/office/drawing/2014/main" id="{DD1509D4-F9B6-FFFC-02D4-7EBDBF175E4E}"/>
              </a:ext>
            </a:extLst>
          </p:cNvPr>
          <p:cNvSpPr/>
          <p:nvPr/>
        </p:nvSpPr>
        <p:spPr>
          <a:xfrm>
            <a:off x="8822220" y="1393406"/>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5" name="Ellipse 4">
            <a:extLst>
              <a:ext uri="{FF2B5EF4-FFF2-40B4-BE49-F238E27FC236}">
                <a16:creationId xmlns:a16="http://schemas.microsoft.com/office/drawing/2014/main" id="{DD1509D4-F9B6-FFFC-02D4-7EBDBF175E4E}"/>
              </a:ext>
            </a:extLst>
          </p:cNvPr>
          <p:cNvSpPr/>
          <p:nvPr/>
        </p:nvSpPr>
        <p:spPr>
          <a:xfrm>
            <a:off x="8491537" y="1620674"/>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7" name="Ellipse 6">
            <a:extLst>
              <a:ext uri="{FF2B5EF4-FFF2-40B4-BE49-F238E27FC236}">
                <a16:creationId xmlns:a16="http://schemas.microsoft.com/office/drawing/2014/main" id="{DD1509D4-F9B6-FFFC-02D4-7EBDBF175E4E}"/>
              </a:ext>
            </a:extLst>
          </p:cNvPr>
          <p:cNvSpPr/>
          <p:nvPr/>
        </p:nvSpPr>
        <p:spPr>
          <a:xfrm>
            <a:off x="8257453" y="3504470"/>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9" name="Ellipse 8">
            <a:extLst>
              <a:ext uri="{FF2B5EF4-FFF2-40B4-BE49-F238E27FC236}">
                <a16:creationId xmlns:a16="http://schemas.microsoft.com/office/drawing/2014/main" id="{DD1509D4-F9B6-FFFC-02D4-7EBDBF175E4E}"/>
              </a:ext>
            </a:extLst>
          </p:cNvPr>
          <p:cNvSpPr/>
          <p:nvPr/>
        </p:nvSpPr>
        <p:spPr>
          <a:xfrm>
            <a:off x="8603461" y="3029860"/>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11" name="Ellipse 10">
            <a:extLst>
              <a:ext uri="{FF2B5EF4-FFF2-40B4-BE49-F238E27FC236}">
                <a16:creationId xmlns:a16="http://schemas.microsoft.com/office/drawing/2014/main" id="{C75ACB41-0432-05BD-D16E-A8DE2F95DA9D}"/>
              </a:ext>
            </a:extLst>
          </p:cNvPr>
          <p:cNvSpPr/>
          <p:nvPr/>
        </p:nvSpPr>
        <p:spPr>
          <a:xfrm>
            <a:off x="7519265" y="3606911"/>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13" name="Ellipse 12">
            <a:extLst>
              <a:ext uri="{FF2B5EF4-FFF2-40B4-BE49-F238E27FC236}">
                <a16:creationId xmlns:a16="http://schemas.microsoft.com/office/drawing/2014/main" id="{7D710A70-0077-68FA-9DF1-FA34D5CCE78C}"/>
              </a:ext>
            </a:extLst>
          </p:cNvPr>
          <p:cNvSpPr/>
          <p:nvPr/>
        </p:nvSpPr>
        <p:spPr>
          <a:xfrm>
            <a:off x="8196008" y="1003113"/>
            <a:ext cx="82407" cy="824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15" name="Textfeld 14">
            <a:extLst>
              <a:ext uri="{FF2B5EF4-FFF2-40B4-BE49-F238E27FC236}">
                <a16:creationId xmlns:a16="http://schemas.microsoft.com/office/drawing/2014/main" id="{BD52A339-86B1-A425-268E-FB35F6A8BD16}"/>
              </a:ext>
            </a:extLst>
          </p:cNvPr>
          <p:cNvSpPr txBox="1"/>
          <p:nvPr/>
        </p:nvSpPr>
        <p:spPr>
          <a:xfrm>
            <a:off x="7219531" y="704978"/>
            <a:ext cx="1425133" cy="369332"/>
          </a:xfrm>
          <a:prstGeom prst="rect">
            <a:avLst/>
          </a:prstGeom>
          <a:noFill/>
        </p:spPr>
        <p:txBody>
          <a:bodyPr wrap="square" rtlCol="0">
            <a:spAutoFit/>
          </a:bodyPr>
          <a:lstStyle/>
          <a:p>
            <a:r>
              <a:rPr lang="de-DE" b="1" dirty="0">
                <a:solidFill>
                  <a:schemeClr val="bg1"/>
                </a:solidFill>
              </a:rPr>
              <a:t>145 MHz</a:t>
            </a:r>
          </a:p>
        </p:txBody>
      </p:sp>
      <p:sp>
        <p:nvSpPr>
          <p:cNvPr id="18" name="Textfeld 17">
            <a:extLst>
              <a:ext uri="{FF2B5EF4-FFF2-40B4-BE49-F238E27FC236}">
                <a16:creationId xmlns:a16="http://schemas.microsoft.com/office/drawing/2014/main" id="{FE39416B-8405-E841-7B3E-8CC8DE9F0550}"/>
              </a:ext>
            </a:extLst>
          </p:cNvPr>
          <p:cNvSpPr txBox="1"/>
          <p:nvPr/>
        </p:nvSpPr>
        <p:spPr>
          <a:xfrm>
            <a:off x="8871262" y="811083"/>
            <a:ext cx="264805" cy="276999"/>
          </a:xfrm>
          <a:prstGeom prst="rect">
            <a:avLst/>
          </a:prstGeom>
          <a:noFill/>
        </p:spPr>
        <p:txBody>
          <a:bodyPr wrap="square" rtlCol="0">
            <a:spAutoFit/>
          </a:bodyPr>
          <a:lstStyle/>
          <a:p>
            <a:r>
              <a:rPr lang="de-DE" sz="1200" b="1" dirty="0">
                <a:solidFill>
                  <a:schemeClr val="bg1"/>
                </a:solidFill>
              </a:rPr>
              <a:t>0</a:t>
            </a:r>
          </a:p>
        </p:txBody>
      </p:sp>
      <p:sp>
        <p:nvSpPr>
          <p:cNvPr id="31" name="Textfeld 30">
            <a:extLst>
              <a:ext uri="{FF2B5EF4-FFF2-40B4-BE49-F238E27FC236}">
                <a16:creationId xmlns:a16="http://schemas.microsoft.com/office/drawing/2014/main" id="{595BD6F5-7300-40E2-FC2B-CDFC7BB563AE}"/>
              </a:ext>
            </a:extLst>
          </p:cNvPr>
          <p:cNvSpPr txBox="1"/>
          <p:nvPr/>
        </p:nvSpPr>
        <p:spPr>
          <a:xfrm>
            <a:off x="8850770" y="3348189"/>
            <a:ext cx="264805" cy="276999"/>
          </a:xfrm>
          <a:prstGeom prst="rect">
            <a:avLst/>
          </a:prstGeom>
          <a:noFill/>
        </p:spPr>
        <p:txBody>
          <a:bodyPr wrap="square" rtlCol="0">
            <a:spAutoFit/>
          </a:bodyPr>
          <a:lstStyle/>
          <a:p>
            <a:r>
              <a:rPr lang="de-DE" sz="1200" b="1" dirty="0">
                <a:solidFill>
                  <a:schemeClr val="bg1"/>
                </a:solidFill>
              </a:rPr>
              <a:t>0</a:t>
            </a:r>
          </a:p>
        </p:txBody>
      </p:sp>
      <p:sp>
        <p:nvSpPr>
          <p:cNvPr id="12" name="Ellipse 11">
            <a:extLst>
              <a:ext uri="{FF2B5EF4-FFF2-40B4-BE49-F238E27FC236}">
                <a16:creationId xmlns:a16="http://schemas.microsoft.com/office/drawing/2014/main" id="{4A6ACDD5-52A6-8AA7-A41E-E5F76EEC1313}"/>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D4D0FA5D-3AB8-8797-F5CA-E01A94B81CD9}"/>
              </a:ext>
            </a:extLst>
          </p:cNvPr>
          <p:cNvSpPr txBox="1"/>
          <p:nvPr/>
        </p:nvSpPr>
        <p:spPr>
          <a:xfrm>
            <a:off x="4528994" y="4303869"/>
            <a:ext cx="4551504" cy="1200329"/>
          </a:xfrm>
          <a:prstGeom prst="rect">
            <a:avLst/>
          </a:prstGeom>
          <a:noFill/>
        </p:spPr>
        <p:txBody>
          <a:bodyPr wrap="square">
            <a:spAutoFit/>
          </a:bodyPr>
          <a:lstStyle/>
          <a:p>
            <a:r>
              <a:rPr lang="de-DE" dirty="0">
                <a:solidFill>
                  <a:srgbClr val="002060"/>
                </a:solidFill>
              </a:rPr>
              <a:t>Die Phasenverschiebung durch die </a:t>
            </a:r>
            <a:r>
              <a:rPr lang="de-DE" dirty="0" err="1">
                <a:solidFill>
                  <a:srgbClr val="002060"/>
                </a:solidFill>
              </a:rPr>
              <a:t>Koaxleitung</a:t>
            </a:r>
            <a:r>
              <a:rPr lang="de-DE" dirty="0">
                <a:solidFill>
                  <a:srgbClr val="002060"/>
                </a:solidFill>
              </a:rPr>
              <a:t> beträgt: 2 m/ 0,67 (</a:t>
            </a:r>
            <a:r>
              <a:rPr lang="de-DE" dirty="0" err="1">
                <a:solidFill>
                  <a:srgbClr val="002060"/>
                </a:solidFill>
              </a:rPr>
              <a:t>V</a:t>
            </a:r>
            <a:r>
              <a:rPr lang="de-DE" baseline="-25000" dirty="0" err="1">
                <a:solidFill>
                  <a:srgbClr val="002060"/>
                </a:solidFill>
              </a:rPr>
              <a:t>k</a:t>
            </a:r>
            <a:r>
              <a:rPr lang="de-DE" dirty="0">
                <a:solidFill>
                  <a:srgbClr val="002060"/>
                </a:solidFill>
              </a:rPr>
              <a:t> ) = 2,985 m (elektrische Länge)/ 2,0689 m (</a:t>
            </a:r>
            <a:r>
              <a:rPr lang="el-GR" dirty="0">
                <a:solidFill>
                  <a:srgbClr val="002060"/>
                </a:solidFill>
              </a:rPr>
              <a:t>λ</a:t>
            </a:r>
            <a:r>
              <a:rPr lang="de-DE" dirty="0">
                <a:solidFill>
                  <a:srgbClr val="002060"/>
                </a:solidFill>
              </a:rPr>
              <a:t> bei 145 MHz) x 360° = 519°.</a:t>
            </a:r>
          </a:p>
        </p:txBody>
      </p:sp>
    </p:spTree>
    <p:extLst>
      <p:ext uri="{BB962C8B-B14F-4D97-AF65-F5344CB8AC3E}">
        <p14:creationId xmlns:p14="http://schemas.microsoft.com/office/powerpoint/2010/main" val="150357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4" grpId="0"/>
      <p:bldP spid="25" grpId="0"/>
      <p:bldP spid="27" grpId="0"/>
      <p:bldP spid="40" grpId="0" animBg="1"/>
      <p:bldP spid="41" grpId="0" animBg="1"/>
      <p:bldP spid="3" grpId="0"/>
      <p:bldP spid="4" grpId="0" animBg="1"/>
      <p:bldP spid="5" grpId="0" animBg="1"/>
      <p:bldP spid="7" grpId="0" animBg="1"/>
      <p:bldP spid="9" grpId="0" animBg="1"/>
      <p:bldP spid="11" grpId="0" animBg="1"/>
      <p:bldP spid="13" grpId="0" animBg="1"/>
      <p:bldP spid="15" grpId="0"/>
      <p:bldP spid="18" grpId="0"/>
      <p:bldP spid="31" grpId="0"/>
      <p:bldP spid="12" grpId="0" animBg="1"/>
      <p:bldP spid="3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AF62F71-CA90-FF09-C8BF-1BF7E4152B73}"/>
              </a:ext>
            </a:extLst>
          </p:cNvPr>
          <p:cNvSpPr>
            <a:spLocks noGrp="1"/>
          </p:cNvSpPr>
          <p:nvPr>
            <p:ph type="sldNum" sz="quarter" idx="12"/>
          </p:nvPr>
        </p:nvSpPr>
        <p:spPr/>
        <p:txBody>
          <a:bodyPr/>
          <a:lstStyle/>
          <a:p>
            <a:fld id="{C2AC68D2-1A84-4503-B18D-7B7812CC9574}" type="slidenum">
              <a:rPr lang="de-DE" smtClean="0"/>
              <a:t>66</a:t>
            </a:fld>
            <a:endParaRPr lang="de-DE"/>
          </a:p>
        </p:txBody>
      </p:sp>
      <p:pic>
        <p:nvPicPr>
          <p:cNvPr id="4" name="Grafik 4" descr="DSC_5815.JPG">
            <a:extLst>
              <a:ext uri="{FF2B5EF4-FFF2-40B4-BE49-F238E27FC236}">
                <a16:creationId xmlns:a16="http://schemas.microsoft.com/office/drawing/2014/main" id="{FAB237D6-16E3-1067-471B-2AF42386A6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contrast="23000"/>
                    </a14:imgEffect>
                  </a14:imgLayer>
                </a14:imgProps>
              </a:ext>
              <a:ext uri="{28A0092B-C50C-407E-A947-70E740481C1C}">
                <a14:useLocalDpi xmlns:a14="http://schemas.microsoft.com/office/drawing/2010/main" val="0"/>
              </a:ext>
            </a:extLst>
          </a:blip>
          <a:srcRect/>
          <a:stretch>
            <a:fillRect/>
          </a:stretch>
        </p:blipFill>
        <p:spPr bwMode="auto">
          <a:xfrm>
            <a:off x="277815" y="408242"/>
            <a:ext cx="3264376" cy="216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446D8950-FABC-A479-47DE-E86B54FECB40}"/>
              </a:ext>
            </a:extLst>
          </p:cNvPr>
          <p:cNvSpPr txBox="1"/>
          <p:nvPr/>
        </p:nvSpPr>
        <p:spPr>
          <a:xfrm>
            <a:off x="198931" y="5523250"/>
            <a:ext cx="6039815" cy="1015663"/>
          </a:xfrm>
          <a:prstGeom prst="rect">
            <a:avLst/>
          </a:prstGeom>
          <a:noFill/>
        </p:spPr>
        <p:txBody>
          <a:bodyPr wrap="square" rtlCol="0">
            <a:spAutoFit/>
          </a:bodyPr>
          <a:lstStyle/>
          <a:p>
            <a:r>
              <a:rPr lang="de-DE" sz="2000" b="1" dirty="0" err="1">
                <a:solidFill>
                  <a:srgbClr val="002060"/>
                </a:solidFill>
              </a:rPr>
              <a:t>Endfedantenne</a:t>
            </a:r>
            <a:r>
              <a:rPr lang="de-DE" sz="2000" b="1" dirty="0">
                <a:solidFill>
                  <a:srgbClr val="002060"/>
                </a:solidFill>
              </a:rPr>
              <a:t> </a:t>
            </a:r>
          </a:p>
          <a:p>
            <a:r>
              <a:rPr lang="de-DE" sz="2000" b="1" dirty="0">
                <a:solidFill>
                  <a:srgbClr val="002060"/>
                </a:solidFill>
              </a:rPr>
              <a:t>80, 40, 20, (15, 10) m, ca. 23 m lang, 7 m hoch </a:t>
            </a:r>
          </a:p>
          <a:p>
            <a:r>
              <a:rPr lang="de-DE" sz="2000" b="1" dirty="0">
                <a:solidFill>
                  <a:srgbClr val="002060"/>
                </a:solidFill>
              </a:rPr>
              <a:t>von Sara, DL4WWQ (Eigenbau im DARC-Seminar)</a:t>
            </a:r>
          </a:p>
        </p:txBody>
      </p:sp>
      <p:pic>
        <p:nvPicPr>
          <p:cNvPr id="6" name="Grafik 5" descr="Ein Bild, das Text, Handschrift, Reihe enthält.&#10;&#10;Automatisch generierte Beschreibung">
            <a:extLst>
              <a:ext uri="{FF2B5EF4-FFF2-40B4-BE49-F238E27FC236}">
                <a16:creationId xmlns:a16="http://schemas.microsoft.com/office/drawing/2014/main" id="{26F65204-8E22-7F01-C5BC-877371C29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5018" y="408241"/>
            <a:ext cx="2937825" cy="2161422"/>
          </a:xfrm>
          <a:prstGeom prst="rect">
            <a:avLst/>
          </a:prstGeom>
        </p:spPr>
      </p:pic>
      <p:pic>
        <p:nvPicPr>
          <p:cNvPr id="8" name="Grafik 7" descr="Ein Bild, das Text, Kreuzstich, Reihe, nähen enthält.&#10;&#10;Automatisch generierte Beschreibung">
            <a:extLst>
              <a:ext uri="{FF2B5EF4-FFF2-40B4-BE49-F238E27FC236}">
                <a16:creationId xmlns:a16="http://schemas.microsoft.com/office/drawing/2014/main" id="{B1F27DFD-3A76-F894-8915-7E641263E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5018" y="3214150"/>
            <a:ext cx="2937827" cy="2161422"/>
          </a:xfrm>
          <a:prstGeom prst="rect">
            <a:avLst/>
          </a:prstGeom>
        </p:spPr>
      </p:pic>
      <p:pic>
        <p:nvPicPr>
          <p:cNvPr id="10" name="Grafik 9" descr="Ein Bild, das Kinderkunst, Text, Stickerei, nähen enthält.&#10;&#10;Automatisch generierte Beschreibung">
            <a:extLst>
              <a:ext uri="{FF2B5EF4-FFF2-40B4-BE49-F238E27FC236}">
                <a16:creationId xmlns:a16="http://schemas.microsoft.com/office/drawing/2014/main" id="{172BE954-B1A7-CDD4-7DDF-292D2B8059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2736" y="408241"/>
            <a:ext cx="2470245" cy="1802693"/>
          </a:xfrm>
          <a:prstGeom prst="rect">
            <a:avLst/>
          </a:prstGeom>
          <a:ln>
            <a:solidFill>
              <a:schemeClr val="accent1">
                <a:shade val="15000"/>
              </a:schemeClr>
            </a:solidFill>
          </a:ln>
        </p:spPr>
      </p:pic>
      <p:pic>
        <p:nvPicPr>
          <p:cNvPr id="13" name="Grafik 12" descr="Ein Bild, das Kopfhörer, Kabel, Im Haus enthält.&#10;&#10;Automatisch generierte Beschreibung">
            <a:extLst>
              <a:ext uri="{FF2B5EF4-FFF2-40B4-BE49-F238E27FC236}">
                <a16:creationId xmlns:a16="http://schemas.microsoft.com/office/drawing/2014/main" id="{B0A030FA-EDD8-10F1-9937-371AD9B554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380" y="2927290"/>
            <a:ext cx="3264376" cy="2448282"/>
          </a:xfrm>
          <a:prstGeom prst="rect">
            <a:avLst/>
          </a:prstGeom>
        </p:spPr>
      </p:pic>
      <p:sp>
        <p:nvSpPr>
          <p:cNvPr id="14" name="Textfeld 13">
            <a:extLst>
              <a:ext uri="{FF2B5EF4-FFF2-40B4-BE49-F238E27FC236}">
                <a16:creationId xmlns:a16="http://schemas.microsoft.com/office/drawing/2014/main" id="{0814DE76-210F-824D-86D1-1A7F3F7CD257}"/>
              </a:ext>
            </a:extLst>
          </p:cNvPr>
          <p:cNvSpPr txBox="1"/>
          <p:nvPr/>
        </p:nvSpPr>
        <p:spPr>
          <a:xfrm>
            <a:off x="2832660" y="3401275"/>
            <a:ext cx="772358" cy="338554"/>
          </a:xfrm>
          <a:prstGeom prst="rect">
            <a:avLst/>
          </a:prstGeom>
          <a:noFill/>
        </p:spPr>
        <p:txBody>
          <a:bodyPr wrap="square" rtlCol="0">
            <a:spAutoFit/>
          </a:bodyPr>
          <a:lstStyle/>
          <a:p>
            <a:r>
              <a:rPr lang="de-DE" sz="1600" dirty="0">
                <a:solidFill>
                  <a:srgbClr val="002060"/>
                </a:solidFill>
              </a:rPr>
              <a:t>ca. 4 m</a:t>
            </a:r>
          </a:p>
        </p:txBody>
      </p:sp>
      <p:sp>
        <p:nvSpPr>
          <p:cNvPr id="16" name="Textfeld 15">
            <a:extLst>
              <a:ext uri="{FF2B5EF4-FFF2-40B4-BE49-F238E27FC236}">
                <a16:creationId xmlns:a16="http://schemas.microsoft.com/office/drawing/2014/main" id="{2234ADD4-AE1B-F5E7-489B-F6D95F37B637}"/>
              </a:ext>
            </a:extLst>
          </p:cNvPr>
          <p:cNvSpPr txBox="1"/>
          <p:nvPr/>
        </p:nvSpPr>
        <p:spPr>
          <a:xfrm>
            <a:off x="2698802" y="4516940"/>
            <a:ext cx="772358" cy="338554"/>
          </a:xfrm>
          <a:prstGeom prst="rect">
            <a:avLst/>
          </a:prstGeom>
          <a:noFill/>
        </p:spPr>
        <p:txBody>
          <a:bodyPr wrap="square" rtlCol="0">
            <a:spAutoFit/>
          </a:bodyPr>
          <a:lstStyle/>
          <a:p>
            <a:r>
              <a:rPr lang="de-DE" sz="1600" dirty="0">
                <a:solidFill>
                  <a:srgbClr val="002060"/>
                </a:solidFill>
              </a:rPr>
              <a:t>MWS</a:t>
            </a:r>
          </a:p>
        </p:txBody>
      </p:sp>
      <p:sp>
        <p:nvSpPr>
          <p:cNvPr id="17" name="Textfeld 16">
            <a:extLst>
              <a:ext uri="{FF2B5EF4-FFF2-40B4-BE49-F238E27FC236}">
                <a16:creationId xmlns:a16="http://schemas.microsoft.com/office/drawing/2014/main" id="{5AC10437-1D26-AB2D-1FA4-BF38E4948116}"/>
              </a:ext>
            </a:extLst>
          </p:cNvPr>
          <p:cNvSpPr txBox="1"/>
          <p:nvPr/>
        </p:nvSpPr>
        <p:spPr>
          <a:xfrm>
            <a:off x="776489" y="3076350"/>
            <a:ext cx="1002494" cy="338554"/>
          </a:xfrm>
          <a:prstGeom prst="rect">
            <a:avLst/>
          </a:prstGeom>
          <a:noFill/>
        </p:spPr>
        <p:txBody>
          <a:bodyPr wrap="square" rtlCol="0">
            <a:spAutoFit/>
          </a:bodyPr>
          <a:lstStyle/>
          <a:p>
            <a:r>
              <a:rPr lang="de-DE" sz="1600" dirty="0">
                <a:solidFill>
                  <a:srgbClr val="002060"/>
                </a:solidFill>
              </a:rPr>
              <a:t>ca. 10 m</a:t>
            </a:r>
          </a:p>
        </p:txBody>
      </p:sp>
      <p:sp>
        <p:nvSpPr>
          <p:cNvPr id="21" name="Freihandform: Form 20">
            <a:extLst>
              <a:ext uri="{FF2B5EF4-FFF2-40B4-BE49-F238E27FC236}">
                <a16:creationId xmlns:a16="http://schemas.microsoft.com/office/drawing/2014/main" id="{DC8CB6AB-9C29-3D3E-9341-7FFB33F8D814}"/>
              </a:ext>
            </a:extLst>
          </p:cNvPr>
          <p:cNvSpPr/>
          <p:nvPr/>
        </p:nvSpPr>
        <p:spPr>
          <a:xfrm>
            <a:off x="1623268" y="1364456"/>
            <a:ext cx="970218" cy="1653064"/>
          </a:xfrm>
          <a:custGeom>
            <a:avLst/>
            <a:gdLst>
              <a:gd name="connsiteX0" fmla="*/ 10680 w 970628"/>
              <a:gd name="connsiteY0" fmla="*/ 0 h 1430080"/>
              <a:gd name="connsiteX1" fmla="*/ 101167 w 970628"/>
              <a:gd name="connsiteY1" fmla="*/ 90488 h 1430080"/>
              <a:gd name="connsiteX2" fmla="*/ 129742 w 970628"/>
              <a:gd name="connsiteY2" fmla="*/ 271463 h 1430080"/>
              <a:gd name="connsiteX3" fmla="*/ 91642 w 970628"/>
              <a:gd name="connsiteY3" fmla="*/ 490538 h 1430080"/>
              <a:gd name="connsiteX4" fmla="*/ 20205 w 970628"/>
              <a:gd name="connsiteY4" fmla="*/ 590550 h 1430080"/>
              <a:gd name="connsiteX5" fmla="*/ 5917 w 970628"/>
              <a:gd name="connsiteY5" fmla="*/ 833438 h 1430080"/>
              <a:gd name="connsiteX6" fmla="*/ 105930 w 970628"/>
              <a:gd name="connsiteY6" fmla="*/ 1014413 h 1430080"/>
              <a:gd name="connsiteX7" fmla="*/ 296430 w 970628"/>
              <a:gd name="connsiteY7" fmla="*/ 1143000 h 1430080"/>
              <a:gd name="connsiteX8" fmla="*/ 563130 w 970628"/>
              <a:gd name="connsiteY8" fmla="*/ 1219200 h 1430080"/>
              <a:gd name="connsiteX9" fmla="*/ 806017 w 970628"/>
              <a:gd name="connsiteY9" fmla="*/ 1257300 h 1430080"/>
              <a:gd name="connsiteX10" fmla="*/ 906030 w 970628"/>
              <a:gd name="connsiteY10" fmla="*/ 1333500 h 1430080"/>
              <a:gd name="connsiteX11" fmla="*/ 967942 w 970628"/>
              <a:gd name="connsiteY11" fmla="*/ 1423988 h 1430080"/>
              <a:gd name="connsiteX12" fmla="*/ 953655 w 970628"/>
              <a:gd name="connsiteY12" fmla="*/ 1414463 h 1430080"/>
              <a:gd name="connsiteX0" fmla="*/ 10680 w 970628"/>
              <a:gd name="connsiteY0" fmla="*/ 0 h 1430080"/>
              <a:gd name="connsiteX1" fmla="*/ 77354 w 970628"/>
              <a:gd name="connsiteY1" fmla="*/ 95251 h 1430080"/>
              <a:gd name="connsiteX2" fmla="*/ 129742 w 970628"/>
              <a:gd name="connsiteY2" fmla="*/ 271463 h 1430080"/>
              <a:gd name="connsiteX3" fmla="*/ 91642 w 970628"/>
              <a:gd name="connsiteY3" fmla="*/ 490538 h 1430080"/>
              <a:gd name="connsiteX4" fmla="*/ 20205 w 970628"/>
              <a:gd name="connsiteY4" fmla="*/ 590550 h 1430080"/>
              <a:gd name="connsiteX5" fmla="*/ 5917 w 970628"/>
              <a:gd name="connsiteY5" fmla="*/ 833438 h 1430080"/>
              <a:gd name="connsiteX6" fmla="*/ 105930 w 970628"/>
              <a:gd name="connsiteY6" fmla="*/ 1014413 h 1430080"/>
              <a:gd name="connsiteX7" fmla="*/ 296430 w 970628"/>
              <a:gd name="connsiteY7" fmla="*/ 1143000 h 1430080"/>
              <a:gd name="connsiteX8" fmla="*/ 563130 w 970628"/>
              <a:gd name="connsiteY8" fmla="*/ 1219200 h 1430080"/>
              <a:gd name="connsiteX9" fmla="*/ 806017 w 970628"/>
              <a:gd name="connsiteY9" fmla="*/ 1257300 h 1430080"/>
              <a:gd name="connsiteX10" fmla="*/ 906030 w 970628"/>
              <a:gd name="connsiteY10" fmla="*/ 1333500 h 1430080"/>
              <a:gd name="connsiteX11" fmla="*/ 967942 w 970628"/>
              <a:gd name="connsiteY11" fmla="*/ 1423988 h 1430080"/>
              <a:gd name="connsiteX12" fmla="*/ 953655 w 970628"/>
              <a:gd name="connsiteY12" fmla="*/ 1414463 h 1430080"/>
              <a:gd name="connsiteX0" fmla="*/ 39255 w 970628"/>
              <a:gd name="connsiteY0" fmla="*/ 0 h 1453893"/>
              <a:gd name="connsiteX1" fmla="*/ 77354 w 970628"/>
              <a:gd name="connsiteY1" fmla="*/ 119064 h 1453893"/>
              <a:gd name="connsiteX2" fmla="*/ 129742 w 970628"/>
              <a:gd name="connsiteY2" fmla="*/ 295276 h 1453893"/>
              <a:gd name="connsiteX3" fmla="*/ 91642 w 970628"/>
              <a:gd name="connsiteY3" fmla="*/ 514351 h 1453893"/>
              <a:gd name="connsiteX4" fmla="*/ 20205 w 970628"/>
              <a:gd name="connsiteY4" fmla="*/ 614363 h 1453893"/>
              <a:gd name="connsiteX5" fmla="*/ 5917 w 970628"/>
              <a:gd name="connsiteY5" fmla="*/ 857251 h 1453893"/>
              <a:gd name="connsiteX6" fmla="*/ 105930 w 970628"/>
              <a:gd name="connsiteY6" fmla="*/ 1038226 h 1453893"/>
              <a:gd name="connsiteX7" fmla="*/ 296430 w 970628"/>
              <a:gd name="connsiteY7" fmla="*/ 1166813 h 1453893"/>
              <a:gd name="connsiteX8" fmla="*/ 563130 w 970628"/>
              <a:gd name="connsiteY8" fmla="*/ 1243013 h 1453893"/>
              <a:gd name="connsiteX9" fmla="*/ 806017 w 970628"/>
              <a:gd name="connsiteY9" fmla="*/ 1281113 h 1453893"/>
              <a:gd name="connsiteX10" fmla="*/ 906030 w 970628"/>
              <a:gd name="connsiteY10" fmla="*/ 1357313 h 1453893"/>
              <a:gd name="connsiteX11" fmla="*/ 967942 w 970628"/>
              <a:gd name="connsiteY11" fmla="*/ 1447801 h 1453893"/>
              <a:gd name="connsiteX12" fmla="*/ 953655 w 970628"/>
              <a:gd name="connsiteY12" fmla="*/ 1438276 h 1453893"/>
              <a:gd name="connsiteX0" fmla="*/ 39255 w 970628"/>
              <a:gd name="connsiteY0" fmla="*/ 0 h 1453893"/>
              <a:gd name="connsiteX1" fmla="*/ 67829 w 970628"/>
              <a:gd name="connsiteY1" fmla="*/ 119064 h 1453893"/>
              <a:gd name="connsiteX2" fmla="*/ 129742 w 970628"/>
              <a:gd name="connsiteY2" fmla="*/ 295276 h 1453893"/>
              <a:gd name="connsiteX3" fmla="*/ 91642 w 970628"/>
              <a:gd name="connsiteY3" fmla="*/ 514351 h 1453893"/>
              <a:gd name="connsiteX4" fmla="*/ 20205 w 970628"/>
              <a:gd name="connsiteY4" fmla="*/ 614363 h 1453893"/>
              <a:gd name="connsiteX5" fmla="*/ 5917 w 970628"/>
              <a:gd name="connsiteY5" fmla="*/ 857251 h 1453893"/>
              <a:gd name="connsiteX6" fmla="*/ 105930 w 970628"/>
              <a:gd name="connsiteY6" fmla="*/ 1038226 h 1453893"/>
              <a:gd name="connsiteX7" fmla="*/ 296430 w 970628"/>
              <a:gd name="connsiteY7" fmla="*/ 1166813 h 1453893"/>
              <a:gd name="connsiteX8" fmla="*/ 563130 w 970628"/>
              <a:gd name="connsiteY8" fmla="*/ 1243013 h 1453893"/>
              <a:gd name="connsiteX9" fmla="*/ 806017 w 970628"/>
              <a:gd name="connsiteY9" fmla="*/ 1281113 h 1453893"/>
              <a:gd name="connsiteX10" fmla="*/ 906030 w 970628"/>
              <a:gd name="connsiteY10" fmla="*/ 1357313 h 1453893"/>
              <a:gd name="connsiteX11" fmla="*/ 967942 w 970628"/>
              <a:gd name="connsiteY11" fmla="*/ 1447801 h 1453893"/>
              <a:gd name="connsiteX12" fmla="*/ 953655 w 970628"/>
              <a:gd name="connsiteY12" fmla="*/ 1438276 h 1453893"/>
              <a:gd name="connsiteX0" fmla="*/ 10680 w 970628"/>
              <a:gd name="connsiteY0" fmla="*/ 0 h 1444368"/>
              <a:gd name="connsiteX1" fmla="*/ 67829 w 970628"/>
              <a:gd name="connsiteY1" fmla="*/ 109539 h 1444368"/>
              <a:gd name="connsiteX2" fmla="*/ 129742 w 970628"/>
              <a:gd name="connsiteY2" fmla="*/ 285751 h 1444368"/>
              <a:gd name="connsiteX3" fmla="*/ 91642 w 970628"/>
              <a:gd name="connsiteY3" fmla="*/ 504826 h 1444368"/>
              <a:gd name="connsiteX4" fmla="*/ 20205 w 970628"/>
              <a:gd name="connsiteY4" fmla="*/ 604838 h 1444368"/>
              <a:gd name="connsiteX5" fmla="*/ 5917 w 970628"/>
              <a:gd name="connsiteY5" fmla="*/ 847726 h 1444368"/>
              <a:gd name="connsiteX6" fmla="*/ 105930 w 970628"/>
              <a:gd name="connsiteY6" fmla="*/ 1028701 h 1444368"/>
              <a:gd name="connsiteX7" fmla="*/ 296430 w 970628"/>
              <a:gd name="connsiteY7" fmla="*/ 1157288 h 1444368"/>
              <a:gd name="connsiteX8" fmla="*/ 563130 w 970628"/>
              <a:gd name="connsiteY8" fmla="*/ 1233488 h 1444368"/>
              <a:gd name="connsiteX9" fmla="*/ 806017 w 970628"/>
              <a:gd name="connsiteY9" fmla="*/ 1271588 h 1444368"/>
              <a:gd name="connsiteX10" fmla="*/ 906030 w 970628"/>
              <a:gd name="connsiteY10" fmla="*/ 1347788 h 1444368"/>
              <a:gd name="connsiteX11" fmla="*/ 967942 w 970628"/>
              <a:gd name="connsiteY11" fmla="*/ 1438276 h 1444368"/>
              <a:gd name="connsiteX12" fmla="*/ 953655 w 970628"/>
              <a:gd name="connsiteY12" fmla="*/ 1428751 h 1444368"/>
              <a:gd name="connsiteX0" fmla="*/ 10680 w 970628"/>
              <a:gd name="connsiteY0" fmla="*/ 0 h 1444368"/>
              <a:gd name="connsiteX1" fmla="*/ 55923 w 970628"/>
              <a:gd name="connsiteY1" fmla="*/ 121445 h 1444368"/>
              <a:gd name="connsiteX2" fmla="*/ 129742 w 970628"/>
              <a:gd name="connsiteY2" fmla="*/ 285751 h 1444368"/>
              <a:gd name="connsiteX3" fmla="*/ 91642 w 970628"/>
              <a:gd name="connsiteY3" fmla="*/ 504826 h 1444368"/>
              <a:gd name="connsiteX4" fmla="*/ 20205 w 970628"/>
              <a:gd name="connsiteY4" fmla="*/ 604838 h 1444368"/>
              <a:gd name="connsiteX5" fmla="*/ 5917 w 970628"/>
              <a:gd name="connsiteY5" fmla="*/ 847726 h 1444368"/>
              <a:gd name="connsiteX6" fmla="*/ 105930 w 970628"/>
              <a:gd name="connsiteY6" fmla="*/ 1028701 h 1444368"/>
              <a:gd name="connsiteX7" fmla="*/ 296430 w 970628"/>
              <a:gd name="connsiteY7" fmla="*/ 1157288 h 1444368"/>
              <a:gd name="connsiteX8" fmla="*/ 563130 w 970628"/>
              <a:gd name="connsiteY8" fmla="*/ 1233488 h 1444368"/>
              <a:gd name="connsiteX9" fmla="*/ 806017 w 970628"/>
              <a:gd name="connsiteY9" fmla="*/ 1271588 h 1444368"/>
              <a:gd name="connsiteX10" fmla="*/ 906030 w 970628"/>
              <a:gd name="connsiteY10" fmla="*/ 1347788 h 1444368"/>
              <a:gd name="connsiteX11" fmla="*/ 967942 w 970628"/>
              <a:gd name="connsiteY11" fmla="*/ 1438276 h 1444368"/>
              <a:gd name="connsiteX12" fmla="*/ 953655 w 970628"/>
              <a:gd name="connsiteY12" fmla="*/ 1428751 h 1444368"/>
              <a:gd name="connsiteX0" fmla="*/ 36873 w 970628"/>
              <a:gd name="connsiteY0" fmla="*/ 0 h 1451512"/>
              <a:gd name="connsiteX1" fmla="*/ 55923 w 970628"/>
              <a:gd name="connsiteY1" fmla="*/ 128589 h 1451512"/>
              <a:gd name="connsiteX2" fmla="*/ 129742 w 970628"/>
              <a:gd name="connsiteY2" fmla="*/ 292895 h 1451512"/>
              <a:gd name="connsiteX3" fmla="*/ 91642 w 970628"/>
              <a:gd name="connsiteY3" fmla="*/ 511970 h 1451512"/>
              <a:gd name="connsiteX4" fmla="*/ 20205 w 970628"/>
              <a:gd name="connsiteY4" fmla="*/ 611982 h 1451512"/>
              <a:gd name="connsiteX5" fmla="*/ 5917 w 970628"/>
              <a:gd name="connsiteY5" fmla="*/ 854870 h 1451512"/>
              <a:gd name="connsiteX6" fmla="*/ 105930 w 970628"/>
              <a:gd name="connsiteY6" fmla="*/ 1035845 h 1451512"/>
              <a:gd name="connsiteX7" fmla="*/ 296430 w 970628"/>
              <a:gd name="connsiteY7" fmla="*/ 1164432 h 1451512"/>
              <a:gd name="connsiteX8" fmla="*/ 563130 w 970628"/>
              <a:gd name="connsiteY8" fmla="*/ 1240632 h 1451512"/>
              <a:gd name="connsiteX9" fmla="*/ 806017 w 970628"/>
              <a:gd name="connsiteY9" fmla="*/ 1278732 h 1451512"/>
              <a:gd name="connsiteX10" fmla="*/ 906030 w 970628"/>
              <a:gd name="connsiteY10" fmla="*/ 1354932 h 1451512"/>
              <a:gd name="connsiteX11" fmla="*/ 967942 w 970628"/>
              <a:gd name="connsiteY11" fmla="*/ 1445420 h 1451512"/>
              <a:gd name="connsiteX12" fmla="*/ 953655 w 970628"/>
              <a:gd name="connsiteY12" fmla="*/ 1435895 h 1451512"/>
              <a:gd name="connsiteX0" fmla="*/ 36873 w 970628"/>
              <a:gd name="connsiteY0" fmla="*/ 0 h 1451512"/>
              <a:gd name="connsiteX1" fmla="*/ 55923 w 970628"/>
              <a:gd name="connsiteY1" fmla="*/ 128589 h 1451512"/>
              <a:gd name="connsiteX2" fmla="*/ 129742 w 970628"/>
              <a:gd name="connsiteY2" fmla="*/ 292895 h 1451512"/>
              <a:gd name="connsiteX3" fmla="*/ 91642 w 970628"/>
              <a:gd name="connsiteY3" fmla="*/ 511970 h 1451512"/>
              <a:gd name="connsiteX4" fmla="*/ 20205 w 970628"/>
              <a:gd name="connsiteY4" fmla="*/ 611982 h 1451512"/>
              <a:gd name="connsiteX5" fmla="*/ 5917 w 970628"/>
              <a:gd name="connsiteY5" fmla="*/ 854870 h 1451512"/>
              <a:gd name="connsiteX6" fmla="*/ 105930 w 970628"/>
              <a:gd name="connsiteY6" fmla="*/ 1035845 h 1451512"/>
              <a:gd name="connsiteX7" fmla="*/ 296430 w 970628"/>
              <a:gd name="connsiteY7" fmla="*/ 1164432 h 1451512"/>
              <a:gd name="connsiteX8" fmla="*/ 563130 w 970628"/>
              <a:gd name="connsiteY8" fmla="*/ 1240632 h 1451512"/>
              <a:gd name="connsiteX9" fmla="*/ 806017 w 970628"/>
              <a:gd name="connsiteY9" fmla="*/ 1278732 h 1451512"/>
              <a:gd name="connsiteX10" fmla="*/ 906030 w 970628"/>
              <a:gd name="connsiteY10" fmla="*/ 1354932 h 1451512"/>
              <a:gd name="connsiteX11" fmla="*/ 967942 w 970628"/>
              <a:gd name="connsiteY11" fmla="*/ 1445420 h 1451512"/>
              <a:gd name="connsiteX12" fmla="*/ 953655 w 970628"/>
              <a:gd name="connsiteY12" fmla="*/ 1435895 h 1451512"/>
              <a:gd name="connsiteX0" fmla="*/ 8298 w 970628"/>
              <a:gd name="connsiteY0" fmla="*/ 0 h 1446749"/>
              <a:gd name="connsiteX1" fmla="*/ 55923 w 970628"/>
              <a:gd name="connsiteY1" fmla="*/ 123826 h 1446749"/>
              <a:gd name="connsiteX2" fmla="*/ 129742 w 970628"/>
              <a:gd name="connsiteY2" fmla="*/ 288132 h 1446749"/>
              <a:gd name="connsiteX3" fmla="*/ 91642 w 970628"/>
              <a:gd name="connsiteY3" fmla="*/ 507207 h 1446749"/>
              <a:gd name="connsiteX4" fmla="*/ 20205 w 970628"/>
              <a:gd name="connsiteY4" fmla="*/ 607219 h 1446749"/>
              <a:gd name="connsiteX5" fmla="*/ 5917 w 970628"/>
              <a:gd name="connsiteY5" fmla="*/ 850107 h 1446749"/>
              <a:gd name="connsiteX6" fmla="*/ 105930 w 970628"/>
              <a:gd name="connsiteY6" fmla="*/ 1031082 h 1446749"/>
              <a:gd name="connsiteX7" fmla="*/ 296430 w 970628"/>
              <a:gd name="connsiteY7" fmla="*/ 1159669 h 1446749"/>
              <a:gd name="connsiteX8" fmla="*/ 563130 w 970628"/>
              <a:gd name="connsiteY8" fmla="*/ 1235869 h 1446749"/>
              <a:gd name="connsiteX9" fmla="*/ 806017 w 970628"/>
              <a:gd name="connsiteY9" fmla="*/ 1273969 h 1446749"/>
              <a:gd name="connsiteX10" fmla="*/ 906030 w 970628"/>
              <a:gd name="connsiteY10" fmla="*/ 1350169 h 1446749"/>
              <a:gd name="connsiteX11" fmla="*/ 967942 w 970628"/>
              <a:gd name="connsiteY11" fmla="*/ 1440657 h 1446749"/>
              <a:gd name="connsiteX12" fmla="*/ 953655 w 970628"/>
              <a:gd name="connsiteY12" fmla="*/ 1431132 h 1446749"/>
              <a:gd name="connsiteX0" fmla="*/ 7888 w 970218"/>
              <a:gd name="connsiteY0" fmla="*/ 0 h 1446749"/>
              <a:gd name="connsiteX1" fmla="*/ 55513 w 970218"/>
              <a:gd name="connsiteY1" fmla="*/ 123826 h 1446749"/>
              <a:gd name="connsiteX2" fmla="*/ 129332 w 970218"/>
              <a:gd name="connsiteY2" fmla="*/ 288132 h 1446749"/>
              <a:gd name="connsiteX3" fmla="*/ 76944 w 970218"/>
              <a:gd name="connsiteY3" fmla="*/ 502445 h 1446749"/>
              <a:gd name="connsiteX4" fmla="*/ 19795 w 970218"/>
              <a:gd name="connsiteY4" fmla="*/ 607219 h 1446749"/>
              <a:gd name="connsiteX5" fmla="*/ 5507 w 970218"/>
              <a:gd name="connsiteY5" fmla="*/ 850107 h 1446749"/>
              <a:gd name="connsiteX6" fmla="*/ 105520 w 970218"/>
              <a:gd name="connsiteY6" fmla="*/ 1031082 h 1446749"/>
              <a:gd name="connsiteX7" fmla="*/ 296020 w 970218"/>
              <a:gd name="connsiteY7" fmla="*/ 1159669 h 1446749"/>
              <a:gd name="connsiteX8" fmla="*/ 562720 w 970218"/>
              <a:gd name="connsiteY8" fmla="*/ 1235869 h 1446749"/>
              <a:gd name="connsiteX9" fmla="*/ 805607 w 970218"/>
              <a:gd name="connsiteY9" fmla="*/ 1273969 h 1446749"/>
              <a:gd name="connsiteX10" fmla="*/ 905620 w 970218"/>
              <a:gd name="connsiteY10" fmla="*/ 1350169 h 1446749"/>
              <a:gd name="connsiteX11" fmla="*/ 967532 w 970218"/>
              <a:gd name="connsiteY11" fmla="*/ 1440657 h 1446749"/>
              <a:gd name="connsiteX12" fmla="*/ 953245 w 970218"/>
              <a:gd name="connsiteY12" fmla="*/ 1431132 h 1446749"/>
              <a:gd name="connsiteX0" fmla="*/ 7888 w 970218"/>
              <a:gd name="connsiteY0" fmla="*/ 0 h 1446749"/>
              <a:gd name="connsiteX1" fmla="*/ 55513 w 970218"/>
              <a:gd name="connsiteY1" fmla="*/ 123826 h 1446749"/>
              <a:gd name="connsiteX2" fmla="*/ 129332 w 970218"/>
              <a:gd name="connsiteY2" fmla="*/ 288132 h 1446749"/>
              <a:gd name="connsiteX3" fmla="*/ 76944 w 970218"/>
              <a:gd name="connsiteY3" fmla="*/ 502445 h 1446749"/>
              <a:gd name="connsiteX4" fmla="*/ 19795 w 970218"/>
              <a:gd name="connsiteY4" fmla="*/ 607219 h 1446749"/>
              <a:gd name="connsiteX5" fmla="*/ 5507 w 970218"/>
              <a:gd name="connsiteY5" fmla="*/ 850107 h 1446749"/>
              <a:gd name="connsiteX6" fmla="*/ 105520 w 970218"/>
              <a:gd name="connsiteY6" fmla="*/ 1031082 h 1446749"/>
              <a:gd name="connsiteX7" fmla="*/ 296020 w 970218"/>
              <a:gd name="connsiteY7" fmla="*/ 1159669 h 1446749"/>
              <a:gd name="connsiteX8" fmla="*/ 562720 w 970218"/>
              <a:gd name="connsiteY8" fmla="*/ 1235869 h 1446749"/>
              <a:gd name="connsiteX9" fmla="*/ 805607 w 970218"/>
              <a:gd name="connsiteY9" fmla="*/ 1273969 h 1446749"/>
              <a:gd name="connsiteX10" fmla="*/ 905620 w 970218"/>
              <a:gd name="connsiteY10" fmla="*/ 1350169 h 1446749"/>
              <a:gd name="connsiteX11" fmla="*/ 967532 w 970218"/>
              <a:gd name="connsiteY11" fmla="*/ 1440657 h 1446749"/>
              <a:gd name="connsiteX12" fmla="*/ 953245 w 970218"/>
              <a:gd name="connsiteY12" fmla="*/ 1431132 h 144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0218" h="1446749">
                <a:moveTo>
                  <a:pt x="7888" y="0"/>
                </a:moveTo>
                <a:cubicBezTo>
                  <a:pt x="17015" y="29766"/>
                  <a:pt x="35272" y="75804"/>
                  <a:pt x="55513" y="123826"/>
                </a:cubicBezTo>
                <a:cubicBezTo>
                  <a:pt x="75754" y="171848"/>
                  <a:pt x="125760" y="225029"/>
                  <a:pt x="129332" y="288132"/>
                </a:cubicBezTo>
                <a:cubicBezTo>
                  <a:pt x="132904" y="351235"/>
                  <a:pt x="102344" y="454027"/>
                  <a:pt x="76944" y="502445"/>
                </a:cubicBezTo>
                <a:cubicBezTo>
                  <a:pt x="51544" y="550863"/>
                  <a:pt x="31701" y="549275"/>
                  <a:pt x="19795" y="607219"/>
                </a:cubicBezTo>
                <a:cubicBezTo>
                  <a:pt x="7889" y="665163"/>
                  <a:pt x="-8780" y="779463"/>
                  <a:pt x="5507" y="850107"/>
                </a:cubicBezTo>
                <a:cubicBezTo>
                  <a:pt x="19794" y="920751"/>
                  <a:pt x="57101" y="979488"/>
                  <a:pt x="105520" y="1031082"/>
                </a:cubicBezTo>
                <a:cubicBezTo>
                  <a:pt x="153939" y="1082676"/>
                  <a:pt x="219820" y="1125538"/>
                  <a:pt x="296020" y="1159669"/>
                </a:cubicBezTo>
                <a:cubicBezTo>
                  <a:pt x="372220" y="1193800"/>
                  <a:pt x="477789" y="1216819"/>
                  <a:pt x="562720" y="1235869"/>
                </a:cubicBezTo>
                <a:cubicBezTo>
                  <a:pt x="647651" y="1254919"/>
                  <a:pt x="748457" y="1254919"/>
                  <a:pt x="805607" y="1273969"/>
                </a:cubicBezTo>
                <a:cubicBezTo>
                  <a:pt x="862757" y="1293019"/>
                  <a:pt x="878633" y="1322388"/>
                  <a:pt x="905620" y="1350169"/>
                </a:cubicBezTo>
                <a:cubicBezTo>
                  <a:pt x="932607" y="1377950"/>
                  <a:pt x="959595" y="1427163"/>
                  <a:pt x="967532" y="1440657"/>
                </a:cubicBezTo>
                <a:cubicBezTo>
                  <a:pt x="975469" y="1454151"/>
                  <a:pt x="964357" y="1442641"/>
                  <a:pt x="953245" y="1431132"/>
                </a:cubicBezTo>
              </a:path>
            </a:pathLst>
          </a:custGeom>
          <a:noFill/>
          <a:ln w="28575">
            <a:prstDash val="dash"/>
            <a:headEnd type="stealth"/>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a:extLst>
              <a:ext uri="{FF2B5EF4-FFF2-40B4-BE49-F238E27FC236}">
                <a16:creationId xmlns:a16="http://schemas.microsoft.com/office/drawing/2014/main" id="{1BC4CB47-1534-20C0-489E-57159825E899}"/>
              </a:ext>
            </a:extLst>
          </p:cNvPr>
          <p:cNvSpPr txBox="1"/>
          <p:nvPr/>
        </p:nvSpPr>
        <p:spPr>
          <a:xfrm>
            <a:off x="1726929" y="5003172"/>
            <a:ext cx="1207363" cy="338554"/>
          </a:xfrm>
          <a:prstGeom prst="rect">
            <a:avLst/>
          </a:prstGeom>
          <a:noFill/>
        </p:spPr>
        <p:txBody>
          <a:bodyPr wrap="square" rtlCol="0">
            <a:spAutoFit/>
          </a:bodyPr>
          <a:lstStyle/>
          <a:p>
            <a:r>
              <a:rPr lang="de-DE" sz="1600" dirty="0">
                <a:solidFill>
                  <a:srgbClr val="002060"/>
                </a:solidFill>
              </a:rPr>
              <a:t>zum TRX</a:t>
            </a:r>
          </a:p>
        </p:txBody>
      </p:sp>
      <p:sp>
        <p:nvSpPr>
          <p:cNvPr id="28" name="Textfeld 27">
            <a:extLst>
              <a:ext uri="{FF2B5EF4-FFF2-40B4-BE49-F238E27FC236}">
                <a16:creationId xmlns:a16="http://schemas.microsoft.com/office/drawing/2014/main" id="{C463FC3D-85F6-CAF7-9353-B7FA607B1613}"/>
              </a:ext>
            </a:extLst>
          </p:cNvPr>
          <p:cNvSpPr txBox="1"/>
          <p:nvPr/>
        </p:nvSpPr>
        <p:spPr>
          <a:xfrm>
            <a:off x="6885459" y="1300138"/>
            <a:ext cx="1400512" cy="307777"/>
          </a:xfrm>
          <a:prstGeom prst="rect">
            <a:avLst/>
          </a:prstGeom>
          <a:noFill/>
        </p:spPr>
        <p:txBody>
          <a:bodyPr wrap="square" rtlCol="0">
            <a:spAutoFit/>
          </a:bodyPr>
          <a:lstStyle/>
          <a:p>
            <a:r>
              <a:rPr lang="de-DE" sz="1400" dirty="0">
                <a:solidFill>
                  <a:schemeClr val="bg1"/>
                </a:solidFill>
              </a:rPr>
              <a:t>0 MHz</a:t>
            </a:r>
          </a:p>
        </p:txBody>
      </p:sp>
      <p:sp>
        <p:nvSpPr>
          <p:cNvPr id="29" name="Freihandform: Form 28">
            <a:extLst>
              <a:ext uri="{FF2B5EF4-FFF2-40B4-BE49-F238E27FC236}">
                <a16:creationId xmlns:a16="http://schemas.microsoft.com/office/drawing/2014/main" id="{67C990BF-6446-DA21-A71E-4E48A2B0B85D}"/>
              </a:ext>
            </a:extLst>
          </p:cNvPr>
          <p:cNvSpPr/>
          <p:nvPr/>
        </p:nvSpPr>
        <p:spPr>
          <a:xfrm>
            <a:off x="7308208" y="972429"/>
            <a:ext cx="78808" cy="324889"/>
          </a:xfrm>
          <a:custGeom>
            <a:avLst/>
            <a:gdLst>
              <a:gd name="connsiteX0" fmla="*/ 102699 w 102699"/>
              <a:gd name="connsiteY0" fmla="*/ 0 h 367044"/>
              <a:gd name="connsiteX1" fmla="*/ 5045 w 102699"/>
              <a:gd name="connsiteY1" fmla="*/ 337351 h 367044"/>
              <a:gd name="connsiteX2" fmla="*/ 22800 w 102699"/>
              <a:gd name="connsiteY2" fmla="*/ 328474 h 367044"/>
              <a:gd name="connsiteX0" fmla="*/ 102699 w 102699"/>
              <a:gd name="connsiteY0" fmla="*/ 0 h 367044"/>
              <a:gd name="connsiteX1" fmla="*/ 31678 w 102699"/>
              <a:gd name="connsiteY1" fmla="*/ 153903 h 367044"/>
              <a:gd name="connsiteX2" fmla="*/ 5045 w 102699"/>
              <a:gd name="connsiteY2" fmla="*/ 337351 h 367044"/>
              <a:gd name="connsiteX3" fmla="*/ 22800 w 102699"/>
              <a:gd name="connsiteY3" fmla="*/ 328474 h 367044"/>
              <a:gd name="connsiteX0" fmla="*/ 109843 w 109843"/>
              <a:gd name="connsiteY0" fmla="*/ 0 h 362281"/>
              <a:gd name="connsiteX1" fmla="*/ 31678 w 109843"/>
              <a:gd name="connsiteY1" fmla="*/ 149140 h 362281"/>
              <a:gd name="connsiteX2" fmla="*/ 5045 w 109843"/>
              <a:gd name="connsiteY2" fmla="*/ 332588 h 362281"/>
              <a:gd name="connsiteX3" fmla="*/ 22800 w 109843"/>
              <a:gd name="connsiteY3" fmla="*/ 323711 h 362281"/>
              <a:gd name="connsiteX0" fmla="*/ 109843 w 109843"/>
              <a:gd name="connsiteY0" fmla="*/ 0 h 362281"/>
              <a:gd name="connsiteX1" fmla="*/ 48346 w 109843"/>
              <a:gd name="connsiteY1" fmla="*/ 163427 h 362281"/>
              <a:gd name="connsiteX2" fmla="*/ 5045 w 109843"/>
              <a:gd name="connsiteY2" fmla="*/ 332588 h 362281"/>
              <a:gd name="connsiteX3" fmla="*/ 22800 w 109843"/>
              <a:gd name="connsiteY3" fmla="*/ 323711 h 362281"/>
              <a:gd name="connsiteX0" fmla="*/ 93084 w 93084"/>
              <a:gd name="connsiteY0" fmla="*/ 0 h 334053"/>
              <a:gd name="connsiteX1" fmla="*/ 31587 w 93084"/>
              <a:gd name="connsiteY1" fmla="*/ 163427 h 334053"/>
              <a:gd name="connsiteX2" fmla="*/ 21623 w 93084"/>
              <a:gd name="connsiteY2" fmla="*/ 254007 h 334053"/>
              <a:gd name="connsiteX3" fmla="*/ 6041 w 93084"/>
              <a:gd name="connsiteY3" fmla="*/ 323711 h 334053"/>
              <a:gd name="connsiteX0" fmla="*/ 94738 w 94738"/>
              <a:gd name="connsiteY0" fmla="*/ 0 h 334053"/>
              <a:gd name="connsiteX1" fmla="*/ 33241 w 94738"/>
              <a:gd name="connsiteY1" fmla="*/ 163427 h 334053"/>
              <a:gd name="connsiteX2" fmla="*/ 16134 w 94738"/>
              <a:gd name="connsiteY2" fmla="*/ 254007 h 334053"/>
              <a:gd name="connsiteX3" fmla="*/ 7695 w 94738"/>
              <a:gd name="connsiteY3" fmla="*/ 323711 h 334053"/>
              <a:gd name="connsiteX0" fmla="*/ 93084 w 93084"/>
              <a:gd name="connsiteY0" fmla="*/ 0 h 331455"/>
              <a:gd name="connsiteX1" fmla="*/ 31587 w 93084"/>
              <a:gd name="connsiteY1" fmla="*/ 163427 h 331455"/>
              <a:gd name="connsiteX2" fmla="*/ 21623 w 93084"/>
              <a:gd name="connsiteY2" fmla="*/ 227814 h 331455"/>
              <a:gd name="connsiteX3" fmla="*/ 6041 w 93084"/>
              <a:gd name="connsiteY3" fmla="*/ 323711 h 331455"/>
              <a:gd name="connsiteX0" fmla="*/ 93084 w 93084"/>
              <a:gd name="connsiteY0" fmla="*/ 0 h 331455"/>
              <a:gd name="connsiteX1" fmla="*/ 43493 w 93084"/>
              <a:gd name="connsiteY1" fmla="*/ 141996 h 331455"/>
              <a:gd name="connsiteX2" fmla="*/ 21623 w 93084"/>
              <a:gd name="connsiteY2" fmla="*/ 227814 h 331455"/>
              <a:gd name="connsiteX3" fmla="*/ 6041 w 93084"/>
              <a:gd name="connsiteY3" fmla="*/ 323711 h 331455"/>
              <a:gd name="connsiteX0" fmla="*/ 78808 w 78808"/>
              <a:gd name="connsiteY0" fmla="*/ 0 h 324889"/>
              <a:gd name="connsiteX1" fmla="*/ 29217 w 78808"/>
              <a:gd name="connsiteY1" fmla="*/ 141996 h 324889"/>
              <a:gd name="connsiteX2" fmla="*/ 7347 w 78808"/>
              <a:gd name="connsiteY2" fmla="*/ 227814 h 324889"/>
              <a:gd name="connsiteX3" fmla="*/ 15578 w 78808"/>
              <a:gd name="connsiteY3" fmla="*/ 316567 h 324889"/>
            </a:gdLst>
            <a:ahLst/>
            <a:cxnLst>
              <a:cxn ang="0">
                <a:pos x="connsiteX0" y="connsiteY0"/>
              </a:cxn>
              <a:cxn ang="0">
                <a:pos x="connsiteX1" y="connsiteY1"/>
              </a:cxn>
              <a:cxn ang="0">
                <a:pos x="connsiteX2" y="connsiteY2"/>
              </a:cxn>
              <a:cxn ang="0">
                <a:pos x="connsiteX3" y="connsiteY3"/>
              </a:cxn>
            </a:cxnLst>
            <a:rect l="l" t="t" r="r" b="b"/>
            <a:pathLst>
              <a:path w="78808" h="324889">
                <a:moveTo>
                  <a:pt x="78808" y="0"/>
                </a:moveTo>
                <a:cubicBezTo>
                  <a:pt x="70940" y="24063"/>
                  <a:pt x="45493" y="85771"/>
                  <a:pt x="29217" y="141996"/>
                </a:cubicBezTo>
                <a:cubicBezTo>
                  <a:pt x="12941" y="198221"/>
                  <a:pt x="12795" y="197131"/>
                  <a:pt x="7347" y="227814"/>
                </a:cubicBezTo>
                <a:cubicBezTo>
                  <a:pt x="-5970" y="282560"/>
                  <a:pt x="42" y="348378"/>
                  <a:pt x="15578" y="316567"/>
                </a:cubicBezTo>
              </a:path>
            </a:pathLst>
          </a:custGeom>
          <a:noFill/>
          <a:ln>
            <a:solidFill>
              <a:schemeClr val="bg1"/>
            </a:solidFill>
            <a:prstDash val="dash"/>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Ellipse 29">
            <a:extLst>
              <a:ext uri="{FF2B5EF4-FFF2-40B4-BE49-F238E27FC236}">
                <a16:creationId xmlns:a16="http://schemas.microsoft.com/office/drawing/2014/main" id="{BC92C3D4-9E0E-C375-9A88-03950F3F4E29}"/>
              </a:ext>
            </a:extLst>
          </p:cNvPr>
          <p:cNvSpPr/>
          <p:nvPr/>
        </p:nvSpPr>
        <p:spPr>
          <a:xfrm>
            <a:off x="7289006" y="1280471"/>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C2865D47-E78B-2BEA-6FDE-D133F0AA6F3B}"/>
              </a:ext>
            </a:extLst>
          </p:cNvPr>
          <p:cNvSpPr txBox="1"/>
          <p:nvPr/>
        </p:nvSpPr>
        <p:spPr>
          <a:xfrm>
            <a:off x="3605018" y="2564834"/>
            <a:ext cx="2739756" cy="338554"/>
          </a:xfrm>
          <a:prstGeom prst="rect">
            <a:avLst/>
          </a:prstGeom>
          <a:noFill/>
        </p:spPr>
        <p:txBody>
          <a:bodyPr wrap="square" rtlCol="0">
            <a:spAutoFit/>
          </a:bodyPr>
          <a:lstStyle/>
          <a:p>
            <a:r>
              <a:rPr lang="de-DE" sz="1600" dirty="0">
                <a:solidFill>
                  <a:srgbClr val="002060"/>
                </a:solidFill>
              </a:rPr>
              <a:t>direkt am </a:t>
            </a:r>
            <a:r>
              <a:rPr lang="de-DE" sz="1600" dirty="0" err="1">
                <a:solidFill>
                  <a:srgbClr val="002060"/>
                </a:solidFill>
              </a:rPr>
              <a:t>UnUn</a:t>
            </a:r>
            <a:r>
              <a:rPr lang="de-DE" sz="1600" dirty="0">
                <a:solidFill>
                  <a:srgbClr val="002060"/>
                </a:solidFill>
              </a:rPr>
              <a:t> gemessen  ↑</a:t>
            </a:r>
          </a:p>
        </p:txBody>
      </p:sp>
      <p:sp>
        <p:nvSpPr>
          <p:cNvPr id="32" name="Textfeld 31">
            <a:extLst>
              <a:ext uri="{FF2B5EF4-FFF2-40B4-BE49-F238E27FC236}">
                <a16:creationId xmlns:a16="http://schemas.microsoft.com/office/drawing/2014/main" id="{73673426-3B47-2E6A-32E0-C7153FC1B98B}"/>
              </a:ext>
            </a:extLst>
          </p:cNvPr>
          <p:cNvSpPr txBox="1"/>
          <p:nvPr/>
        </p:nvSpPr>
        <p:spPr>
          <a:xfrm>
            <a:off x="2108377" y="583109"/>
            <a:ext cx="1207363" cy="338554"/>
          </a:xfrm>
          <a:prstGeom prst="rect">
            <a:avLst/>
          </a:prstGeom>
          <a:noFill/>
        </p:spPr>
        <p:txBody>
          <a:bodyPr wrap="square" rtlCol="0">
            <a:spAutoFit/>
          </a:bodyPr>
          <a:lstStyle/>
          <a:p>
            <a:r>
              <a:rPr lang="de-DE" sz="1600" dirty="0" err="1">
                <a:solidFill>
                  <a:srgbClr val="002060"/>
                </a:solidFill>
              </a:rPr>
              <a:t>UnUn</a:t>
            </a:r>
            <a:r>
              <a:rPr lang="de-DE" sz="1600" dirty="0">
                <a:solidFill>
                  <a:srgbClr val="002060"/>
                </a:solidFill>
              </a:rPr>
              <a:t> 1:64</a:t>
            </a:r>
          </a:p>
        </p:txBody>
      </p:sp>
      <p:sp>
        <p:nvSpPr>
          <p:cNvPr id="33" name="Textfeld 32">
            <a:extLst>
              <a:ext uri="{FF2B5EF4-FFF2-40B4-BE49-F238E27FC236}">
                <a16:creationId xmlns:a16="http://schemas.microsoft.com/office/drawing/2014/main" id="{2A5C3ABB-9CC0-961E-05B7-E9478FAC151B}"/>
              </a:ext>
            </a:extLst>
          </p:cNvPr>
          <p:cNvSpPr txBox="1"/>
          <p:nvPr/>
        </p:nvSpPr>
        <p:spPr>
          <a:xfrm>
            <a:off x="3590318" y="2855421"/>
            <a:ext cx="3321716" cy="338554"/>
          </a:xfrm>
          <a:prstGeom prst="rect">
            <a:avLst/>
          </a:prstGeom>
          <a:noFill/>
        </p:spPr>
        <p:txBody>
          <a:bodyPr wrap="square" rtlCol="0">
            <a:spAutoFit/>
          </a:bodyPr>
          <a:lstStyle/>
          <a:p>
            <a:r>
              <a:rPr lang="de-DE" sz="1600" dirty="0">
                <a:solidFill>
                  <a:srgbClr val="002060"/>
                </a:solidFill>
              </a:rPr>
              <a:t>mit ca. 14 m </a:t>
            </a:r>
            <a:r>
              <a:rPr lang="de-DE" sz="1600" dirty="0" err="1">
                <a:solidFill>
                  <a:srgbClr val="002060"/>
                </a:solidFill>
              </a:rPr>
              <a:t>Koax</a:t>
            </a:r>
            <a:r>
              <a:rPr lang="de-DE" sz="1600" dirty="0">
                <a:solidFill>
                  <a:srgbClr val="002060"/>
                </a:solidFill>
              </a:rPr>
              <a:t> gemessen ↓</a:t>
            </a:r>
          </a:p>
        </p:txBody>
      </p:sp>
      <p:sp>
        <p:nvSpPr>
          <p:cNvPr id="39" name="Textfeld 38">
            <a:extLst>
              <a:ext uri="{FF2B5EF4-FFF2-40B4-BE49-F238E27FC236}">
                <a16:creationId xmlns:a16="http://schemas.microsoft.com/office/drawing/2014/main" id="{60116CC7-8CCB-8F44-6521-B87E35ADFBFC}"/>
              </a:ext>
            </a:extLst>
          </p:cNvPr>
          <p:cNvSpPr txBox="1"/>
          <p:nvPr/>
        </p:nvSpPr>
        <p:spPr>
          <a:xfrm>
            <a:off x="6553688" y="2320896"/>
            <a:ext cx="2739756" cy="338554"/>
          </a:xfrm>
          <a:prstGeom prst="rect">
            <a:avLst/>
          </a:prstGeom>
          <a:noFill/>
        </p:spPr>
        <p:txBody>
          <a:bodyPr wrap="square" rtlCol="0">
            <a:spAutoFit/>
          </a:bodyPr>
          <a:lstStyle/>
          <a:p>
            <a:r>
              <a:rPr lang="de-DE" sz="1600" dirty="0">
                <a:solidFill>
                  <a:srgbClr val="002060"/>
                </a:solidFill>
              </a:rPr>
              <a:t>zugehöriges </a:t>
            </a:r>
            <a:r>
              <a:rPr lang="de-DE" sz="1600" dirty="0" err="1">
                <a:solidFill>
                  <a:srgbClr val="002060"/>
                </a:solidFill>
              </a:rPr>
              <a:t>Smithdiagramm</a:t>
            </a:r>
            <a:endParaRPr lang="de-DE" sz="1600" dirty="0">
              <a:solidFill>
                <a:srgbClr val="002060"/>
              </a:solidFill>
            </a:endParaRPr>
          </a:p>
        </p:txBody>
      </p:sp>
      <p:pic>
        <p:nvPicPr>
          <p:cNvPr id="9" name="Grafik 8">
            <a:extLst>
              <a:ext uri="{FF2B5EF4-FFF2-40B4-BE49-F238E27FC236}">
                <a16:creationId xmlns:a16="http://schemas.microsoft.com/office/drawing/2014/main" id="{5DFF7A22-E555-DD33-0D77-533935CC19F9}"/>
              </a:ext>
            </a:extLst>
          </p:cNvPr>
          <p:cNvPicPr>
            <a:picLocks noChangeAspect="1"/>
          </p:cNvPicPr>
          <p:nvPr/>
        </p:nvPicPr>
        <p:blipFill>
          <a:blip r:embed="rId9"/>
          <a:stretch>
            <a:fillRect/>
          </a:stretch>
        </p:blipFill>
        <p:spPr>
          <a:xfrm>
            <a:off x="6587370" y="3496885"/>
            <a:ext cx="2505075" cy="1876425"/>
          </a:xfrm>
          <a:prstGeom prst="rect">
            <a:avLst/>
          </a:prstGeom>
        </p:spPr>
      </p:pic>
      <p:sp>
        <p:nvSpPr>
          <p:cNvPr id="3" name="Textfeld 2">
            <a:extLst>
              <a:ext uri="{FF2B5EF4-FFF2-40B4-BE49-F238E27FC236}">
                <a16:creationId xmlns:a16="http://schemas.microsoft.com/office/drawing/2014/main" id="{1F2E16E6-0C99-EEDC-82D8-5B793E668C5F}"/>
              </a:ext>
            </a:extLst>
          </p:cNvPr>
          <p:cNvSpPr txBox="1"/>
          <p:nvPr/>
        </p:nvSpPr>
        <p:spPr>
          <a:xfrm>
            <a:off x="8557209" y="1075337"/>
            <a:ext cx="802611" cy="307777"/>
          </a:xfrm>
          <a:prstGeom prst="rect">
            <a:avLst/>
          </a:prstGeom>
          <a:noFill/>
        </p:spPr>
        <p:txBody>
          <a:bodyPr wrap="square" rtlCol="0">
            <a:spAutoFit/>
          </a:bodyPr>
          <a:lstStyle/>
          <a:p>
            <a:r>
              <a:rPr lang="de-DE" sz="1400" dirty="0">
                <a:solidFill>
                  <a:schemeClr val="bg1"/>
                </a:solidFill>
              </a:rPr>
              <a:t>28</a:t>
            </a:r>
          </a:p>
        </p:txBody>
      </p:sp>
      <p:sp>
        <p:nvSpPr>
          <p:cNvPr id="7" name="Ellipse 6">
            <a:extLst>
              <a:ext uri="{FF2B5EF4-FFF2-40B4-BE49-F238E27FC236}">
                <a16:creationId xmlns:a16="http://schemas.microsoft.com/office/drawing/2014/main" id="{BCA37094-F12C-24BE-5751-8AC73067F7A7}"/>
              </a:ext>
            </a:extLst>
          </p:cNvPr>
          <p:cNvSpPr/>
          <p:nvPr/>
        </p:nvSpPr>
        <p:spPr>
          <a:xfrm>
            <a:off x="8603011" y="1370962"/>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293E6534-7415-EDB8-CF33-7845DC4878B4}"/>
              </a:ext>
            </a:extLst>
          </p:cNvPr>
          <p:cNvSpPr txBox="1"/>
          <p:nvPr/>
        </p:nvSpPr>
        <p:spPr>
          <a:xfrm>
            <a:off x="7933803" y="671109"/>
            <a:ext cx="814355" cy="307777"/>
          </a:xfrm>
          <a:prstGeom prst="rect">
            <a:avLst/>
          </a:prstGeom>
          <a:noFill/>
        </p:spPr>
        <p:txBody>
          <a:bodyPr wrap="square" rtlCol="0">
            <a:spAutoFit/>
          </a:bodyPr>
          <a:lstStyle/>
          <a:p>
            <a:r>
              <a:rPr lang="de-DE" sz="1400" dirty="0">
                <a:solidFill>
                  <a:schemeClr val="bg1"/>
                </a:solidFill>
              </a:rPr>
              <a:t>21</a:t>
            </a:r>
          </a:p>
        </p:txBody>
      </p:sp>
      <p:sp>
        <p:nvSpPr>
          <p:cNvPr id="12" name="Ellipse 11">
            <a:extLst>
              <a:ext uri="{FF2B5EF4-FFF2-40B4-BE49-F238E27FC236}">
                <a16:creationId xmlns:a16="http://schemas.microsoft.com/office/drawing/2014/main" id="{CE0CEF39-756C-3512-637E-AB8BCBCD6880}"/>
              </a:ext>
            </a:extLst>
          </p:cNvPr>
          <p:cNvSpPr/>
          <p:nvPr/>
        </p:nvSpPr>
        <p:spPr>
          <a:xfrm>
            <a:off x="8281527" y="921584"/>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8A227FBF-8C6F-2509-544C-E59295E965EF}"/>
              </a:ext>
            </a:extLst>
          </p:cNvPr>
          <p:cNvSpPr/>
          <p:nvPr/>
        </p:nvSpPr>
        <p:spPr>
          <a:xfrm>
            <a:off x="7933804" y="1094357"/>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419E183F-B97B-7D5F-5D34-F03916838509}"/>
              </a:ext>
            </a:extLst>
          </p:cNvPr>
          <p:cNvSpPr txBox="1"/>
          <p:nvPr/>
        </p:nvSpPr>
        <p:spPr>
          <a:xfrm>
            <a:off x="7705910" y="1079044"/>
            <a:ext cx="455787" cy="307777"/>
          </a:xfrm>
          <a:prstGeom prst="rect">
            <a:avLst/>
          </a:prstGeom>
          <a:noFill/>
        </p:spPr>
        <p:txBody>
          <a:bodyPr wrap="square" rtlCol="0">
            <a:spAutoFit/>
          </a:bodyPr>
          <a:lstStyle/>
          <a:p>
            <a:r>
              <a:rPr lang="de-DE" sz="1400" dirty="0">
                <a:solidFill>
                  <a:schemeClr val="bg1"/>
                </a:solidFill>
              </a:rPr>
              <a:t>14</a:t>
            </a:r>
          </a:p>
        </p:txBody>
      </p:sp>
      <p:sp>
        <p:nvSpPr>
          <p:cNvPr id="19" name="Textfeld 18">
            <a:extLst>
              <a:ext uri="{FF2B5EF4-FFF2-40B4-BE49-F238E27FC236}">
                <a16:creationId xmlns:a16="http://schemas.microsoft.com/office/drawing/2014/main" id="{269F7534-4645-EE07-163D-57704250F9A0}"/>
              </a:ext>
            </a:extLst>
          </p:cNvPr>
          <p:cNvSpPr txBox="1"/>
          <p:nvPr/>
        </p:nvSpPr>
        <p:spPr>
          <a:xfrm>
            <a:off x="8200089" y="1384437"/>
            <a:ext cx="448208" cy="307777"/>
          </a:xfrm>
          <a:prstGeom prst="rect">
            <a:avLst/>
          </a:prstGeom>
          <a:noFill/>
        </p:spPr>
        <p:txBody>
          <a:bodyPr wrap="square" rtlCol="0">
            <a:spAutoFit/>
          </a:bodyPr>
          <a:lstStyle/>
          <a:p>
            <a:r>
              <a:rPr lang="de-DE" sz="1400" dirty="0">
                <a:solidFill>
                  <a:schemeClr val="bg1"/>
                </a:solidFill>
              </a:rPr>
              <a:t>3,6</a:t>
            </a:r>
          </a:p>
        </p:txBody>
      </p:sp>
      <p:sp>
        <p:nvSpPr>
          <p:cNvPr id="20" name="Ellipse 19">
            <a:extLst>
              <a:ext uri="{FF2B5EF4-FFF2-40B4-BE49-F238E27FC236}">
                <a16:creationId xmlns:a16="http://schemas.microsoft.com/office/drawing/2014/main" id="{1CCBC352-29FC-C403-01D0-F7AA53F9F4CD}"/>
              </a:ext>
            </a:extLst>
          </p:cNvPr>
          <p:cNvSpPr/>
          <p:nvPr/>
        </p:nvSpPr>
        <p:spPr>
          <a:xfrm>
            <a:off x="8304386" y="1393822"/>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037E3288-7B31-B2CD-F7ED-D97DAB7BE09C}"/>
              </a:ext>
            </a:extLst>
          </p:cNvPr>
          <p:cNvSpPr/>
          <p:nvPr/>
        </p:nvSpPr>
        <p:spPr>
          <a:xfrm>
            <a:off x="8268458" y="1226933"/>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072AA788-6B3A-FBB5-C783-4D2D618B7CF6}"/>
              </a:ext>
            </a:extLst>
          </p:cNvPr>
          <p:cNvSpPr txBox="1"/>
          <p:nvPr/>
        </p:nvSpPr>
        <p:spPr>
          <a:xfrm>
            <a:off x="8242089" y="1063185"/>
            <a:ext cx="814355" cy="307777"/>
          </a:xfrm>
          <a:prstGeom prst="rect">
            <a:avLst/>
          </a:prstGeom>
          <a:noFill/>
        </p:spPr>
        <p:txBody>
          <a:bodyPr wrap="square" rtlCol="0">
            <a:spAutoFit/>
          </a:bodyPr>
          <a:lstStyle/>
          <a:p>
            <a:r>
              <a:rPr lang="de-DE" sz="1400" dirty="0">
                <a:solidFill>
                  <a:schemeClr val="bg1"/>
                </a:solidFill>
              </a:rPr>
              <a:t>7 </a:t>
            </a:r>
          </a:p>
        </p:txBody>
      </p:sp>
      <p:sp>
        <p:nvSpPr>
          <p:cNvPr id="36" name="Ellipse 35">
            <a:extLst>
              <a:ext uri="{FF2B5EF4-FFF2-40B4-BE49-F238E27FC236}">
                <a16:creationId xmlns:a16="http://schemas.microsoft.com/office/drawing/2014/main" id="{DCCA1F7D-C314-97FA-8B69-718C12C21A99}"/>
              </a:ext>
            </a:extLst>
          </p:cNvPr>
          <p:cNvSpPr/>
          <p:nvPr/>
        </p:nvSpPr>
        <p:spPr>
          <a:xfrm>
            <a:off x="4468986" y="1755772"/>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extLst>
              <a:ext uri="{FF2B5EF4-FFF2-40B4-BE49-F238E27FC236}">
                <a16:creationId xmlns:a16="http://schemas.microsoft.com/office/drawing/2014/main" id="{87A1B991-3CF8-B991-E5A1-BA65CD09C523}"/>
              </a:ext>
            </a:extLst>
          </p:cNvPr>
          <p:cNvSpPr txBox="1"/>
          <p:nvPr/>
        </p:nvSpPr>
        <p:spPr>
          <a:xfrm>
            <a:off x="4290601" y="1821666"/>
            <a:ext cx="448208" cy="307777"/>
          </a:xfrm>
          <a:prstGeom prst="rect">
            <a:avLst/>
          </a:prstGeom>
          <a:noFill/>
        </p:spPr>
        <p:txBody>
          <a:bodyPr wrap="square" rtlCol="0">
            <a:spAutoFit/>
          </a:bodyPr>
          <a:lstStyle/>
          <a:p>
            <a:r>
              <a:rPr lang="de-DE" sz="1400" dirty="0">
                <a:solidFill>
                  <a:schemeClr val="bg1"/>
                </a:solidFill>
              </a:rPr>
              <a:t>3,6</a:t>
            </a:r>
          </a:p>
        </p:txBody>
      </p:sp>
      <p:sp>
        <p:nvSpPr>
          <p:cNvPr id="38" name="Ellipse 37">
            <a:extLst>
              <a:ext uri="{FF2B5EF4-FFF2-40B4-BE49-F238E27FC236}">
                <a16:creationId xmlns:a16="http://schemas.microsoft.com/office/drawing/2014/main" id="{A0CBC135-97DC-3A2A-4B48-FC1E4E55D688}"/>
              </a:ext>
            </a:extLst>
          </p:cNvPr>
          <p:cNvSpPr/>
          <p:nvPr/>
        </p:nvSpPr>
        <p:spPr>
          <a:xfrm>
            <a:off x="4713900" y="1927521"/>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FE787AA2-956A-F363-C0CA-BDC62BB05FA7}"/>
              </a:ext>
            </a:extLst>
          </p:cNvPr>
          <p:cNvSpPr txBox="1"/>
          <p:nvPr/>
        </p:nvSpPr>
        <p:spPr>
          <a:xfrm>
            <a:off x="4589050" y="2027208"/>
            <a:ext cx="448208" cy="307777"/>
          </a:xfrm>
          <a:prstGeom prst="rect">
            <a:avLst/>
          </a:prstGeom>
          <a:noFill/>
        </p:spPr>
        <p:txBody>
          <a:bodyPr wrap="square" rtlCol="0">
            <a:spAutoFit/>
          </a:bodyPr>
          <a:lstStyle/>
          <a:p>
            <a:r>
              <a:rPr lang="de-DE" sz="1400" dirty="0">
                <a:solidFill>
                  <a:schemeClr val="bg1"/>
                </a:solidFill>
              </a:rPr>
              <a:t>7</a:t>
            </a:r>
          </a:p>
        </p:txBody>
      </p:sp>
      <p:sp>
        <p:nvSpPr>
          <p:cNvPr id="41" name="Ellipse 40">
            <a:extLst>
              <a:ext uri="{FF2B5EF4-FFF2-40B4-BE49-F238E27FC236}">
                <a16:creationId xmlns:a16="http://schemas.microsoft.com/office/drawing/2014/main" id="{43F95760-2444-7443-2E69-C45E5357C58B}"/>
              </a:ext>
            </a:extLst>
          </p:cNvPr>
          <p:cNvSpPr/>
          <p:nvPr/>
        </p:nvSpPr>
        <p:spPr>
          <a:xfrm>
            <a:off x="5207684" y="1582727"/>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0767CF79-C67F-9A23-6901-98DA70514543}"/>
              </a:ext>
            </a:extLst>
          </p:cNvPr>
          <p:cNvSpPr txBox="1"/>
          <p:nvPr/>
        </p:nvSpPr>
        <p:spPr>
          <a:xfrm>
            <a:off x="5027072" y="1601883"/>
            <a:ext cx="448208" cy="307777"/>
          </a:xfrm>
          <a:prstGeom prst="rect">
            <a:avLst/>
          </a:prstGeom>
          <a:noFill/>
        </p:spPr>
        <p:txBody>
          <a:bodyPr wrap="square" rtlCol="0">
            <a:spAutoFit/>
          </a:bodyPr>
          <a:lstStyle/>
          <a:p>
            <a:r>
              <a:rPr lang="de-DE" sz="1400" dirty="0">
                <a:solidFill>
                  <a:schemeClr val="bg1"/>
                </a:solidFill>
              </a:rPr>
              <a:t>14</a:t>
            </a:r>
          </a:p>
        </p:txBody>
      </p:sp>
      <p:sp>
        <p:nvSpPr>
          <p:cNvPr id="43" name="Ellipse 42">
            <a:extLst>
              <a:ext uri="{FF2B5EF4-FFF2-40B4-BE49-F238E27FC236}">
                <a16:creationId xmlns:a16="http://schemas.microsoft.com/office/drawing/2014/main" id="{C6D04691-C164-B9EB-7DB7-C50375598DA0}"/>
              </a:ext>
            </a:extLst>
          </p:cNvPr>
          <p:cNvSpPr/>
          <p:nvPr/>
        </p:nvSpPr>
        <p:spPr>
          <a:xfrm>
            <a:off x="5725969" y="1408664"/>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a:extLst>
              <a:ext uri="{FF2B5EF4-FFF2-40B4-BE49-F238E27FC236}">
                <a16:creationId xmlns:a16="http://schemas.microsoft.com/office/drawing/2014/main" id="{783B0033-1205-E7D9-D0FE-E136B1788803}"/>
              </a:ext>
            </a:extLst>
          </p:cNvPr>
          <p:cNvSpPr txBox="1"/>
          <p:nvPr/>
        </p:nvSpPr>
        <p:spPr>
          <a:xfrm>
            <a:off x="5560853" y="1394452"/>
            <a:ext cx="448208" cy="307777"/>
          </a:xfrm>
          <a:prstGeom prst="rect">
            <a:avLst/>
          </a:prstGeom>
          <a:noFill/>
        </p:spPr>
        <p:txBody>
          <a:bodyPr wrap="square" rtlCol="0">
            <a:spAutoFit/>
          </a:bodyPr>
          <a:lstStyle/>
          <a:p>
            <a:r>
              <a:rPr lang="de-DE" sz="1400" dirty="0">
                <a:solidFill>
                  <a:schemeClr val="bg1"/>
                </a:solidFill>
              </a:rPr>
              <a:t>21</a:t>
            </a:r>
          </a:p>
        </p:txBody>
      </p:sp>
      <p:sp>
        <p:nvSpPr>
          <p:cNvPr id="45" name="Ellipse 44">
            <a:extLst>
              <a:ext uri="{FF2B5EF4-FFF2-40B4-BE49-F238E27FC236}">
                <a16:creationId xmlns:a16="http://schemas.microsoft.com/office/drawing/2014/main" id="{57253315-A2BB-0CA0-92C4-397A7B3F9AB3}"/>
              </a:ext>
            </a:extLst>
          </p:cNvPr>
          <p:cNvSpPr/>
          <p:nvPr/>
        </p:nvSpPr>
        <p:spPr>
          <a:xfrm>
            <a:off x="6280622" y="1298562"/>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a:extLst>
              <a:ext uri="{FF2B5EF4-FFF2-40B4-BE49-F238E27FC236}">
                <a16:creationId xmlns:a16="http://schemas.microsoft.com/office/drawing/2014/main" id="{C68D4290-C4E0-E782-88BB-FE4A160D9234}"/>
              </a:ext>
            </a:extLst>
          </p:cNvPr>
          <p:cNvSpPr txBox="1"/>
          <p:nvPr/>
        </p:nvSpPr>
        <p:spPr>
          <a:xfrm>
            <a:off x="6094634" y="1311595"/>
            <a:ext cx="448208" cy="307777"/>
          </a:xfrm>
          <a:prstGeom prst="rect">
            <a:avLst/>
          </a:prstGeom>
          <a:noFill/>
        </p:spPr>
        <p:txBody>
          <a:bodyPr wrap="square" rtlCol="0">
            <a:spAutoFit/>
          </a:bodyPr>
          <a:lstStyle/>
          <a:p>
            <a:r>
              <a:rPr lang="de-DE" sz="1400" dirty="0">
                <a:solidFill>
                  <a:schemeClr val="bg1"/>
                </a:solidFill>
              </a:rPr>
              <a:t>28</a:t>
            </a:r>
          </a:p>
        </p:txBody>
      </p:sp>
      <p:sp>
        <p:nvSpPr>
          <p:cNvPr id="23" name="Ellipse 22">
            <a:extLst>
              <a:ext uri="{FF2B5EF4-FFF2-40B4-BE49-F238E27FC236}">
                <a16:creationId xmlns:a16="http://schemas.microsoft.com/office/drawing/2014/main" id="{C975C78B-A6AD-6547-DF37-B6D91534407C}"/>
              </a:ext>
            </a:extLst>
          </p:cNvPr>
          <p:cNvSpPr/>
          <p:nvPr/>
        </p:nvSpPr>
        <p:spPr>
          <a:xfrm>
            <a:off x="4340137" y="4561146"/>
            <a:ext cx="45719" cy="45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A281D1A5-A74E-EC73-7FF2-770D42F1F809}"/>
              </a:ext>
            </a:extLst>
          </p:cNvPr>
          <p:cNvSpPr txBox="1"/>
          <p:nvPr/>
        </p:nvSpPr>
        <p:spPr>
          <a:xfrm>
            <a:off x="4105320" y="4580173"/>
            <a:ext cx="448208" cy="307777"/>
          </a:xfrm>
          <a:prstGeom prst="rect">
            <a:avLst/>
          </a:prstGeom>
          <a:noFill/>
        </p:spPr>
        <p:txBody>
          <a:bodyPr wrap="square" rtlCol="0">
            <a:spAutoFit/>
          </a:bodyPr>
          <a:lstStyle/>
          <a:p>
            <a:r>
              <a:rPr lang="de-DE" sz="1400" dirty="0">
                <a:solidFill>
                  <a:schemeClr val="bg1"/>
                </a:solidFill>
              </a:rPr>
              <a:t>1,8</a:t>
            </a:r>
          </a:p>
        </p:txBody>
      </p:sp>
      <p:sp>
        <p:nvSpPr>
          <p:cNvPr id="25" name="Ellipse 24">
            <a:extLst>
              <a:ext uri="{FF2B5EF4-FFF2-40B4-BE49-F238E27FC236}">
                <a16:creationId xmlns:a16="http://schemas.microsoft.com/office/drawing/2014/main" id="{640978D8-43BE-6554-8C39-1DAEF362B25B}"/>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425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1" grpId="0" animBg="1"/>
      <p:bldP spid="22" grpId="0"/>
      <p:bldP spid="28" grpId="0"/>
      <p:bldP spid="29" grpId="0" animBg="1"/>
      <p:bldP spid="31" grpId="0"/>
      <p:bldP spid="32" grpId="0"/>
      <p:bldP spid="33" grpId="0"/>
      <p:bldP spid="39" grpId="0"/>
      <p:bldP spid="3" grpId="0"/>
      <p:bldP spid="7" grpId="0" animBg="1"/>
      <p:bldP spid="11" grpId="0"/>
      <p:bldP spid="12" grpId="0" animBg="1"/>
      <p:bldP spid="15" grpId="0" animBg="1"/>
      <p:bldP spid="18" grpId="0"/>
      <p:bldP spid="19" grpId="0"/>
      <p:bldP spid="20" grpId="0" animBg="1"/>
      <p:bldP spid="27" grpId="0" animBg="1"/>
      <p:bldP spid="34" grpId="0"/>
      <p:bldP spid="36" grpId="0" animBg="1"/>
      <p:bldP spid="37" grpId="0"/>
      <p:bldP spid="38" grpId="0" animBg="1"/>
      <p:bldP spid="40" grpId="0"/>
      <p:bldP spid="41" grpId="0" animBg="1"/>
      <p:bldP spid="42" grpId="0"/>
      <p:bldP spid="43" grpId="0" animBg="1"/>
      <p:bldP spid="44" grpId="0"/>
      <p:bldP spid="45" grpId="0" animBg="1"/>
      <p:bldP spid="46" grpId="0"/>
      <p:bldP spid="23" grpId="0" animBg="1"/>
      <p:bldP spid="24" grpId="0"/>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A2CE7AA-7E68-9EFE-7C06-990278A9A11E}"/>
              </a:ext>
            </a:extLst>
          </p:cNvPr>
          <p:cNvSpPr>
            <a:spLocks noGrp="1"/>
          </p:cNvSpPr>
          <p:nvPr>
            <p:ph type="sldNum" sz="quarter" idx="12"/>
          </p:nvPr>
        </p:nvSpPr>
        <p:spPr/>
        <p:txBody>
          <a:bodyPr/>
          <a:lstStyle/>
          <a:p>
            <a:fld id="{C2AC68D2-1A84-4503-B18D-7B7812CC9574}" type="slidenum">
              <a:rPr lang="de-DE" smtClean="0"/>
              <a:t>67</a:t>
            </a:fld>
            <a:endParaRPr lang="de-DE"/>
          </a:p>
        </p:txBody>
      </p:sp>
      <p:sp>
        <p:nvSpPr>
          <p:cNvPr id="9" name="Textfeld 8">
            <a:extLst>
              <a:ext uri="{FF2B5EF4-FFF2-40B4-BE49-F238E27FC236}">
                <a16:creationId xmlns:a16="http://schemas.microsoft.com/office/drawing/2014/main" id="{2DE6ADE1-E2B9-1275-8CD6-08634E744EF5}"/>
              </a:ext>
            </a:extLst>
          </p:cNvPr>
          <p:cNvSpPr txBox="1"/>
          <p:nvPr/>
        </p:nvSpPr>
        <p:spPr>
          <a:xfrm>
            <a:off x="257248" y="3337746"/>
            <a:ext cx="4314752" cy="1938992"/>
          </a:xfrm>
          <a:prstGeom prst="rect">
            <a:avLst/>
          </a:prstGeom>
          <a:noFill/>
        </p:spPr>
        <p:txBody>
          <a:bodyPr wrap="square" rtlCol="0">
            <a:spAutoFit/>
          </a:bodyPr>
          <a:lstStyle/>
          <a:p>
            <a:r>
              <a:rPr lang="de-DE" sz="2000" b="1" dirty="0">
                <a:solidFill>
                  <a:srgbClr val="002060"/>
                </a:solidFill>
              </a:rPr>
              <a:t>ZS6BKW-Antenne kurz </a:t>
            </a:r>
          </a:p>
          <a:p>
            <a:r>
              <a:rPr lang="de-DE" sz="2000" b="1" dirty="0">
                <a:solidFill>
                  <a:srgbClr val="002060"/>
                </a:solidFill>
              </a:rPr>
              <a:t>2 x 6,5 m mit 6,50 </a:t>
            </a:r>
            <a:r>
              <a:rPr lang="de-DE" sz="2000" b="1" dirty="0" err="1">
                <a:solidFill>
                  <a:srgbClr val="002060"/>
                </a:solidFill>
              </a:rPr>
              <a:t>Feederleitung</a:t>
            </a:r>
            <a:r>
              <a:rPr lang="de-DE" sz="2000" b="1" dirty="0">
                <a:solidFill>
                  <a:srgbClr val="002060"/>
                </a:solidFill>
              </a:rPr>
              <a:t> 240 </a:t>
            </a:r>
            <a:r>
              <a:rPr lang="el-GR" sz="2000" b="1" dirty="0">
                <a:solidFill>
                  <a:srgbClr val="002060"/>
                </a:solidFill>
              </a:rPr>
              <a:t>Ω</a:t>
            </a:r>
            <a:r>
              <a:rPr lang="de-DE" sz="2000" b="1" dirty="0">
                <a:solidFill>
                  <a:srgbClr val="002060"/>
                </a:solidFill>
              </a:rPr>
              <a:t> in 7 m Höhe</a:t>
            </a:r>
          </a:p>
          <a:p>
            <a:endParaRPr lang="de-DE" sz="2000" b="1" dirty="0">
              <a:solidFill>
                <a:srgbClr val="002060"/>
              </a:solidFill>
            </a:endParaRPr>
          </a:p>
          <a:p>
            <a:r>
              <a:rPr lang="de-DE" sz="2000" b="1" dirty="0">
                <a:solidFill>
                  <a:srgbClr val="002060"/>
                </a:solidFill>
              </a:rPr>
              <a:t>direkt am Ende der Zuleitung gemessen (mit 1:1-Balun).</a:t>
            </a:r>
          </a:p>
        </p:txBody>
      </p:sp>
      <p:grpSp>
        <p:nvGrpSpPr>
          <p:cNvPr id="29" name="Gruppieren 28">
            <a:extLst>
              <a:ext uri="{FF2B5EF4-FFF2-40B4-BE49-F238E27FC236}">
                <a16:creationId xmlns:a16="http://schemas.microsoft.com/office/drawing/2014/main" id="{1505F388-72ED-77D6-6DEE-C7E986EB6A54}"/>
              </a:ext>
            </a:extLst>
          </p:cNvPr>
          <p:cNvGrpSpPr/>
          <p:nvPr/>
        </p:nvGrpSpPr>
        <p:grpSpPr>
          <a:xfrm>
            <a:off x="305291" y="186219"/>
            <a:ext cx="4045455" cy="3034091"/>
            <a:chOff x="305291" y="186219"/>
            <a:chExt cx="4045455" cy="3034091"/>
          </a:xfrm>
        </p:grpSpPr>
        <p:pic>
          <p:nvPicPr>
            <p:cNvPr id="4" name="Grafik 3" descr="Ein Bild, das draußen, Wolke, Gebäude, Himmel enthält.&#10;&#10;Automatisch generierte Beschreibung">
              <a:extLst>
                <a:ext uri="{FF2B5EF4-FFF2-40B4-BE49-F238E27FC236}">
                  <a16:creationId xmlns:a16="http://schemas.microsoft.com/office/drawing/2014/main" id="{42B24F1B-F883-6A1D-1B81-90D46003E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91" y="186219"/>
              <a:ext cx="4045455" cy="3034091"/>
            </a:xfrm>
            <a:prstGeom prst="rect">
              <a:avLst/>
            </a:prstGeom>
          </p:spPr>
        </p:pic>
        <p:sp>
          <p:nvSpPr>
            <p:cNvPr id="10" name="Freihandform: Form 9">
              <a:extLst>
                <a:ext uri="{FF2B5EF4-FFF2-40B4-BE49-F238E27FC236}">
                  <a16:creationId xmlns:a16="http://schemas.microsoft.com/office/drawing/2014/main" id="{43D4654F-9723-E827-4015-161A84C0EE9F}"/>
                </a:ext>
              </a:extLst>
            </p:cNvPr>
            <p:cNvSpPr/>
            <p:nvPr/>
          </p:nvSpPr>
          <p:spPr>
            <a:xfrm>
              <a:off x="719138" y="838200"/>
              <a:ext cx="3312122" cy="235005"/>
            </a:xfrm>
            <a:custGeom>
              <a:avLst/>
              <a:gdLst>
                <a:gd name="connsiteX0" fmla="*/ 0 w 3312122"/>
                <a:gd name="connsiteY0" fmla="*/ 0 h 235005"/>
                <a:gd name="connsiteX1" fmla="*/ 623887 w 3312122"/>
                <a:gd name="connsiteY1" fmla="*/ 100013 h 235005"/>
                <a:gd name="connsiteX2" fmla="*/ 1119187 w 3312122"/>
                <a:gd name="connsiteY2" fmla="*/ 195263 h 235005"/>
                <a:gd name="connsiteX3" fmla="*/ 1452562 w 3312122"/>
                <a:gd name="connsiteY3" fmla="*/ 233363 h 235005"/>
                <a:gd name="connsiteX4" fmla="*/ 1552575 w 3312122"/>
                <a:gd name="connsiteY4" fmla="*/ 228600 h 235005"/>
                <a:gd name="connsiteX5" fmla="*/ 1890712 w 3312122"/>
                <a:gd name="connsiteY5" fmla="*/ 223838 h 235005"/>
                <a:gd name="connsiteX6" fmla="*/ 2247900 w 3312122"/>
                <a:gd name="connsiteY6" fmla="*/ 190500 h 235005"/>
                <a:gd name="connsiteX7" fmla="*/ 2752725 w 3312122"/>
                <a:gd name="connsiteY7" fmla="*/ 128588 h 235005"/>
                <a:gd name="connsiteX8" fmla="*/ 3267075 w 3312122"/>
                <a:gd name="connsiteY8" fmla="*/ 109538 h 235005"/>
                <a:gd name="connsiteX9" fmla="*/ 3252787 w 3312122"/>
                <a:gd name="connsiteY9" fmla="*/ 109538 h 235005"/>
                <a:gd name="connsiteX0" fmla="*/ 0 w 3312122"/>
                <a:gd name="connsiteY0" fmla="*/ 0 h 235005"/>
                <a:gd name="connsiteX1" fmla="*/ 623887 w 3312122"/>
                <a:gd name="connsiteY1" fmla="*/ 100013 h 235005"/>
                <a:gd name="connsiteX2" fmla="*/ 1119187 w 3312122"/>
                <a:gd name="connsiteY2" fmla="*/ 195263 h 235005"/>
                <a:gd name="connsiteX3" fmla="*/ 1452562 w 3312122"/>
                <a:gd name="connsiteY3" fmla="*/ 233363 h 235005"/>
                <a:gd name="connsiteX4" fmla="*/ 1552575 w 3312122"/>
                <a:gd name="connsiteY4" fmla="*/ 228600 h 235005"/>
                <a:gd name="connsiteX5" fmla="*/ 1890712 w 3312122"/>
                <a:gd name="connsiteY5" fmla="*/ 223838 h 235005"/>
                <a:gd name="connsiteX6" fmla="*/ 2247900 w 3312122"/>
                <a:gd name="connsiteY6" fmla="*/ 190500 h 235005"/>
                <a:gd name="connsiteX7" fmla="*/ 2762250 w 3312122"/>
                <a:gd name="connsiteY7" fmla="*/ 171450 h 235005"/>
                <a:gd name="connsiteX8" fmla="*/ 3267075 w 3312122"/>
                <a:gd name="connsiteY8" fmla="*/ 109538 h 235005"/>
                <a:gd name="connsiteX9" fmla="*/ 3252787 w 3312122"/>
                <a:gd name="connsiteY9" fmla="*/ 109538 h 235005"/>
                <a:gd name="connsiteX0" fmla="*/ 0 w 3312122"/>
                <a:gd name="connsiteY0" fmla="*/ 0 h 235005"/>
                <a:gd name="connsiteX1" fmla="*/ 623887 w 3312122"/>
                <a:gd name="connsiteY1" fmla="*/ 100013 h 235005"/>
                <a:gd name="connsiteX2" fmla="*/ 1119187 w 3312122"/>
                <a:gd name="connsiteY2" fmla="*/ 195263 h 235005"/>
                <a:gd name="connsiteX3" fmla="*/ 1452562 w 3312122"/>
                <a:gd name="connsiteY3" fmla="*/ 233363 h 235005"/>
                <a:gd name="connsiteX4" fmla="*/ 1552575 w 3312122"/>
                <a:gd name="connsiteY4" fmla="*/ 228600 h 235005"/>
                <a:gd name="connsiteX5" fmla="*/ 1890712 w 3312122"/>
                <a:gd name="connsiteY5" fmla="*/ 223838 h 235005"/>
                <a:gd name="connsiteX6" fmla="*/ 2266950 w 3312122"/>
                <a:gd name="connsiteY6" fmla="*/ 209550 h 235005"/>
                <a:gd name="connsiteX7" fmla="*/ 2762250 w 3312122"/>
                <a:gd name="connsiteY7" fmla="*/ 171450 h 235005"/>
                <a:gd name="connsiteX8" fmla="*/ 3267075 w 3312122"/>
                <a:gd name="connsiteY8" fmla="*/ 109538 h 235005"/>
                <a:gd name="connsiteX9" fmla="*/ 3252787 w 3312122"/>
                <a:gd name="connsiteY9" fmla="*/ 109538 h 2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2122" h="235005">
                  <a:moveTo>
                    <a:pt x="0" y="0"/>
                  </a:moveTo>
                  <a:lnTo>
                    <a:pt x="623887" y="100013"/>
                  </a:lnTo>
                  <a:cubicBezTo>
                    <a:pt x="810418" y="132557"/>
                    <a:pt x="981075" y="173038"/>
                    <a:pt x="1119187" y="195263"/>
                  </a:cubicBezTo>
                  <a:cubicBezTo>
                    <a:pt x="1257299" y="217488"/>
                    <a:pt x="1380331" y="227807"/>
                    <a:pt x="1452562" y="233363"/>
                  </a:cubicBezTo>
                  <a:cubicBezTo>
                    <a:pt x="1524793" y="238919"/>
                    <a:pt x="1552575" y="228600"/>
                    <a:pt x="1552575" y="228600"/>
                  </a:cubicBezTo>
                  <a:lnTo>
                    <a:pt x="1890712" y="223838"/>
                  </a:lnTo>
                  <a:cubicBezTo>
                    <a:pt x="2006600" y="217488"/>
                    <a:pt x="2121694" y="218281"/>
                    <a:pt x="2266950" y="209550"/>
                  </a:cubicBezTo>
                  <a:cubicBezTo>
                    <a:pt x="2412206" y="200819"/>
                    <a:pt x="2595563" y="188119"/>
                    <a:pt x="2762250" y="171450"/>
                  </a:cubicBezTo>
                  <a:cubicBezTo>
                    <a:pt x="2928937" y="154781"/>
                    <a:pt x="3267075" y="109538"/>
                    <a:pt x="3267075" y="109538"/>
                  </a:cubicBezTo>
                  <a:cubicBezTo>
                    <a:pt x="3350418" y="106363"/>
                    <a:pt x="3301602" y="107950"/>
                    <a:pt x="3252787" y="10953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C3E31A5-0FDA-6F18-9913-EE8863A677F8}"/>
                </a:ext>
              </a:extLst>
            </p:cNvPr>
            <p:cNvSpPr/>
            <p:nvPr/>
          </p:nvSpPr>
          <p:spPr>
            <a:xfrm>
              <a:off x="2219325" y="1049390"/>
              <a:ext cx="45719" cy="4571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EA4A6D06-43B9-AD7F-0801-16A2324DE0C6}"/>
                </a:ext>
              </a:extLst>
            </p:cNvPr>
            <p:cNvSpPr/>
            <p:nvPr/>
          </p:nvSpPr>
          <p:spPr>
            <a:xfrm>
              <a:off x="2162175" y="1100138"/>
              <a:ext cx="80324" cy="928687"/>
            </a:xfrm>
            <a:custGeom>
              <a:avLst/>
              <a:gdLst>
                <a:gd name="connsiteX0" fmla="*/ 76200 w 80324"/>
                <a:gd name="connsiteY0" fmla="*/ 0 h 928687"/>
                <a:gd name="connsiteX1" fmla="*/ 76200 w 80324"/>
                <a:gd name="connsiteY1" fmla="*/ 261937 h 928687"/>
                <a:gd name="connsiteX2" fmla="*/ 33338 w 80324"/>
                <a:gd name="connsiteY2" fmla="*/ 723900 h 928687"/>
                <a:gd name="connsiteX3" fmla="*/ 0 w 80324"/>
                <a:gd name="connsiteY3" fmla="*/ 928687 h 928687"/>
                <a:gd name="connsiteX4" fmla="*/ 0 w 80324"/>
                <a:gd name="connsiteY4" fmla="*/ 928687 h 9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928687">
                  <a:moveTo>
                    <a:pt x="76200" y="0"/>
                  </a:moveTo>
                  <a:cubicBezTo>
                    <a:pt x="79772" y="70643"/>
                    <a:pt x="83344" y="141287"/>
                    <a:pt x="76200" y="261937"/>
                  </a:cubicBezTo>
                  <a:cubicBezTo>
                    <a:pt x="69056" y="382587"/>
                    <a:pt x="46038" y="612775"/>
                    <a:pt x="33338" y="723900"/>
                  </a:cubicBezTo>
                  <a:cubicBezTo>
                    <a:pt x="20638" y="835025"/>
                    <a:pt x="0" y="928687"/>
                    <a:pt x="0" y="928687"/>
                  </a:cubicBezTo>
                  <a:lnTo>
                    <a:pt x="0" y="928687"/>
                  </a:lnTo>
                </a:path>
              </a:pathLst>
            </a:custGeom>
            <a:noFill/>
            <a:ln>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B9716DD3-54D3-86E1-5CEE-31171B55D779}"/>
                </a:ext>
              </a:extLst>
            </p:cNvPr>
            <p:cNvSpPr txBox="1"/>
            <p:nvPr/>
          </p:nvSpPr>
          <p:spPr>
            <a:xfrm rot="589350">
              <a:off x="1276350" y="687698"/>
              <a:ext cx="988694" cy="369332"/>
            </a:xfrm>
            <a:prstGeom prst="rect">
              <a:avLst/>
            </a:prstGeom>
            <a:noFill/>
          </p:spPr>
          <p:txBody>
            <a:bodyPr wrap="square" rtlCol="0">
              <a:spAutoFit/>
            </a:bodyPr>
            <a:lstStyle/>
            <a:p>
              <a:r>
                <a:rPr lang="de-DE" dirty="0">
                  <a:solidFill>
                    <a:srgbClr val="FF0000"/>
                  </a:solidFill>
                </a:rPr>
                <a:t>6,5 m</a:t>
              </a:r>
            </a:p>
          </p:txBody>
        </p:sp>
        <p:sp>
          <p:nvSpPr>
            <p:cNvPr id="14" name="Textfeld 13">
              <a:extLst>
                <a:ext uri="{FF2B5EF4-FFF2-40B4-BE49-F238E27FC236}">
                  <a16:creationId xmlns:a16="http://schemas.microsoft.com/office/drawing/2014/main" id="{A00EE3BB-88C1-7A01-A907-67CE246244F2}"/>
                </a:ext>
              </a:extLst>
            </p:cNvPr>
            <p:cNvSpPr txBox="1"/>
            <p:nvPr/>
          </p:nvSpPr>
          <p:spPr>
            <a:xfrm rot="16360413">
              <a:off x="1990417" y="1194039"/>
              <a:ext cx="988694" cy="369332"/>
            </a:xfrm>
            <a:prstGeom prst="rect">
              <a:avLst/>
            </a:prstGeom>
            <a:noFill/>
          </p:spPr>
          <p:txBody>
            <a:bodyPr wrap="square" rtlCol="0">
              <a:spAutoFit/>
            </a:bodyPr>
            <a:lstStyle/>
            <a:p>
              <a:r>
                <a:rPr lang="de-DE" dirty="0">
                  <a:solidFill>
                    <a:srgbClr val="FF0000"/>
                  </a:solidFill>
                </a:rPr>
                <a:t>6,5 m</a:t>
              </a:r>
            </a:p>
          </p:txBody>
        </p:sp>
        <p:sp>
          <p:nvSpPr>
            <p:cNvPr id="15" name="Textfeld 14">
              <a:extLst>
                <a:ext uri="{FF2B5EF4-FFF2-40B4-BE49-F238E27FC236}">
                  <a16:creationId xmlns:a16="http://schemas.microsoft.com/office/drawing/2014/main" id="{554B9258-2F2F-FED6-F40F-CE5C513F46B5}"/>
                </a:ext>
              </a:extLst>
            </p:cNvPr>
            <p:cNvSpPr txBox="1"/>
            <p:nvPr/>
          </p:nvSpPr>
          <p:spPr>
            <a:xfrm rot="21351155">
              <a:off x="2834558" y="692868"/>
              <a:ext cx="988694" cy="369332"/>
            </a:xfrm>
            <a:prstGeom prst="rect">
              <a:avLst/>
            </a:prstGeom>
            <a:noFill/>
          </p:spPr>
          <p:txBody>
            <a:bodyPr wrap="square" rtlCol="0">
              <a:spAutoFit/>
            </a:bodyPr>
            <a:lstStyle/>
            <a:p>
              <a:r>
                <a:rPr lang="de-DE" dirty="0">
                  <a:solidFill>
                    <a:srgbClr val="FF0000"/>
                  </a:solidFill>
                </a:rPr>
                <a:t>6,5 m</a:t>
              </a:r>
            </a:p>
          </p:txBody>
        </p:sp>
        <p:sp>
          <p:nvSpPr>
            <p:cNvPr id="16" name="Textfeld 15">
              <a:extLst>
                <a:ext uri="{FF2B5EF4-FFF2-40B4-BE49-F238E27FC236}">
                  <a16:creationId xmlns:a16="http://schemas.microsoft.com/office/drawing/2014/main" id="{52D55484-6AA0-B828-A81F-9C7F896E345F}"/>
                </a:ext>
              </a:extLst>
            </p:cNvPr>
            <p:cNvSpPr txBox="1"/>
            <p:nvPr/>
          </p:nvSpPr>
          <p:spPr>
            <a:xfrm>
              <a:off x="1830337" y="1974224"/>
              <a:ext cx="995362" cy="369332"/>
            </a:xfrm>
            <a:prstGeom prst="rect">
              <a:avLst/>
            </a:prstGeom>
            <a:noFill/>
          </p:spPr>
          <p:txBody>
            <a:bodyPr wrap="square" rtlCol="0">
              <a:spAutoFit/>
            </a:bodyPr>
            <a:lstStyle/>
            <a:p>
              <a:r>
                <a:rPr lang="de-DE" dirty="0">
                  <a:solidFill>
                    <a:schemeClr val="bg1"/>
                  </a:solidFill>
                </a:rPr>
                <a:t>240 </a:t>
              </a:r>
              <a:r>
                <a:rPr lang="el-GR" dirty="0">
                  <a:solidFill>
                    <a:schemeClr val="bg1"/>
                  </a:solidFill>
                </a:rPr>
                <a:t>Ω</a:t>
              </a:r>
              <a:endParaRPr lang="de-DE" dirty="0">
                <a:solidFill>
                  <a:schemeClr val="bg1"/>
                </a:solidFill>
              </a:endParaRPr>
            </a:p>
          </p:txBody>
        </p:sp>
      </p:grpSp>
      <p:grpSp>
        <p:nvGrpSpPr>
          <p:cNvPr id="30" name="Gruppieren 29">
            <a:extLst>
              <a:ext uri="{FF2B5EF4-FFF2-40B4-BE49-F238E27FC236}">
                <a16:creationId xmlns:a16="http://schemas.microsoft.com/office/drawing/2014/main" id="{53E9D21A-F2A1-8331-A25E-C9A5443F1C39}"/>
              </a:ext>
            </a:extLst>
          </p:cNvPr>
          <p:cNvGrpSpPr/>
          <p:nvPr/>
        </p:nvGrpSpPr>
        <p:grpSpPr>
          <a:xfrm>
            <a:off x="5969472" y="1284029"/>
            <a:ext cx="2931143" cy="1207660"/>
            <a:chOff x="5969472" y="1284029"/>
            <a:chExt cx="2931143" cy="1207660"/>
          </a:xfrm>
        </p:grpSpPr>
        <p:sp>
          <p:nvSpPr>
            <p:cNvPr id="17" name="Ellipse 16">
              <a:extLst>
                <a:ext uri="{FF2B5EF4-FFF2-40B4-BE49-F238E27FC236}">
                  <a16:creationId xmlns:a16="http://schemas.microsoft.com/office/drawing/2014/main" id="{E56D6AFA-A816-E621-0B65-18D76BB6B5F1}"/>
                </a:ext>
              </a:extLst>
            </p:cNvPr>
            <p:cNvSpPr/>
            <p:nvPr/>
          </p:nvSpPr>
          <p:spPr>
            <a:xfrm>
              <a:off x="6209722" y="1284029"/>
              <a:ext cx="50045" cy="5004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00BB4393-0618-D641-A4B3-6DB0DC81AA6B}"/>
                </a:ext>
              </a:extLst>
            </p:cNvPr>
            <p:cNvSpPr/>
            <p:nvPr/>
          </p:nvSpPr>
          <p:spPr>
            <a:xfrm>
              <a:off x="6893141" y="2133867"/>
              <a:ext cx="50045" cy="50045"/>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3C3F306D-1EFD-BEF3-D8A3-60DB37B3A896}"/>
                </a:ext>
              </a:extLst>
            </p:cNvPr>
            <p:cNvSpPr/>
            <p:nvPr/>
          </p:nvSpPr>
          <p:spPr>
            <a:xfrm>
              <a:off x="8445716" y="2031490"/>
              <a:ext cx="50045" cy="50045"/>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27E22927-DEE4-BE6E-5D66-E6C23F10C2D0}"/>
                </a:ext>
              </a:extLst>
            </p:cNvPr>
            <p:cNvSpPr txBox="1"/>
            <p:nvPr/>
          </p:nvSpPr>
          <p:spPr>
            <a:xfrm>
              <a:off x="5969472" y="1319492"/>
              <a:ext cx="1400512" cy="307777"/>
            </a:xfrm>
            <a:prstGeom prst="rect">
              <a:avLst/>
            </a:prstGeom>
            <a:noFill/>
          </p:spPr>
          <p:txBody>
            <a:bodyPr wrap="square" rtlCol="0">
              <a:spAutoFit/>
            </a:bodyPr>
            <a:lstStyle/>
            <a:p>
              <a:r>
                <a:rPr lang="de-DE" sz="1400" b="1" dirty="0">
                  <a:solidFill>
                    <a:schemeClr val="bg1"/>
                  </a:solidFill>
                </a:rPr>
                <a:t>7,33 MHz</a:t>
              </a:r>
            </a:p>
          </p:txBody>
        </p:sp>
        <p:sp>
          <p:nvSpPr>
            <p:cNvPr id="21" name="Textfeld 20">
              <a:extLst>
                <a:ext uri="{FF2B5EF4-FFF2-40B4-BE49-F238E27FC236}">
                  <a16:creationId xmlns:a16="http://schemas.microsoft.com/office/drawing/2014/main" id="{35669F84-3FAF-0E9D-0331-6406BB34B6C2}"/>
                </a:ext>
              </a:extLst>
            </p:cNvPr>
            <p:cNvSpPr txBox="1"/>
            <p:nvPr/>
          </p:nvSpPr>
          <p:spPr>
            <a:xfrm>
              <a:off x="7923763" y="2104840"/>
              <a:ext cx="976852" cy="307777"/>
            </a:xfrm>
            <a:prstGeom prst="rect">
              <a:avLst/>
            </a:prstGeom>
            <a:noFill/>
          </p:spPr>
          <p:txBody>
            <a:bodyPr wrap="square" rtlCol="0">
              <a:spAutoFit/>
            </a:bodyPr>
            <a:lstStyle>
              <a:defPPr>
                <a:defRPr lang="en-US"/>
              </a:defPPr>
              <a:lvl1pPr>
                <a:defRPr sz="1400" b="1">
                  <a:solidFill>
                    <a:schemeClr val="bg1"/>
                  </a:solidFill>
                </a:defRPr>
              </a:lvl1pPr>
            </a:lstStyle>
            <a:p>
              <a:r>
                <a:rPr lang="de-DE" dirty="0"/>
                <a:t>28,35 MHz</a:t>
              </a:r>
            </a:p>
          </p:txBody>
        </p:sp>
        <p:sp>
          <p:nvSpPr>
            <p:cNvPr id="24" name="Textfeld 23">
              <a:extLst>
                <a:ext uri="{FF2B5EF4-FFF2-40B4-BE49-F238E27FC236}">
                  <a16:creationId xmlns:a16="http://schemas.microsoft.com/office/drawing/2014/main" id="{F274F1F2-5C70-AF15-1118-DB7E3CE76C4B}"/>
                </a:ext>
              </a:extLst>
            </p:cNvPr>
            <p:cNvSpPr txBox="1"/>
            <p:nvPr/>
          </p:nvSpPr>
          <p:spPr>
            <a:xfrm>
              <a:off x="6580860" y="2183912"/>
              <a:ext cx="976852" cy="307777"/>
            </a:xfrm>
            <a:prstGeom prst="rect">
              <a:avLst/>
            </a:prstGeom>
            <a:noFill/>
          </p:spPr>
          <p:txBody>
            <a:bodyPr wrap="square" rtlCol="0">
              <a:spAutoFit/>
            </a:bodyPr>
            <a:lstStyle>
              <a:defPPr>
                <a:defRPr lang="en-US"/>
              </a:defPPr>
              <a:lvl1pPr>
                <a:defRPr sz="1400" b="1">
                  <a:solidFill>
                    <a:schemeClr val="bg1"/>
                  </a:solidFill>
                </a:defRPr>
              </a:lvl1pPr>
            </a:lstStyle>
            <a:p>
              <a:r>
                <a:rPr lang="de-DE" dirty="0"/>
                <a:t>13,95 MHz</a:t>
              </a:r>
            </a:p>
          </p:txBody>
        </p:sp>
      </p:grpSp>
      <p:grpSp>
        <p:nvGrpSpPr>
          <p:cNvPr id="31" name="Gruppieren 30">
            <a:extLst>
              <a:ext uri="{FF2B5EF4-FFF2-40B4-BE49-F238E27FC236}">
                <a16:creationId xmlns:a16="http://schemas.microsoft.com/office/drawing/2014/main" id="{C91B24DE-D3E8-B95C-5A59-FC19A4756265}"/>
              </a:ext>
            </a:extLst>
          </p:cNvPr>
          <p:cNvGrpSpPr/>
          <p:nvPr/>
        </p:nvGrpSpPr>
        <p:grpSpPr>
          <a:xfrm>
            <a:off x="4572000" y="3359617"/>
            <a:ext cx="4314752" cy="3239966"/>
            <a:chOff x="4572000" y="3359617"/>
            <a:chExt cx="4314752" cy="3239966"/>
          </a:xfrm>
        </p:grpSpPr>
        <p:pic>
          <p:nvPicPr>
            <p:cNvPr id="8" name="Grafik 7" descr="Ein Bild, das Text, Kreis, Muster, Kinderkunst enthält.&#10;&#10;Automatisch generierte Beschreibung">
              <a:extLst>
                <a:ext uri="{FF2B5EF4-FFF2-40B4-BE49-F238E27FC236}">
                  <a16:creationId xmlns:a16="http://schemas.microsoft.com/office/drawing/2014/main" id="{8C734D7C-852C-791B-17F6-39A9446D3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359617"/>
              <a:ext cx="4314752" cy="3239966"/>
            </a:xfrm>
            <a:prstGeom prst="rect">
              <a:avLst/>
            </a:prstGeom>
            <a:noFill/>
            <a:ln w="19050">
              <a:solidFill>
                <a:schemeClr val="bg1"/>
              </a:solidFill>
            </a:ln>
          </p:spPr>
        </p:pic>
        <p:sp>
          <p:nvSpPr>
            <p:cNvPr id="22" name="Ellipse 21">
              <a:extLst>
                <a:ext uri="{FF2B5EF4-FFF2-40B4-BE49-F238E27FC236}">
                  <a16:creationId xmlns:a16="http://schemas.microsoft.com/office/drawing/2014/main" id="{3F83BC88-2984-38AD-52C7-DC464CFA07CA}"/>
                </a:ext>
              </a:extLst>
            </p:cNvPr>
            <p:cNvSpPr/>
            <p:nvPr/>
          </p:nvSpPr>
          <p:spPr>
            <a:xfrm>
              <a:off x="6368748" y="4950772"/>
              <a:ext cx="50045" cy="50045"/>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ED5E70B2-1CD1-A275-27E1-4A4AD9251B95}"/>
                </a:ext>
              </a:extLst>
            </p:cNvPr>
            <p:cNvSpPr txBox="1"/>
            <p:nvPr/>
          </p:nvSpPr>
          <p:spPr>
            <a:xfrm>
              <a:off x="5782901" y="4668017"/>
              <a:ext cx="1400512" cy="307777"/>
            </a:xfrm>
            <a:prstGeom prst="rect">
              <a:avLst/>
            </a:prstGeom>
            <a:noFill/>
          </p:spPr>
          <p:txBody>
            <a:bodyPr wrap="square" rtlCol="0">
              <a:spAutoFit/>
            </a:bodyPr>
            <a:lstStyle>
              <a:defPPr>
                <a:defRPr lang="en-US"/>
              </a:defPPr>
              <a:lvl1pPr>
                <a:defRPr sz="1400" b="1">
                  <a:solidFill>
                    <a:schemeClr val="bg1"/>
                  </a:solidFill>
                </a:defRPr>
              </a:lvl1pPr>
            </a:lstStyle>
            <a:p>
              <a:r>
                <a:rPr lang="de-DE" dirty="0"/>
                <a:t>7,33 MHz</a:t>
              </a:r>
            </a:p>
          </p:txBody>
        </p:sp>
        <p:sp>
          <p:nvSpPr>
            <p:cNvPr id="25" name="Textfeld 24">
              <a:extLst>
                <a:ext uri="{FF2B5EF4-FFF2-40B4-BE49-F238E27FC236}">
                  <a16:creationId xmlns:a16="http://schemas.microsoft.com/office/drawing/2014/main" id="{8DF248EC-515E-EFCF-5348-CE92F3D04951}"/>
                </a:ext>
              </a:extLst>
            </p:cNvPr>
            <p:cNvSpPr txBox="1"/>
            <p:nvPr/>
          </p:nvSpPr>
          <p:spPr>
            <a:xfrm>
              <a:off x="7611871" y="4668017"/>
              <a:ext cx="976852" cy="307777"/>
            </a:xfrm>
            <a:prstGeom prst="rect">
              <a:avLst/>
            </a:prstGeom>
            <a:noFill/>
          </p:spPr>
          <p:txBody>
            <a:bodyPr wrap="square" rtlCol="0">
              <a:spAutoFit/>
            </a:bodyPr>
            <a:lstStyle>
              <a:defPPr>
                <a:defRPr lang="en-US"/>
              </a:defPPr>
              <a:lvl1pPr>
                <a:defRPr sz="1400" b="1">
                  <a:solidFill>
                    <a:schemeClr val="bg1"/>
                  </a:solidFill>
                </a:defRPr>
              </a:lvl1pPr>
            </a:lstStyle>
            <a:p>
              <a:r>
                <a:rPr lang="de-DE" dirty="0"/>
                <a:t>13,95 MHz</a:t>
              </a:r>
            </a:p>
          </p:txBody>
        </p:sp>
        <p:sp>
          <p:nvSpPr>
            <p:cNvPr id="26" name="Ellipse 25">
              <a:extLst>
                <a:ext uri="{FF2B5EF4-FFF2-40B4-BE49-F238E27FC236}">
                  <a16:creationId xmlns:a16="http://schemas.microsoft.com/office/drawing/2014/main" id="{F83234F9-4720-9E2A-1134-3049472B3F17}"/>
                </a:ext>
              </a:extLst>
            </p:cNvPr>
            <p:cNvSpPr/>
            <p:nvPr/>
          </p:nvSpPr>
          <p:spPr>
            <a:xfrm>
              <a:off x="7564206" y="4969089"/>
              <a:ext cx="50045" cy="50045"/>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57328604-30E5-0326-D2E8-98935EF8CED3}"/>
                </a:ext>
              </a:extLst>
            </p:cNvPr>
            <p:cNvSpPr/>
            <p:nvPr/>
          </p:nvSpPr>
          <p:spPr>
            <a:xfrm>
              <a:off x="6906150" y="4964806"/>
              <a:ext cx="50045" cy="50045"/>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B6AA9A8C-4982-5ACC-115F-544DA8E053DA}"/>
                </a:ext>
              </a:extLst>
            </p:cNvPr>
            <p:cNvSpPr txBox="1"/>
            <p:nvPr/>
          </p:nvSpPr>
          <p:spPr>
            <a:xfrm>
              <a:off x="6607567" y="4671097"/>
              <a:ext cx="976852" cy="307777"/>
            </a:xfrm>
            <a:prstGeom prst="rect">
              <a:avLst/>
            </a:prstGeom>
            <a:noFill/>
          </p:spPr>
          <p:txBody>
            <a:bodyPr wrap="square" rtlCol="0">
              <a:spAutoFit/>
            </a:bodyPr>
            <a:lstStyle>
              <a:defPPr>
                <a:defRPr lang="en-US"/>
              </a:defPPr>
              <a:lvl1pPr>
                <a:defRPr sz="1400" b="1">
                  <a:solidFill>
                    <a:schemeClr val="bg1"/>
                  </a:solidFill>
                </a:defRPr>
              </a:lvl1pPr>
            </a:lstStyle>
            <a:p>
              <a:r>
                <a:rPr lang="de-DE" dirty="0"/>
                <a:t>28,35 MHz</a:t>
              </a:r>
            </a:p>
          </p:txBody>
        </p:sp>
      </p:grpSp>
      <p:sp>
        <p:nvSpPr>
          <p:cNvPr id="3" name="Ellipse 2">
            <a:extLst>
              <a:ext uri="{FF2B5EF4-FFF2-40B4-BE49-F238E27FC236}">
                <a16:creationId xmlns:a16="http://schemas.microsoft.com/office/drawing/2014/main" id="{F0E902E3-428C-29F0-00BD-DB2D946B3365}"/>
              </a:ext>
            </a:extLst>
          </p:cNvPr>
          <p:cNvSpPr/>
          <p:nvPr/>
        </p:nvSpPr>
        <p:spPr>
          <a:xfrm>
            <a:off x="8727920" y="4964806"/>
            <a:ext cx="50045" cy="50045"/>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a:extLst>
              <a:ext uri="{FF2B5EF4-FFF2-40B4-BE49-F238E27FC236}">
                <a16:creationId xmlns:a16="http://schemas.microsoft.com/office/drawing/2014/main" id="{93595639-E889-EF6B-7A5E-512097990ACB}"/>
              </a:ext>
            </a:extLst>
          </p:cNvPr>
          <p:cNvSpPr txBox="1"/>
          <p:nvPr/>
        </p:nvSpPr>
        <p:spPr>
          <a:xfrm>
            <a:off x="8027699" y="4964806"/>
            <a:ext cx="97685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dirty="0"/>
              <a:t>0 MHz</a:t>
            </a:r>
          </a:p>
        </p:txBody>
      </p:sp>
      <p:pic>
        <p:nvPicPr>
          <p:cNvPr id="32" name="Grafik 31">
            <a:extLst>
              <a:ext uri="{FF2B5EF4-FFF2-40B4-BE49-F238E27FC236}">
                <a16:creationId xmlns:a16="http://schemas.microsoft.com/office/drawing/2014/main" id="{81949B04-0F82-0161-69DE-90DE476C3C42}"/>
              </a:ext>
            </a:extLst>
          </p:cNvPr>
          <p:cNvPicPr>
            <a:picLocks noChangeAspect="1"/>
          </p:cNvPicPr>
          <p:nvPr/>
        </p:nvPicPr>
        <p:blipFill>
          <a:blip r:embed="rId5"/>
          <a:stretch>
            <a:fillRect/>
          </a:stretch>
        </p:blipFill>
        <p:spPr>
          <a:xfrm>
            <a:off x="4589031" y="186219"/>
            <a:ext cx="4314752" cy="3029634"/>
          </a:xfrm>
          <a:prstGeom prst="rect">
            <a:avLst/>
          </a:prstGeom>
        </p:spPr>
      </p:pic>
      <p:sp>
        <p:nvSpPr>
          <p:cNvPr id="6" name="Ellipse 5">
            <a:extLst>
              <a:ext uri="{FF2B5EF4-FFF2-40B4-BE49-F238E27FC236}">
                <a16:creationId xmlns:a16="http://schemas.microsoft.com/office/drawing/2014/main" id="{594B2831-BA7D-63F2-B823-DB359B23CE77}"/>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47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E75BF92-5DCB-7F07-B760-78ECE1750991}"/>
              </a:ext>
            </a:extLst>
          </p:cNvPr>
          <p:cNvSpPr>
            <a:spLocks noGrp="1"/>
          </p:cNvSpPr>
          <p:nvPr>
            <p:ph type="sldNum" sz="quarter" idx="12"/>
          </p:nvPr>
        </p:nvSpPr>
        <p:spPr/>
        <p:txBody>
          <a:bodyPr/>
          <a:lstStyle/>
          <a:p>
            <a:fld id="{C2AC68D2-1A84-4503-B18D-7B7812CC9574}" type="slidenum">
              <a:rPr lang="de-DE" smtClean="0"/>
              <a:t>68</a:t>
            </a:fld>
            <a:endParaRPr lang="de-DE"/>
          </a:p>
        </p:txBody>
      </p:sp>
      <p:sp>
        <p:nvSpPr>
          <p:cNvPr id="4" name="Textfeld 3">
            <a:extLst>
              <a:ext uri="{FF2B5EF4-FFF2-40B4-BE49-F238E27FC236}">
                <a16:creationId xmlns:a16="http://schemas.microsoft.com/office/drawing/2014/main" id="{1BA5DCD8-1EBC-49BC-0E2E-A8E3D20F2042}"/>
              </a:ext>
            </a:extLst>
          </p:cNvPr>
          <p:cNvSpPr txBox="1"/>
          <p:nvPr/>
        </p:nvSpPr>
        <p:spPr>
          <a:xfrm>
            <a:off x="1510911" y="4765512"/>
            <a:ext cx="5030732" cy="1200329"/>
          </a:xfrm>
          <a:prstGeom prst="rect">
            <a:avLst/>
          </a:prstGeom>
          <a:noFill/>
        </p:spPr>
        <p:txBody>
          <a:bodyPr wrap="square" rtlCol="0">
            <a:spAutoFit/>
          </a:bodyPr>
          <a:lstStyle/>
          <a:p>
            <a:r>
              <a:rPr lang="de-DE" sz="2400" dirty="0">
                <a:hlinkClick r:id="rId3"/>
              </a:rPr>
              <a:t>dk2fq@darc.de</a:t>
            </a:r>
            <a:endParaRPr lang="de-DE" sz="2400" dirty="0"/>
          </a:p>
          <a:p>
            <a:endParaRPr lang="de-DE" sz="2400" dirty="0"/>
          </a:p>
          <a:p>
            <a:r>
              <a:rPr lang="de-DE" sz="2400" dirty="0">
                <a:hlinkClick r:id="rId4"/>
              </a:rPr>
              <a:t>https://dk2fq.jimdofree.com/</a:t>
            </a:r>
            <a:r>
              <a:rPr lang="de-DE" sz="2400" dirty="0"/>
              <a:t> </a:t>
            </a:r>
          </a:p>
        </p:txBody>
      </p:sp>
      <p:sp>
        <p:nvSpPr>
          <p:cNvPr id="5" name="Textfeld 4">
            <a:extLst>
              <a:ext uri="{FF2B5EF4-FFF2-40B4-BE49-F238E27FC236}">
                <a16:creationId xmlns:a16="http://schemas.microsoft.com/office/drawing/2014/main" id="{4BC050B9-3559-FCBB-631D-9A7110649E90}"/>
              </a:ext>
            </a:extLst>
          </p:cNvPr>
          <p:cNvSpPr txBox="1"/>
          <p:nvPr/>
        </p:nvSpPr>
        <p:spPr>
          <a:xfrm>
            <a:off x="1510911" y="4158873"/>
            <a:ext cx="4572000" cy="461665"/>
          </a:xfrm>
          <a:prstGeom prst="rect">
            <a:avLst/>
          </a:prstGeom>
          <a:noFill/>
        </p:spPr>
        <p:txBody>
          <a:bodyPr wrap="square">
            <a:spAutoFit/>
          </a:bodyPr>
          <a:lstStyle/>
          <a:p>
            <a:r>
              <a:rPr lang="de-DE" sz="2400" dirty="0">
                <a:solidFill>
                  <a:srgbClr val="0070C0"/>
                </a:solidFill>
              </a:rPr>
              <a:t>Wolfgang Beer – DK2FQ – K56 </a:t>
            </a:r>
          </a:p>
        </p:txBody>
      </p:sp>
      <p:sp>
        <p:nvSpPr>
          <p:cNvPr id="6" name="Textfeld 5">
            <a:extLst>
              <a:ext uri="{FF2B5EF4-FFF2-40B4-BE49-F238E27FC236}">
                <a16:creationId xmlns:a16="http://schemas.microsoft.com/office/drawing/2014/main" id="{2827A458-E5F4-28D9-C467-367E7553D0A2}"/>
              </a:ext>
            </a:extLst>
          </p:cNvPr>
          <p:cNvSpPr txBox="1"/>
          <p:nvPr/>
        </p:nvSpPr>
        <p:spPr>
          <a:xfrm>
            <a:off x="1510911" y="2499849"/>
            <a:ext cx="7047874" cy="646331"/>
          </a:xfrm>
          <a:prstGeom prst="rect">
            <a:avLst/>
          </a:prstGeom>
          <a:noFill/>
        </p:spPr>
        <p:txBody>
          <a:bodyPr wrap="square" rtlCol="0">
            <a:spAutoFit/>
          </a:bodyPr>
          <a:lstStyle/>
          <a:p>
            <a:r>
              <a:rPr lang="de-DE" sz="3600" dirty="0">
                <a:solidFill>
                  <a:srgbClr val="0070C0"/>
                </a:solidFill>
              </a:rPr>
              <a:t>Danke für Eure Aufmerksamkeit!</a:t>
            </a:r>
          </a:p>
        </p:txBody>
      </p:sp>
    </p:spTree>
    <p:extLst>
      <p:ext uri="{BB962C8B-B14F-4D97-AF65-F5344CB8AC3E}">
        <p14:creationId xmlns:p14="http://schemas.microsoft.com/office/powerpoint/2010/main" val="3061702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BF1D590-5EF6-0AA1-E908-A8B7382BAB32}"/>
              </a:ext>
            </a:extLst>
          </p:cNvPr>
          <p:cNvSpPr>
            <a:spLocks noGrp="1"/>
          </p:cNvSpPr>
          <p:nvPr>
            <p:ph type="sldNum" sz="quarter" idx="12"/>
          </p:nvPr>
        </p:nvSpPr>
        <p:spPr/>
        <p:txBody>
          <a:bodyPr/>
          <a:lstStyle/>
          <a:p>
            <a:fld id="{C2AC68D2-1A84-4503-B18D-7B7812CC9574}" type="slidenum">
              <a:rPr lang="de-DE" smtClean="0"/>
              <a:t>69</a:t>
            </a:fld>
            <a:endParaRPr lang="de-DE"/>
          </a:p>
        </p:txBody>
      </p:sp>
      <p:sp>
        <p:nvSpPr>
          <p:cNvPr id="3" name="Textfeld 2">
            <a:extLst>
              <a:ext uri="{FF2B5EF4-FFF2-40B4-BE49-F238E27FC236}">
                <a16:creationId xmlns:a16="http://schemas.microsoft.com/office/drawing/2014/main" id="{F53C44D3-083C-0339-1273-8C2E755ECF39}"/>
              </a:ext>
            </a:extLst>
          </p:cNvPr>
          <p:cNvSpPr txBox="1"/>
          <p:nvPr/>
        </p:nvSpPr>
        <p:spPr>
          <a:xfrm>
            <a:off x="888402" y="2748463"/>
            <a:ext cx="8175698" cy="523220"/>
          </a:xfrm>
          <a:prstGeom prst="rect">
            <a:avLst/>
          </a:prstGeom>
          <a:noFill/>
        </p:spPr>
        <p:txBody>
          <a:bodyPr wrap="square">
            <a:spAutoFit/>
          </a:bodyPr>
          <a:lstStyle/>
          <a:p>
            <a:r>
              <a:rPr lang="de-DE" sz="1400" dirty="0">
                <a:hlinkClick r:id="rId3"/>
              </a:rPr>
              <a:t>https://www.allaboutcircuits.com/technical-articles/using-the-admittance-smith-chart-to-analyze-rlc-circuit-componets-through-examples/</a:t>
            </a:r>
            <a:r>
              <a:rPr lang="de-DE" sz="1400" dirty="0"/>
              <a:t> </a:t>
            </a:r>
          </a:p>
        </p:txBody>
      </p:sp>
      <p:sp>
        <p:nvSpPr>
          <p:cNvPr id="4" name="Textfeld 3">
            <a:extLst>
              <a:ext uri="{FF2B5EF4-FFF2-40B4-BE49-F238E27FC236}">
                <a16:creationId xmlns:a16="http://schemas.microsoft.com/office/drawing/2014/main" id="{FE997636-9BD7-2A43-4B42-0D4F5308D9BD}"/>
              </a:ext>
            </a:extLst>
          </p:cNvPr>
          <p:cNvSpPr txBox="1"/>
          <p:nvPr/>
        </p:nvSpPr>
        <p:spPr>
          <a:xfrm>
            <a:off x="888402" y="1065423"/>
            <a:ext cx="7985434" cy="307777"/>
          </a:xfrm>
          <a:prstGeom prst="rect">
            <a:avLst/>
          </a:prstGeom>
          <a:noFill/>
        </p:spPr>
        <p:txBody>
          <a:bodyPr wrap="square">
            <a:spAutoFit/>
          </a:bodyPr>
          <a:lstStyle/>
          <a:p>
            <a:r>
              <a:rPr lang="de-DE" sz="1400" dirty="0">
                <a:solidFill>
                  <a:srgbClr val="0070C0"/>
                </a:solidFill>
              </a:rPr>
              <a:t>Buch: </a:t>
            </a:r>
            <a:r>
              <a:rPr lang="de-DE" sz="1400" b="1" dirty="0">
                <a:solidFill>
                  <a:srgbClr val="0070C0"/>
                </a:solidFill>
              </a:rPr>
              <a:t>HF-Messungen mit einem aktiven Stehwellenmessgerät</a:t>
            </a:r>
            <a:r>
              <a:rPr lang="de-DE" sz="1400" dirty="0">
                <a:solidFill>
                  <a:srgbClr val="0070C0"/>
                </a:solidFill>
              </a:rPr>
              <a:t>, Gerd Janzen, DJ6SJ, ISBN: 3-88006-170-X</a:t>
            </a:r>
            <a:endParaRPr lang="de-DE" sz="1400" baseline="-25000" dirty="0">
              <a:solidFill>
                <a:srgbClr val="0070C0"/>
              </a:solidFill>
            </a:endParaRPr>
          </a:p>
        </p:txBody>
      </p:sp>
      <p:sp>
        <p:nvSpPr>
          <p:cNvPr id="6" name="Textfeld 5">
            <a:extLst>
              <a:ext uri="{FF2B5EF4-FFF2-40B4-BE49-F238E27FC236}">
                <a16:creationId xmlns:a16="http://schemas.microsoft.com/office/drawing/2014/main" id="{0CB06FB6-6B82-199A-19AC-8D656A060597}"/>
              </a:ext>
            </a:extLst>
          </p:cNvPr>
          <p:cNvSpPr txBox="1"/>
          <p:nvPr/>
        </p:nvSpPr>
        <p:spPr>
          <a:xfrm>
            <a:off x="888402" y="1906943"/>
            <a:ext cx="4572000" cy="307777"/>
          </a:xfrm>
          <a:prstGeom prst="rect">
            <a:avLst/>
          </a:prstGeom>
          <a:noFill/>
        </p:spPr>
        <p:txBody>
          <a:bodyPr wrap="square">
            <a:spAutoFit/>
          </a:bodyPr>
          <a:lstStyle/>
          <a:p>
            <a:r>
              <a:rPr lang="de-DE" sz="1400" dirty="0">
                <a:hlinkClick r:id="rId4"/>
              </a:rPr>
              <a:t>https://de.wikipedia.org/wiki/</a:t>
            </a:r>
            <a:r>
              <a:rPr lang="de-DE" sz="1400" b="1" dirty="0">
                <a:hlinkClick r:id="rId4"/>
              </a:rPr>
              <a:t>Smith-Diagramm</a:t>
            </a:r>
            <a:r>
              <a:rPr lang="de-DE" sz="1400" b="1" dirty="0"/>
              <a:t> </a:t>
            </a:r>
          </a:p>
        </p:txBody>
      </p:sp>
      <p:sp>
        <p:nvSpPr>
          <p:cNvPr id="7" name="Textfeld 6">
            <a:extLst>
              <a:ext uri="{FF2B5EF4-FFF2-40B4-BE49-F238E27FC236}">
                <a16:creationId xmlns:a16="http://schemas.microsoft.com/office/drawing/2014/main" id="{F384BE25-AB55-06DC-154B-4C5B5F0D95A9}"/>
              </a:ext>
            </a:extLst>
          </p:cNvPr>
          <p:cNvSpPr txBox="1"/>
          <p:nvPr/>
        </p:nvSpPr>
        <p:spPr>
          <a:xfrm>
            <a:off x="888402" y="490775"/>
            <a:ext cx="5569547" cy="461665"/>
          </a:xfrm>
          <a:prstGeom prst="rect">
            <a:avLst/>
          </a:prstGeom>
          <a:noFill/>
        </p:spPr>
        <p:txBody>
          <a:bodyPr wrap="square" rtlCol="0">
            <a:spAutoFit/>
          </a:bodyPr>
          <a:lstStyle/>
          <a:p>
            <a:r>
              <a:rPr lang="de-DE" sz="2400" b="1" dirty="0"/>
              <a:t>Literatur- und Internetadressen:</a:t>
            </a:r>
          </a:p>
        </p:txBody>
      </p:sp>
      <p:sp>
        <p:nvSpPr>
          <p:cNvPr id="10" name="Textfeld 9">
            <a:extLst>
              <a:ext uri="{FF2B5EF4-FFF2-40B4-BE49-F238E27FC236}">
                <a16:creationId xmlns:a16="http://schemas.microsoft.com/office/drawing/2014/main" id="{826514CE-EBE2-8773-1C52-368A85EBACA7}"/>
              </a:ext>
            </a:extLst>
          </p:cNvPr>
          <p:cNvSpPr txBox="1"/>
          <p:nvPr/>
        </p:nvSpPr>
        <p:spPr>
          <a:xfrm>
            <a:off x="888402" y="2327703"/>
            <a:ext cx="7985434" cy="307777"/>
          </a:xfrm>
          <a:prstGeom prst="rect">
            <a:avLst/>
          </a:prstGeom>
          <a:noFill/>
        </p:spPr>
        <p:txBody>
          <a:bodyPr wrap="square">
            <a:spAutoFit/>
          </a:bodyPr>
          <a:lstStyle/>
          <a:p>
            <a:r>
              <a:rPr lang="de-DE" sz="1400" dirty="0">
                <a:hlinkClick r:id="rId5"/>
              </a:rPr>
              <a:t>https://www.darc.de/fileadmin/filemounts/distrikte/c/ortsverbaende/19/</a:t>
            </a:r>
            <a:r>
              <a:rPr lang="de-DE" sz="1400" b="1" dirty="0">
                <a:hlinkClick r:id="rId5"/>
              </a:rPr>
              <a:t>Smith_Diagramm_Tutorial.pdf</a:t>
            </a:r>
            <a:r>
              <a:rPr lang="de-DE" sz="1400" b="1" dirty="0"/>
              <a:t> </a:t>
            </a:r>
          </a:p>
        </p:txBody>
      </p:sp>
      <p:sp>
        <p:nvSpPr>
          <p:cNvPr id="8" name="Textfeld 7">
            <a:extLst>
              <a:ext uri="{FF2B5EF4-FFF2-40B4-BE49-F238E27FC236}">
                <a16:creationId xmlns:a16="http://schemas.microsoft.com/office/drawing/2014/main" id="{09E3CB20-31C0-0EEB-B5F8-4A189E33C16F}"/>
              </a:ext>
            </a:extLst>
          </p:cNvPr>
          <p:cNvSpPr txBox="1"/>
          <p:nvPr/>
        </p:nvSpPr>
        <p:spPr>
          <a:xfrm>
            <a:off x="888402" y="1486183"/>
            <a:ext cx="8255597" cy="307777"/>
          </a:xfrm>
          <a:prstGeom prst="rect">
            <a:avLst/>
          </a:prstGeom>
          <a:noFill/>
        </p:spPr>
        <p:txBody>
          <a:bodyPr wrap="square">
            <a:spAutoFit/>
          </a:bodyPr>
          <a:lstStyle/>
          <a:p>
            <a:r>
              <a:rPr lang="de-DE" sz="1400" dirty="0">
                <a:solidFill>
                  <a:srgbClr val="0070C0"/>
                </a:solidFill>
              </a:rPr>
              <a:t>Buch: </a:t>
            </a:r>
            <a:r>
              <a:rPr lang="de-DE" sz="1400" b="1" dirty="0">
                <a:solidFill>
                  <a:srgbClr val="0070C0"/>
                </a:solidFill>
              </a:rPr>
              <a:t>Smith-Diagramm, Einführung und Praxisleitfaden</a:t>
            </a:r>
            <a:r>
              <a:rPr lang="de-DE" sz="1400" dirty="0">
                <a:solidFill>
                  <a:srgbClr val="0070C0"/>
                </a:solidFill>
              </a:rPr>
              <a:t>, Joachim Müller, DG4SBA, ISBN: 978-3-88976-155-2</a:t>
            </a:r>
            <a:endParaRPr lang="de-DE" sz="1400" baseline="-25000" dirty="0">
              <a:solidFill>
                <a:srgbClr val="0070C0"/>
              </a:solidFill>
            </a:endParaRPr>
          </a:p>
        </p:txBody>
      </p:sp>
      <p:sp>
        <p:nvSpPr>
          <p:cNvPr id="15" name="Textfeld 14">
            <a:extLst>
              <a:ext uri="{FF2B5EF4-FFF2-40B4-BE49-F238E27FC236}">
                <a16:creationId xmlns:a16="http://schemas.microsoft.com/office/drawing/2014/main" id="{DCBBE68F-149E-1475-FB96-357AA67D2408}"/>
              </a:ext>
            </a:extLst>
          </p:cNvPr>
          <p:cNvSpPr txBox="1"/>
          <p:nvPr/>
        </p:nvSpPr>
        <p:spPr>
          <a:xfrm>
            <a:off x="888402" y="3384664"/>
            <a:ext cx="8255597" cy="523220"/>
          </a:xfrm>
          <a:prstGeom prst="rect">
            <a:avLst/>
          </a:prstGeom>
          <a:noFill/>
        </p:spPr>
        <p:txBody>
          <a:bodyPr wrap="square">
            <a:spAutoFit/>
          </a:bodyPr>
          <a:lstStyle>
            <a:defPPr>
              <a:defRPr lang="en-US"/>
            </a:defPPr>
            <a:lvl1pPr>
              <a:defRPr sz="1200">
                <a:solidFill>
                  <a:srgbClr val="0070C0"/>
                </a:solidFill>
              </a:defRPr>
            </a:lvl1pPr>
          </a:lstStyle>
          <a:p>
            <a:r>
              <a:rPr lang="de-DE" sz="1400" b="1" dirty="0"/>
              <a:t>Simulationssoftware von AE6TY SIMNEC 2.5 </a:t>
            </a:r>
            <a:r>
              <a:rPr lang="de-DE" sz="1400" dirty="0"/>
              <a:t>(komplex, sehr umfangreich, kostenlos): </a:t>
            </a:r>
            <a:r>
              <a:rPr lang="de-DE" sz="1400" dirty="0">
                <a:hlinkClick r:id="rId6"/>
              </a:rPr>
              <a:t>https://www.ae6ty.com/smith_charts/#downloads</a:t>
            </a:r>
            <a:r>
              <a:rPr lang="de-DE" sz="1400" dirty="0"/>
              <a:t> (kann auch Antennen mit NEC2-Kern simulieren)</a:t>
            </a:r>
          </a:p>
        </p:txBody>
      </p:sp>
    </p:spTree>
    <p:extLst>
      <p:ext uri="{BB962C8B-B14F-4D97-AF65-F5344CB8AC3E}">
        <p14:creationId xmlns:p14="http://schemas.microsoft.com/office/powerpoint/2010/main" val="1094242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32">
            <a:extLst>
              <a:ext uri="{FF2B5EF4-FFF2-40B4-BE49-F238E27FC236}">
                <a16:creationId xmlns:a16="http://schemas.microsoft.com/office/drawing/2014/main" id="{B0685990-5338-6286-86D5-EEB6DB9E65CA}"/>
              </a:ext>
            </a:extLst>
          </p:cNvPr>
          <p:cNvPicPr>
            <a:picLocks noChangeAspect="1"/>
          </p:cNvPicPr>
          <p:nvPr/>
        </p:nvPicPr>
        <p:blipFill>
          <a:blip r:embed="rId3"/>
          <a:stretch>
            <a:fillRect/>
          </a:stretch>
        </p:blipFill>
        <p:spPr>
          <a:xfrm>
            <a:off x="1316070" y="593410"/>
            <a:ext cx="6151404" cy="5982359"/>
          </a:xfrm>
          <a:prstGeom prst="rect">
            <a:avLst/>
          </a:prstGeom>
        </p:spPr>
      </p:pic>
      <p:pic>
        <p:nvPicPr>
          <p:cNvPr id="1038" name="Grafik 1037">
            <a:extLst>
              <a:ext uri="{FF2B5EF4-FFF2-40B4-BE49-F238E27FC236}">
                <a16:creationId xmlns:a16="http://schemas.microsoft.com/office/drawing/2014/main" id="{DFB5D989-0C99-2F2D-9C3B-C53609B882C3}"/>
              </a:ext>
            </a:extLst>
          </p:cNvPr>
          <p:cNvPicPr>
            <a:picLocks noChangeAspect="1"/>
          </p:cNvPicPr>
          <p:nvPr/>
        </p:nvPicPr>
        <p:blipFill>
          <a:blip r:embed="rId4"/>
          <a:stretch>
            <a:fillRect/>
          </a:stretch>
        </p:blipFill>
        <p:spPr>
          <a:xfrm>
            <a:off x="6494659" y="4690793"/>
            <a:ext cx="2859272" cy="1676545"/>
          </a:xfrm>
          <a:prstGeom prst="rect">
            <a:avLst/>
          </a:prstGeom>
        </p:spPr>
      </p:pic>
      <p:pic>
        <p:nvPicPr>
          <p:cNvPr id="1028" name="Picture 4" descr="Induktor elektronisches Symbol elektromagnetische Spuleninduktivität,  Symbol, Wechselstrom, Winkel, Bereich png | PNGWing">
            <a:extLst>
              <a:ext uri="{FF2B5EF4-FFF2-40B4-BE49-F238E27FC236}">
                <a16:creationId xmlns:a16="http://schemas.microsoft.com/office/drawing/2014/main" id="{68BB88B7-9E51-6529-988A-3287834122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5015890" y="572862"/>
            <a:ext cx="777166" cy="2593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F8A7092-FEF0-4109-5C66-4B418E26DD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509" y="519594"/>
            <a:ext cx="1201445" cy="3998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4" descr="Induktor elektronisches Symbol elektromagnetische Spuleninduktivität,  Symbol, Wechselstrom, Winkel, Bereich png | PNGWing">
            <a:extLst>
              <a:ext uri="{FF2B5EF4-FFF2-40B4-BE49-F238E27FC236}">
                <a16:creationId xmlns:a16="http://schemas.microsoft.com/office/drawing/2014/main" id="{89039C52-12C9-E277-40BF-0B7AFBED39E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7568922" y="1701680"/>
            <a:ext cx="777166" cy="2593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1D70CF99-C6F0-551E-BCE5-480769AF89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183" y="1648412"/>
            <a:ext cx="1201445" cy="399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8CBE1318-7167-7833-F54A-68237F122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872" y="5850806"/>
            <a:ext cx="1201445" cy="3998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73AB95D-77E6-8AAA-DACB-890C13C914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919484" y="5753554"/>
            <a:ext cx="650081" cy="59436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AAB0DAA3-15F4-3853-814D-8167F57F4070}"/>
              </a:ext>
            </a:extLst>
          </p:cNvPr>
          <p:cNvSpPr/>
          <p:nvPr/>
        </p:nvSpPr>
        <p:spPr>
          <a:xfrm>
            <a:off x="2143802" y="670505"/>
            <a:ext cx="372862" cy="399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F7343259-9365-1FDB-6D5C-BF384FD23163}"/>
              </a:ext>
            </a:extLst>
          </p:cNvPr>
          <p:cNvSpPr txBox="1"/>
          <p:nvPr/>
        </p:nvSpPr>
        <p:spPr>
          <a:xfrm>
            <a:off x="705131" y="435791"/>
            <a:ext cx="1699308" cy="523220"/>
          </a:xfrm>
          <a:prstGeom prst="rect">
            <a:avLst/>
          </a:prstGeom>
          <a:noFill/>
        </p:spPr>
        <p:txBody>
          <a:bodyPr wrap="square" rtlCol="0">
            <a:spAutoFit/>
          </a:bodyPr>
          <a:lstStyle/>
          <a:p>
            <a:r>
              <a:rPr lang="de-DE" sz="2800" dirty="0"/>
              <a:t>+j X/ </a:t>
            </a:r>
            <a:r>
              <a:rPr lang="el-GR" sz="2800" dirty="0"/>
              <a:t>Ω</a:t>
            </a:r>
            <a:endParaRPr lang="de-DE" sz="2800" dirty="0"/>
          </a:p>
        </p:txBody>
      </p:sp>
      <p:cxnSp>
        <p:nvCxnSpPr>
          <p:cNvPr id="11" name="Gerade Verbindung mit Pfeil 10">
            <a:extLst>
              <a:ext uri="{FF2B5EF4-FFF2-40B4-BE49-F238E27FC236}">
                <a16:creationId xmlns:a16="http://schemas.microsoft.com/office/drawing/2014/main" id="{81EE06B9-96E7-F310-C4B2-92118334F25A}"/>
              </a:ext>
            </a:extLst>
          </p:cNvPr>
          <p:cNvCxnSpPr>
            <a:cxnSpLocks/>
          </p:cNvCxnSpPr>
          <p:nvPr/>
        </p:nvCxnSpPr>
        <p:spPr>
          <a:xfrm flipV="1">
            <a:off x="2027976" y="2126753"/>
            <a:ext cx="2831700" cy="140511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D1F67C19-B2DF-7504-D38F-6B992CD6A4F2}"/>
              </a:ext>
            </a:extLst>
          </p:cNvPr>
          <p:cNvCxnSpPr>
            <a:cxnSpLocks/>
          </p:cNvCxnSpPr>
          <p:nvPr/>
        </p:nvCxnSpPr>
        <p:spPr>
          <a:xfrm>
            <a:off x="2035608" y="3546767"/>
            <a:ext cx="667838" cy="697875"/>
          </a:xfrm>
          <a:prstGeom prst="straightConnector1">
            <a:avLst/>
          </a:prstGeom>
          <a:ln w="22225">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83E32C81-877B-F9BD-FD25-27886129A944}"/>
              </a:ext>
            </a:extLst>
          </p:cNvPr>
          <p:cNvSpPr txBox="1"/>
          <p:nvPr/>
        </p:nvSpPr>
        <p:spPr>
          <a:xfrm rot="19999984">
            <a:off x="3465535" y="2262380"/>
            <a:ext cx="479395" cy="400110"/>
          </a:xfrm>
          <a:prstGeom prst="rect">
            <a:avLst/>
          </a:prstGeom>
          <a:noFill/>
        </p:spPr>
        <p:txBody>
          <a:bodyPr wrap="square" rtlCol="0">
            <a:spAutoFit/>
          </a:bodyPr>
          <a:lstStyle/>
          <a:p>
            <a:r>
              <a:rPr lang="de-DE" sz="2000" dirty="0">
                <a:solidFill>
                  <a:srgbClr val="0070C0"/>
                </a:solidFill>
              </a:rPr>
              <a:t>Z</a:t>
            </a:r>
            <a:r>
              <a:rPr lang="de-DE" sz="2000" baseline="-25000" dirty="0">
                <a:solidFill>
                  <a:srgbClr val="0070C0"/>
                </a:solidFill>
              </a:rPr>
              <a:t>1</a:t>
            </a:r>
          </a:p>
        </p:txBody>
      </p:sp>
      <p:sp>
        <p:nvSpPr>
          <p:cNvPr id="18" name="Textfeld 17">
            <a:extLst>
              <a:ext uri="{FF2B5EF4-FFF2-40B4-BE49-F238E27FC236}">
                <a16:creationId xmlns:a16="http://schemas.microsoft.com/office/drawing/2014/main" id="{2EC62B59-0615-2915-B362-22DBED160223}"/>
              </a:ext>
            </a:extLst>
          </p:cNvPr>
          <p:cNvSpPr txBox="1"/>
          <p:nvPr/>
        </p:nvSpPr>
        <p:spPr>
          <a:xfrm rot="2746610">
            <a:off x="2138377" y="4005747"/>
            <a:ext cx="479395" cy="400110"/>
          </a:xfrm>
          <a:prstGeom prst="rect">
            <a:avLst/>
          </a:prstGeom>
          <a:noFill/>
        </p:spPr>
        <p:txBody>
          <a:bodyPr wrap="square" rtlCol="0">
            <a:spAutoFit/>
          </a:bodyPr>
          <a:lstStyle/>
          <a:p>
            <a:r>
              <a:rPr lang="de-DE" sz="2000" dirty="0">
                <a:solidFill>
                  <a:srgbClr val="0070C0"/>
                </a:solidFill>
              </a:rPr>
              <a:t>Z</a:t>
            </a:r>
            <a:r>
              <a:rPr lang="de-DE" sz="2000" baseline="-25000" dirty="0">
                <a:solidFill>
                  <a:srgbClr val="0070C0"/>
                </a:solidFill>
              </a:rPr>
              <a:t>2</a:t>
            </a:r>
          </a:p>
        </p:txBody>
      </p:sp>
      <p:sp>
        <p:nvSpPr>
          <p:cNvPr id="19" name="Textfeld 18">
            <a:extLst>
              <a:ext uri="{FF2B5EF4-FFF2-40B4-BE49-F238E27FC236}">
                <a16:creationId xmlns:a16="http://schemas.microsoft.com/office/drawing/2014/main" id="{130928AF-046A-7444-E07C-06DDF821FBE4}"/>
              </a:ext>
            </a:extLst>
          </p:cNvPr>
          <p:cNvSpPr txBox="1"/>
          <p:nvPr/>
        </p:nvSpPr>
        <p:spPr>
          <a:xfrm rot="2746610">
            <a:off x="5367396" y="2109600"/>
            <a:ext cx="479395" cy="400110"/>
          </a:xfrm>
          <a:prstGeom prst="rect">
            <a:avLst/>
          </a:prstGeom>
          <a:noFill/>
        </p:spPr>
        <p:txBody>
          <a:bodyPr wrap="square" rtlCol="0">
            <a:spAutoFit/>
          </a:bodyPr>
          <a:lstStyle/>
          <a:p>
            <a:r>
              <a:rPr lang="de-DE" sz="2000" dirty="0">
                <a:solidFill>
                  <a:srgbClr val="0070C0"/>
                </a:solidFill>
              </a:rPr>
              <a:t>Z</a:t>
            </a:r>
            <a:r>
              <a:rPr lang="de-DE" sz="2000" baseline="-25000" dirty="0">
                <a:solidFill>
                  <a:srgbClr val="0070C0"/>
                </a:solidFill>
              </a:rPr>
              <a:t>2</a:t>
            </a:r>
          </a:p>
        </p:txBody>
      </p:sp>
      <p:pic>
        <p:nvPicPr>
          <p:cNvPr id="22" name="Picture 8">
            <a:extLst>
              <a:ext uri="{FF2B5EF4-FFF2-40B4-BE49-F238E27FC236}">
                <a16:creationId xmlns:a16="http://schemas.microsoft.com/office/drawing/2014/main" id="{A923ACAA-4984-5DBE-09FC-49C8D0B438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326210" y="1551160"/>
            <a:ext cx="650081" cy="5943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12AD4411-DB26-E6AD-BE15-8E0D27ABE0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5349" y="1648412"/>
            <a:ext cx="1201445" cy="3998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A2F66BAC-4239-F55E-3F66-7006C2E3B1F7}"/>
              </a:ext>
            </a:extLst>
          </p:cNvPr>
          <p:cNvSpPr txBox="1"/>
          <p:nvPr/>
        </p:nvSpPr>
        <p:spPr>
          <a:xfrm>
            <a:off x="4451788" y="274893"/>
            <a:ext cx="430415" cy="369332"/>
          </a:xfrm>
          <a:prstGeom prst="rect">
            <a:avLst/>
          </a:prstGeom>
          <a:noFill/>
        </p:spPr>
        <p:txBody>
          <a:bodyPr wrap="square" rtlCol="0">
            <a:spAutoFit/>
          </a:bodyPr>
          <a:lstStyle/>
          <a:p>
            <a:r>
              <a:rPr lang="de-DE" dirty="0"/>
              <a:t>R</a:t>
            </a:r>
            <a:r>
              <a:rPr lang="de-DE" baseline="-25000" dirty="0"/>
              <a:t>1</a:t>
            </a:r>
          </a:p>
        </p:txBody>
      </p:sp>
      <p:sp>
        <p:nvSpPr>
          <p:cNvPr id="25" name="Textfeld 24">
            <a:extLst>
              <a:ext uri="{FF2B5EF4-FFF2-40B4-BE49-F238E27FC236}">
                <a16:creationId xmlns:a16="http://schemas.microsoft.com/office/drawing/2014/main" id="{4157D5CA-E7D1-A65B-431E-224A2CF9EA95}"/>
              </a:ext>
            </a:extLst>
          </p:cNvPr>
          <p:cNvSpPr txBox="1"/>
          <p:nvPr/>
        </p:nvSpPr>
        <p:spPr>
          <a:xfrm>
            <a:off x="5249497" y="233317"/>
            <a:ext cx="621087" cy="369332"/>
          </a:xfrm>
          <a:prstGeom prst="rect">
            <a:avLst/>
          </a:prstGeom>
          <a:noFill/>
        </p:spPr>
        <p:txBody>
          <a:bodyPr wrap="square" rtlCol="0">
            <a:spAutoFit/>
          </a:bodyPr>
          <a:lstStyle/>
          <a:p>
            <a:r>
              <a:rPr lang="de-DE" dirty="0"/>
              <a:t>X</a:t>
            </a:r>
            <a:r>
              <a:rPr lang="de-DE" baseline="-25000" dirty="0"/>
              <a:t>L1</a:t>
            </a:r>
          </a:p>
        </p:txBody>
      </p:sp>
      <p:sp>
        <p:nvSpPr>
          <p:cNvPr id="26" name="Textfeld 25">
            <a:extLst>
              <a:ext uri="{FF2B5EF4-FFF2-40B4-BE49-F238E27FC236}">
                <a16:creationId xmlns:a16="http://schemas.microsoft.com/office/drawing/2014/main" id="{8C6D19DA-B652-7087-D57E-062263FF32B7}"/>
              </a:ext>
            </a:extLst>
          </p:cNvPr>
          <p:cNvSpPr txBox="1"/>
          <p:nvPr/>
        </p:nvSpPr>
        <p:spPr>
          <a:xfrm>
            <a:off x="4110534" y="6260500"/>
            <a:ext cx="621087" cy="369332"/>
          </a:xfrm>
          <a:prstGeom prst="rect">
            <a:avLst/>
          </a:prstGeom>
          <a:noFill/>
        </p:spPr>
        <p:txBody>
          <a:bodyPr wrap="square" rtlCol="0">
            <a:spAutoFit/>
          </a:bodyPr>
          <a:lstStyle/>
          <a:p>
            <a:r>
              <a:rPr lang="de-DE" dirty="0"/>
              <a:t>X</a:t>
            </a:r>
            <a:r>
              <a:rPr lang="de-DE" baseline="-25000" dirty="0"/>
              <a:t>C2</a:t>
            </a:r>
          </a:p>
        </p:txBody>
      </p:sp>
      <p:sp>
        <p:nvSpPr>
          <p:cNvPr id="27" name="Textfeld 26">
            <a:extLst>
              <a:ext uri="{FF2B5EF4-FFF2-40B4-BE49-F238E27FC236}">
                <a16:creationId xmlns:a16="http://schemas.microsoft.com/office/drawing/2014/main" id="{E3972AB5-1B94-16E6-F81B-8A4A8CF239D0}"/>
              </a:ext>
            </a:extLst>
          </p:cNvPr>
          <p:cNvSpPr txBox="1"/>
          <p:nvPr/>
        </p:nvSpPr>
        <p:spPr>
          <a:xfrm>
            <a:off x="3363166" y="6250662"/>
            <a:ext cx="430415" cy="369332"/>
          </a:xfrm>
          <a:prstGeom prst="rect">
            <a:avLst/>
          </a:prstGeom>
          <a:noFill/>
        </p:spPr>
        <p:txBody>
          <a:bodyPr wrap="square" rtlCol="0">
            <a:spAutoFit/>
          </a:bodyPr>
          <a:lstStyle/>
          <a:p>
            <a:r>
              <a:rPr lang="de-DE" dirty="0"/>
              <a:t>R</a:t>
            </a:r>
            <a:r>
              <a:rPr lang="de-DE" baseline="-25000" dirty="0"/>
              <a:t>2</a:t>
            </a:r>
          </a:p>
        </p:txBody>
      </p:sp>
      <p:sp>
        <p:nvSpPr>
          <p:cNvPr id="28" name="Textfeld 27">
            <a:extLst>
              <a:ext uri="{FF2B5EF4-FFF2-40B4-BE49-F238E27FC236}">
                <a16:creationId xmlns:a16="http://schemas.microsoft.com/office/drawing/2014/main" id="{96DE4395-7AA2-EE94-107A-73FCB8D4137F}"/>
              </a:ext>
            </a:extLst>
          </p:cNvPr>
          <p:cNvSpPr txBox="1"/>
          <p:nvPr/>
        </p:nvSpPr>
        <p:spPr>
          <a:xfrm>
            <a:off x="7026261" y="1332348"/>
            <a:ext cx="430415" cy="369332"/>
          </a:xfrm>
          <a:prstGeom prst="rect">
            <a:avLst/>
          </a:prstGeom>
          <a:noFill/>
        </p:spPr>
        <p:txBody>
          <a:bodyPr wrap="square" rtlCol="0">
            <a:spAutoFit/>
          </a:bodyPr>
          <a:lstStyle/>
          <a:p>
            <a:r>
              <a:rPr lang="de-DE" dirty="0"/>
              <a:t>R</a:t>
            </a:r>
            <a:r>
              <a:rPr lang="de-DE" baseline="-25000" dirty="0"/>
              <a:t>2</a:t>
            </a:r>
          </a:p>
        </p:txBody>
      </p:sp>
      <p:sp>
        <p:nvSpPr>
          <p:cNvPr id="29" name="Textfeld 28">
            <a:extLst>
              <a:ext uri="{FF2B5EF4-FFF2-40B4-BE49-F238E27FC236}">
                <a16:creationId xmlns:a16="http://schemas.microsoft.com/office/drawing/2014/main" id="{FEA20CB1-2A26-32D7-E42E-1B8C72BEAC6C}"/>
              </a:ext>
            </a:extLst>
          </p:cNvPr>
          <p:cNvSpPr txBox="1"/>
          <p:nvPr/>
        </p:nvSpPr>
        <p:spPr>
          <a:xfrm>
            <a:off x="6207263" y="1314015"/>
            <a:ext cx="430415" cy="369332"/>
          </a:xfrm>
          <a:prstGeom prst="rect">
            <a:avLst/>
          </a:prstGeom>
          <a:noFill/>
        </p:spPr>
        <p:txBody>
          <a:bodyPr wrap="square" rtlCol="0">
            <a:spAutoFit/>
          </a:bodyPr>
          <a:lstStyle/>
          <a:p>
            <a:r>
              <a:rPr lang="de-DE" dirty="0"/>
              <a:t>R</a:t>
            </a:r>
            <a:r>
              <a:rPr lang="de-DE" baseline="-25000" dirty="0"/>
              <a:t>1</a:t>
            </a:r>
          </a:p>
        </p:txBody>
      </p:sp>
      <p:sp>
        <p:nvSpPr>
          <p:cNvPr id="30" name="Textfeld 29">
            <a:extLst>
              <a:ext uri="{FF2B5EF4-FFF2-40B4-BE49-F238E27FC236}">
                <a16:creationId xmlns:a16="http://schemas.microsoft.com/office/drawing/2014/main" id="{DF6ADE49-3A5B-77DC-64E9-FDAA24279C97}"/>
              </a:ext>
            </a:extLst>
          </p:cNvPr>
          <p:cNvSpPr txBox="1"/>
          <p:nvPr/>
        </p:nvSpPr>
        <p:spPr>
          <a:xfrm>
            <a:off x="8485986" y="1181828"/>
            <a:ext cx="621087" cy="369332"/>
          </a:xfrm>
          <a:prstGeom prst="rect">
            <a:avLst/>
          </a:prstGeom>
          <a:noFill/>
        </p:spPr>
        <p:txBody>
          <a:bodyPr wrap="square" rtlCol="0">
            <a:spAutoFit/>
          </a:bodyPr>
          <a:lstStyle/>
          <a:p>
            <a:r>
              <a:rPr lang="de-DE" dirty="0"/>
              <a:t>X</a:t>
            </a:r>
            <a:r>
              <a:rPr lang="de-DE" baseline="-25000" dirty="0"/>
              <a:t>C2</a:t>
            </a:r>
          </a:p>
        </p:txBody>
      </p:sp>
      <p:sp>
        <p:nvSpPr>
          <p:cNvPr id="31" name="Textfeld 30">
            <a:extLst>
              <a:ext uri="{FF2B5EF4-FFF2-40B4-BE49-F238E27FC236}">
                <a16:creationId xmlns:a16="http://schemas.microsoft.com/office/drawing/2014/main" id="{6646D62E-B340-83BC-BACC-E7EE8ACAF281}"/>
              </a:ext>
            </a:extLst>
          </p:cNvPr>
          <p:cNvSpPr txBox="1"/>
          <p:nvPr/>
        </p:nvSpPr>
        <p:spPr>
          <a:xfrm>
            <a:off x="7765944" y="1332348"/>
            <a:ext cx="621087" cy="369332"/>
          </a:xfrm>
          <a:prstGeom prst="rect">
            <a:avLst/>
          </a:prstGeom>
          <a:noFill/>
        </p:spPr>
        <p:txBody>
          <a:bodyPr wrap="square" rtlCol="0">
            <a:spAutoFit/>
          </a:bodyPr>
          <a:lstStyle/>
          <a:p>
            <a:r>
              <a:rPr lang="de-DE" dirty="0"/>
              <a:t>X</a:t>
            </a:r>
            <a:r>
              <a:rPr lang="de-DE" baseline="-25000" dirty="0"/>
              <a:t>L1</a:t>
            </a:r>
          </a:p>
        </p:txBody>
      </p:sp>
      <p:sp>
        <p:nvSpPr>
          <p:cNvPr id="2" name="Foliennummernplatzhalter 1">
            <a:extLst>
              <a:ext uri="{FF2B5EF4-FFF2-40B4-BE49-F238E27FC236}">
                <a16:creationId xmlns:a16="http://schemas.microsoft.com/office/drawing/2014/main" id="{2527B89D-4056-4508-12CD-334E5CF83E07}"/>
              </a:ext>
            </a:extLst>
          </p:cNvPr>
          <p:cNvSpPr>
            <a:spLocks noGrp="1"/>
          </p:cNvSpPr>
          <p:nvPr>
            <p:ph type="sldNum" sz="quarter" idx="12"/>
          </p:nvPr>
        </p:nvSpPr>
        <p:spPr/>
        <p:txBody>
          <a:bodyPr/>
          <a:lstStyle/>
          <a:p>
            <a:fld id="{C2AC68D2-1A84-4503-B18D-7B7812CC9574}" type="slidenum">
              <a:rPr lang="de-DE" smtClean="0"/>
              <a:t>7</a:t>
            </a:fld>
            <a:endParaRPr lang="de-DE"/>
          </a:p>
        </p:txBody>
      </p:sp>
      <p:sp>
        <p:nvSpPr>
          <p:cNvPr id="6" name="Raute 5">
            <a:extLst>
              <a:ext uri="{FF2B5EF4-FFF2-40B4-BE49-F238E27FC236}">
                <a16:creationId xmlns:a16="http://schemas.microsoft.com/office/drawing/2014/main" id="{DD6F32DE-E08B-9CF5-EE32-8FADA014299F}"/>
              </a:ext>
            </a:extLst>
          </p:cNvPr>
          <p:cNvSpPr/>
          <p:nvPr/>
        </p:nvSpPr>
        <p:spPr>
          <a:xfrm>
            <a:off x="5578576" y="2779619"/>
            <a:ext cx="119826" cy="119826"/>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6155054F-C2E0-6620-E1CD-580E45B299C8}"/>
              </a:ext>
            </a:extLst>
          </p:cNvPr>
          <p:cNvSpPr txBox="1"/>
          <p:nvPr/>
        </p:nvSpPr>
        <p:spPr>
          <a:xfrm>
            <a:off x="5994019" y="2060332"/>
            <a:ext cx="3105413" cy="369332"/>
          </a:xfrm>
          <a:prstGeom prst="rect">
            <a:avLst/>
          </a:prstGeom>
          <a:noFill/>
        </p:spPr>
        <p:txBody>
          <a:bodyPr wrap="square" rtlCol="0">
            <a:spAutoFit/>
          </a:bodyPr>
          <a:lstStyle/>
          <a:p>
            <a:r>
              <a:rPr lang="de-DE" dirty="0">
                <a:solidFill>
                  <a:srgbClr val="0070C0"/>
                </a:solidFill>
              </a:rPr>
              <a:t>Z</a:t>
            </a:r>
            <a:r>
              <a:rPr lang="de-DE" baseline="-25000" dirty="0">
                <a:solidFill>
                  <a:srgbClr val="0070C0"/>
                </a:solidFill>
              </a:rPr>
              <a:t>1</a:t>
            </a:r>
            <a:r>
              <a:rPr lang="de-DE" dirty="0">
                <a:solidFill>
                  <a:srgbClr val="0070C0"/>
                </a:solidFill>
              </a:rPr>
              <a:t> + Z</a:t>
            </a:r>
            <a:r>
              <a:rPr lang="de-DE" baseline="-25000" dirty="0">
                <a:solidFill>
                  <a:srgbClr val="0070C0"/>
                </a:solidFill>
              </a:rPr>
              <a:t>2</a:t>
            </a:r>
            <a:r>
              <a:rPr lang="de-DE" dirty="0">
                <a:solidFill>
                  <a:srgbClr val="0070C0"/>
                </a:solidFill>
              </a:rPr>
              <a:t> = R</a:t>
            </a:r>
            <a:r>
              <a:rPr lang="de-DE" baseline="-25000" dirty="0">
                <a:solidFill>
                  <a:srgbClr val="0070C0"/>
                </a:solidFill>
              </a:rPr>
              <a:t>1</a:t>
            </a:r>
            <a:r>
              <a:rPr lang="de-DE" dirty="0">
                <a:solidFill>
                  <a:srgbClr val="0070C0"/>
                </a:solidFill>
              </a:rPr>
              <a:t> + R</a:t>
            </a:r>
            <a:r>
              <a:rPr lang="de-DE" baseline="-25000" dirty="0">
                <a:solidFill>
                  <a:srgbClr val="0070C0"/>
                </a:solidFill>
              </a:rPr>
              <a:t>2</a:t>
            </a:r>
            <a:r>
              <a:rPr lang="de-DE" dirty="0">
                <a:solidFill>
                  <a:srgbClr val="0070C0"/>
                </a:solidFill>
              </a:rPr>
              <a:t> + X</a:t>
            </a:r>
            <a:r>
              <a:rPr lang="de-DE" baseline="-25000" dirty="0">
                <a:solidFill>
                  <a:srgbClr val="0070C0"/>
                </a:solidFill>
              </a:rPr>
              <a:t>L1</a:t>
            </a:r>
            <a:r>
              <a:rPr lang="de-DE" dirty="0">
                <a:solidFill>
                  <a:srgbClr val="0070C0"/>
                </a:solidFill>
              </a:rPr>
              <a:t> - X</a:t>
            </a:r>
            <a:r>
              <a:rPr lang="de-DE" baseline="-25000" dirty="0">
                <a:solidFill>
                  <a:srgbClr val="0070C0"/>
                </a:solidFill>
              </a:rPr>
              <a:t>C2</a:t>
            </a:r>
          </a:p>
        </p:txBody>
      </p:sp>
      <p:cxnSp>
        <p:nvCxnSpPr>
          <p:cNvPr id="13" name="Gerade Verbindung mit Pfeil 12">
            <a:extLst>
              <a:ext uri="{FF2B5EF4-FFF2-40B4-BE49-F238E27FC236}">
                <a16:creationId xmlns:a16="http://schemas.microsoft.com/office/drawing/2014/main" id="{F8924749-33CB-CE4C-316F-34361744DBD2}"/>
              </a:ext>
            </a:extLst>
          </p:cNvPr>
          <p:cNvCxnSpPr>
            <a:cxnSpLocks/>
          </p:cNvCxnSpPr>
          <p:nvPr/>
        </p:nvCxnSpPr>
        <p:spPr>
          <a:xfrm flipV="1">
            <a:off x="2042038" y="2874169"/>
            <a:ext cx="3558662" cy="657702"/>
          </a:xfrm>
          <a:prstGeom prst="straightConnector1">
            <a:avLst/>
          </a:prstGeom>
          <a:ln w="22225">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DE37ED93-1569-8931-3D9E-903EADCFEFA8}"/>
              </a:ext>
            </a:extLst>
          </p:cNvPr>
          <p:cNvSpPr txBox="1"/>
          <p:nvPr/>
        </p:nvSpPr>
        <p:spPr>
          <a:xfrm rot="20904619">
            <a:off x="3203131" y="2825425"/>
            <a:ext cx="981538" cy="400110"/>
          </a:xfrm>
          <a:prstGeom prst="rect">
            <a:avLst/>
          </a:prstGeom>
          <a:noFill/>
        </p:spPr>
        <p:txBody>
          <a:bodyPr wrap="square" rtlCol="0">
            <a:spAutoFit/>
          </a:bodyPr>
          <a:lstStyle/>
          <a:p>
            <a:r>
              <a:rPr lang="de-DE" sz="2000" dirty="0">
                <a:solidFill>
                  <a:srgbClr val="0070C0"/>
                </a:solidFill>
              </a:rPr>
              <a:t>Z</a:t>
            </a:r>
            <a:r>
              <a:rPr lang="de-DE" sz="2000" baseline="-25000" dirty="0">
                <a:solidFill>
                  <a:srgbClr val="0070C0"/>
                </a:solidFill>
              </a:rPr>
              <a:t>1 </a:t>
            </a:r>
            <a:r>
              <a:rPr lang="de-DE" sz="2000" dirty="0">
                <a:solidFill>
                  <a:srgbClr val="0070C0"/>
                </a:solidFill>
              </a:rPr>
              <a:t>+ Z</a:t>
            </a:r>
            <a:r>
              <a:rPr lang="de-DE" sz="2000" baseline="-25000" dirty="0">
                <a:solidFill>
                  <a:srgbClr val="0070C0"/>
                </a:solidFill>
              </a:rPr>
              <a:t>2</a:t>
            </a:r>
          </a:p>
        </p:txBody>
      </p:sp>
      <p:sp>
        <p:nvSpPr>
          <p:cNvPr id="12" name="Textfeld 11">
            <a:extLst>
              <a:ext uri="{FF2B5EF4-FFF2-40B4-BE49-F238E27FC236}">
                <a16:creationId xmlns:a16="http://schemas.microsoft.com/office/drawing/2014/main" id="{656F72DB-F7AB-24F1-73F2-768CDDBF33CA}"/>
              </a:ext>
            </a:extLst>
          </p:cNvPr>
          <p:cNvSpPr txBox="1"/>
          <p:nvPr/>
        </p:nvSpPr>
        <p:spPr>
          <a:xfrm>
            <a:off x="6008144" y="2717494"/>
            <a:ext cx="3105413" cy="369332"/>
          </a:xfrm>
          <a:prstGeom prst="rect">
            <a:avLst/>
          </a:prstGeom>
          <a:noFill/>
        </p:spPr>
        <p:txBody>
          <a:bodyPr wrap="square" rtlCol="0">
            <a:spAutoFit/>
          </a:bodyPr>
          <a:lstStyle/>
          <a:p>
            <a:r>
              <a:rPr lang="de-DE" dirty="0">
                <a:solidFill>
                  <a:srgbClr val="0070C0"/>
                </a:solidFill>
              </a:rPr>
              <a:t>            = (50 + j10) </a:t>
            </a:r>
            <a:r>
              <a:rPr lang="el-GR" dirty="0">
                <a:solidFill>
                  <a:srgbClr val="0070C0"/>
                </a:solidFill>
              </a:rPr>
              <a:t>Ω</a:t>
            </a:r>
            <a:endParaRPr lang="de-DE" baseline="-25000" dirty="0">
              <a:solidFill>
                <a:srgbClr val="0070C0"/>
              </a:solidFill>
            </a:endParaRPr>
          </a:p>
        </p:txBody>
      </p:sp>
      <p:cxnSp>
        <p:nvCxnSpPr>
          <p:cNvPr id="10" name="Gerade Verbindung mit Pfeil 9">
            <a:extLst>
              <a:ext uri="{FF2B5EF4-FFF2-40B4-BE49-F238E27FC236}">
                <a16:creationId xmlns:a16="http://schemas.microsoft.com/office/drawing/2014/main" id="{8939C91D-937E-47DF-F012-195C329152E6}"/>
              </a:ext>
            </a:extLst>
          </p:cNvPr>
          <p:cNvCxnSpPr>
            <a:cxnSpLocks/>
          </p:cNvCxnSpPr>
          <p:nvPr/>
        </p:nvCxnSpPr>
        <p:spPr>
          <a:xfrm>
            <a:off x="2042217" y="3561331"/>
            <a:ext cx="649612" cy="6716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DC63BFD0-EDBB-2309-2772-1247E8702E04}"/>
              </a:ext>
            </a:extLst>
          </p:cNvPr>
          <p:cNvCxnSpPr>
            <a:cxnSpLocks/>
          </p:cNvCxnSpPr>
          <p:nvPr/>
        </p:nvCxnSpPr>
        <p:spPr>
          <a:xfrm flipV="1">
            <a:off x="5633944" y="2915531"/>
            <a:ext cx="2492" cy="628218"/>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D211614-0857-9226-837A-87CA74794AA1}"/>
              </a:ext>
            </a:extLst>
          </p:cNvPr>
          <p:cNvCxnSpPr>
            <a:cxnSpLocks/>
          </p:cNvCxnSpPr>
          <p:nvPr/>
        </p:nvCxnSpPr>
        <p:spPr>
          <a:xfrm flipH="1" flipV="1">
            <a:off x="2027976" y="2823481"/>
            <a:ext cx="3504520" cy="19526"/>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id="{4F072680-7D06-AC0A-683D-7B0A9719802E}"/>
              </a:ext>
            </a:extLst>
          </p:cNvPr>
          <p:cNvSpPr/>
          <p:nvPr/>
        </p:nvSpPr>
        <p:spPr>
          <a:xfrm>
            <a:off x="2347496" y="4366519"/>
            <a:ext cx="3519025" cy="23417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8D6BD6F7-D814-05AA-4770-D286E24CBAAE}"/>
              </a:ext>
            </a:extLst>
          </p:cNvPr>
          <p:cNvSpPr/>
          <p:nvPr/>
        </p:nvSpPr>
        <p:spPr>
          <a:xfrm>
            <a:off x="2663339" y="4207214"/>
            <a:ext cx="454405" cy="399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CD54A90E-6ACE-D290-6536-1A44B4FDBB10}"/>
              </a:ext>
            </a:extLst>
          </p:cNvPr>
          <p:cNvSpPr txBox="1"/>
          <p:nvPr/>
        </p:nvSpPr>
        <p:spPr>
          <a:xfrm>
            <a:off x="1882599" y="6523644"/>
            <a:ext cx="6120599" cy="246221"/>
          </a:xfrm>
          <a:prstGeom prst="rect">
            <a:avLst/>
          </a:prstGeom>
          <a:noFill/>
        </p:spPr>
        <p:txBody>
          <a:bodyPr wrap="square">
            <a:spAutoFit/>
          </a:bodyPr>
          <a:lstStyle/>
          <a:p>
            <a:r>
              <a:rPr lang="de-DE" sz="1000" dirty="0"/>
              <a:t>Quelle: </a:t>
            </a:r>
            <a:r>
              <a:rPr lang="de-DE" sz="1000" dirty="0">
                <a:hlinkClick r:id="rId9"/>
              </a:rPr>
              <a:t>https://www.darc.de/fileadmin/filemounts/distrikte/c/ortsverbaende/19/Smith_Diagramm_Tutorial.pdf</a:t>
            </a:r>
            <a:r>
              <a:rPr lang="de-DE" sz="1000" dirty="0"/>
              <a:t> </a:t>
            </a:r>
          </a:p>
        </p:txBody>
      </p:sp>
      <p:sp>
        <p:nvSpPr>
          <p:cNvPr id="17" name="Textfeld 16">
            <a:extLst>
              <a:ext uri="{FF2B5EF4-FFF2-40B4-BE49-F238E27FC236}">
                <a16:creationId xmlns:a16="http://schemas.microsoft.com/office/drawing/2014/main" id="{AD214B5F-F34E-B15D-6C30-FD0061BA0296}"/>
              </a:ext>
            </a:extLst>
          </p:cNvPr>
          <p:cNvSpPr txBox="1"/>
          <p:nvPr/>
        </p:nvSpPr>
        <p:spPr>
          <a:xfrm>
            <a:off x="1271537" y="1006312"/>
            <a:ext cx="575635" cy="369332"/>
          </a:xfrm>
          <a:prstGeom prst="rect">
            <a:avLst/>
          </a:prstGeom>
          <a:noFill/>
        </p:spPr>
        <p:txBody>
          <a:bodyPr wrap="square" rtlCol="0">
            <a:spAutoFit/>
          </a:bodyPr>
          <a:lstStyle/>
          <a:p>
            <a:r>
              <a:rPr lang="de-DE" dirty="0"/>
              <a:t>+</a:t>
            </a:r>
          </a:p>
        </p:txBody>
      </p:sp>
      <p:sp>
        <p:nvSpPr>
          <p:cNvPr id="37" name="Textfeld 36">
            <a:extLst>
              <a:ext uri="{FF2B5EF4-FFF2-40B4-BE49-F238E27FC236}">
                <a16:creationId xmlns:a16="http://schemas.microsoft.com/office/drawing/2014/main" id="{0FEA6E40-FAA7-6A23-9771-CEADE95184F2}"/>
              </a:ext>
            </a:extLst>
          </p:cNvPr>
          <p:cNvSpPr txBox="1"/>
          <p:nvPr/>
        </p:nvSpPr>
        <p:spPr>
          <a:xfrm>
            <a:off x="1273992" y="1738751"/>
            <a:ext cx="575635" cy="369332"/>
          </a:xfrm>
          <a:prstGeom prst="rect">
            <a:avLst/>
          </a:prstGeom>
          <a:noFill/>
        </p:spPr>
        <p:txBody>
          <a:bodyPr wrap="square" rtlCol="0">
            <a:spAutoFit/>
          </a:bodyPr>
          <a:lstStyle/>
          <a:p>
            <a:r>
              <a:rPr lang="de-DE" dirty="0"/>
              <a:t>+</a:t>
            </a:r>
          </a:p>
        </p:txBody>
      </p:sp>
      <p:sp>
        <p:nvSpPr>
          <p:cNvPr id="38" name="Textfeld 37">
            <a:extLst>
              <a:ext uri="{FF2B5EF4-FFF2-40B4-BE49-F238E27FC236}">
                <a16:creationId xmlns:a16="http://schemas.microsoft.com/office/drawing/2014/main" id="{57A018E1-B8F3-9B66-F74F-B39F78DD6C03}"/>
              </a:ext>
            </a:extLst>
          </p:cNvPr>
          <p:cNvSpPr txBox="1"/>
          <p:nvPr/>
        </p:nvSpPr>
        <p:spPr>
          <a:xfrm>
            <a:off x="1266968" y="2482825"/>
            <a:ext cx="575635" cy="369332"/>
          </a:xfrm>
          <a:prstGeom prst="rect">
            <a:avLst/>
          </a:prstGeom>
          <a:noFill/>
        </p:spPr>
        <p:txBody>
          <a:bodyPr wrap="square" rtlCol="0">
            <a:spAutoFit/>
          </a:bodyPr>
          <a:lstStyle/>
          <a:p>
            <a:r>
              <a:rPr lang="de-DE" dirty="0"/>
              <a:t>+</a:t>
            </a:r>
          </a:p>
        </p:txBody>
      </p:sp>
      <p:sp>
        <p:nvSpPr>
          <p:cNvPr id="39" name="Textfeld 38">
            <a:extLst>
              <a:ext uri="{FF2B5EF4-FFF2-40B4-BE49-F238E27FC236}">
                <a16:creationId xmlns:a16="http://schemas.microsoft.com/office/drawing/2014/main" id="{747CDAE1-5384-D010-0B53-479B4CEF60CE}"/>
              </a:ext>
            </a:extLst>
          </p:cNvPr>
          <p:cNvSpPr txBox="1"/>
          <p:nvPr/>
        </p:nvSpPr>
        <p:spPr>
          <a:xfrm>
            <a:off x="6008144" y="2404888"/>
            <a:ext cx="3105413" cy="369332"/>
          </a:xfrm>
          <a:prstGeom prst="rect">
            <a:avLst/>
          </a:prstGeom>
          <a:noFill/>
        </p:spPr>
        <p:txBody>
          <a:bodyPr wrap="square" rtlCol="0">
            <a:spAutoFit/>
          </a:bodyPr>
          <a:lstStyle/>
          <a:p>
            <a:r>
              <a:rPr lang="de-DE" dirty="0">
                <a:solidFill>
                  <a:srgbClr val="0070C0"/>
                </a:solidFill>
              </a:rPr>
              <a:t>	   = (40 + 10 + j20 – j10) </a:t>
            </a:r>
            <a:r>
              <a:rPr lang="el-GR" dirty="0">
                <a:solidFill>
                  <a:srgbClr val="0070C0"/>
                </a:solidFill>
              </a:rPr>
              <a:t>Ω</a:t>
            </a:r>
            <a:endParaRPr lang="de-DE" baseline="-25000" dirty="0">
              <a:solidFill>
                <a:srgbClr val="0070C0"/>
              </a:solidFill>
            </a:endParaRPr>
          </a:p>
        </p:txBody>
      </p:sp>
      <p:sp>
        <p:nvSpPr>
          <p:cNvPr id="44" name="Raute 43">
            <a:extLst>
              <a:ext uri="{FF2B5EF4-FFF2-40B4-BE49-F238E27FC236}">
                <a16:creationId xmlns:a16="http://schemas.microsoft.com/office/drawing/2014/main" id="{B379710C-8A45-0BB7-4B99-6BD2E27E0185}"/>
              </a:ext>
            </a:extLst>
          </p:cNvPr>
          <p:cNvSpPr/>
          <p:nvPr/>
        </p:nvSpPr>
        <p:spPr>
          <a:xfrm rot="19028489">
            <a:off x="2014214" y="3472152"/>
            <a:ext cx="513195" cy="674221"/>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B09F5589-75E7-49E3-E95A-42B88A5398CD}"/>
              </a:ext>
            </a:extLst>
          </p:cNvPr>
          <p:cNvSpPr/>
          <p:nvPr/>
        </p:nvSpPr>
        <p:spPr>
          <a:xfrm rot="2626041">
            <a:off x="2448574" y="4064733"/>
            <a:ext cx="291134" cy="121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A24DDF1B-8839-C140-5894-8044BEFD1516}"/>
              </a:ext>
            </a:extLst>
          </p:cNvPr>
          <p:cNvSpPr txBox="1"/>
          <p:nvPr/>
        </p:nvSpPr>
        <p:spPr>
          <a:xfrm>
            <a:off x="924005" y="6027365"/>
            <a:ext cx="1360539" cy="523220"/>
          </a:xfrm>
          <a:prstGeom prst="rect">
            <a:avLst/>
          </a:prstGeom>
          <a:noFill/>
        </p:spPr>
        <p:txBody>
          <a:bodyPr wrap="square" rtlCol="0">
            <a:spAutoFit/>
          </a:bodyPr>
          <a:lstStyle/>
          <a:p>
            <a:r>
              <a:rPr lang="de-DE" sz="2800" dirty="0"/>
              <a:t>-</a:t>
            </a:r>
            <a:r>
              <a:rPr lang="de-DE" dirty="0"/>
              <a:t>j </a:t>
            </a:r>
            <a:r>
              <a:rPr lang="de-DE" sz="2500" dirty="0"/>
              <a:t>X/ </a:t>
            </a:r>
            <a:r>
              <a:rPr lang="el-GR" sz="2500" dirty="0"/>
              <a:t>Ω</a:t>
            </a:r>
            <a:endParaRPr lang="de-DE" sz="2500" dirty="0"/>
          </a:p>
        </p:txBody>
      </p:sp>
      <p:sp>
        <p:nvSpPr>
          <p:cNvPr id="40" name="Textfeld 39">
            <a:extLst>
              <a:ext uri="{FF2B5EF4-FFF2-40B4-BE49-F238E27FC236}">
                <a16:creationId xmlns:a16="http://schemas.microsoft.com/office/drawing/2014/main" id="{1E00DFB3-DEED-DFCC-290C-2F54448146A4}"/>
              </a:ext>
            </a:extLst>
          </p:cNvPr>
          <p:cNvSpPr txBox="1"/>
          <p:nvPr/>
        </p:nvSpPr>
        <p:spPr>
          <a:xfrm>
            <a:off x="2195334" y="434459"/>
            <a:ext cx="1413213" cy="369332"/>
          </a:xfrm>
          <a:prstGeom prst="rect">
            <a:avLst/>
          </a:prstGeom>
          <a:noFill/>
        </p:spPr>
        <p:txBody>
          <a:bodyPr wrap="square" rtlCol="0">
            <a:spAutoFit/>
          </a:bodyPr>
          <a:lstStyle/>
          <a:p>
            <a:r>
              <a:rPr lang="de-DE" dirty="0">
                <a:solidFill>
                  <a:srgbClr val="002060"/>
                </a:solidFill>
              </a:rPr>
              <a:t>induktiv</a:t>
            </a:r>
          </a:p>
        </p:txBody>
      </p:sp>
      <p:sp>
        <p:nvSpPr>
          <p:cNvPr id="41" name="Textfeld 40">
            <a:extLst>
              <a:ext uri="{FF2B5EF4-FFF2-40B4-BE49-F238E27FC236}">
                <a16:creationId xmlns:a16="http://schemas.microsoft.com/office/drawing/2014/main" id="{A1B881B7-A46E-F6BA-F254-BBE98FC580EF}"/>
              </a:ext>
            </a:extLst>
          </p:cNvPr>
          <p:cNvSpPr txBox="1"/>
          <p:nvPr/>
        </p:nvSpPr>
        <p:spPr>
          <a:xfrm>
            <a:off x="2262025" y="6203366"/>
            <a:ext cx="1413213" cy="369332"/>
          </a:xfrm>
          <a:prstGeom prst="rect">
            <a:avLst/>
          </a:prstGeom>
          <a:noFill/>
        </p:spPr>
        <p:txBody>
          <a:bodyPr wrap="square" rtlCol="0">
            <a:spAutoFit/>
          </a:bodyPr>
          <a:lstStyle/>
          <a:p>
            <a:r>
              <a:rPr lang="de-DE" dirty="0">
                <a:solidFill>
                  <a:srgbClr val="002060"/>
                </a:solidFill>
              </a:rPr>
              <a:t>kapazitiv</a:t>
            </a:r>
          </a:p>
        </p:txBody>
      </p:sp>
      <p:pic>
        <p:nvPicPr>
          <p:cNvPr id="1033" name="Grafik 1032">
            <a:extLst>
              <a:ext uri="{FF2B5EF4-FFF2-40B4-BE49-F238E27FC236}">
                <a16:creationId xmlns:a16="http://schemas.microsoft.com/office/drawing/2014/main" id="{008707FC-3FB6-C5EB-307D-32EB0473E730}"/>
              </a:ext>
            </a:extLst>
          </p:cNvPr>
          <p:cNvPicPr>
            <a:picLocks noChangeAspect="1"/>
          </p:cNvPicPr>
          <p:nvPr/>
        </p:nvPicPr>
        <p:blipFill>
          <a:blip r:embed="rId10"/>
          <a:stretch>
            <a:fillRect/>
          </a:stretch>
        </p:blipFill>
        <p:spPr>
          <a:xfrm>
            <a:off x="7156734" y="4909385"/>
            <a:ext cx="1395976" cy="1389959"/>
          </a:xfrm>
          <a:prstGeom prst="rect">
            <a:avLst/>
          </a:prstGeom>
        </p:spPr>
      </p:pic>
      <p:pic>
        <p:nvPicPr>
          <p:cNvPr id="43" name="Grafik 42">
            <a:extLst>
              <a:ext uri="{FF2B5EF4-FFF2-40B4-BE49-F238E27FC236}">
                <a16:creationId xmlns:a16="http://schemas.microsoft.com/office/drawing/2014/main" id="{442D9B60-36D8-6381-2A59-5B778F265BA2}"/>
              </a:ext>
            </a:extLst>
          </p:cNvPr>
          <p:cNvPicPr>
            <a:picLocks noChangeAspect="1"/>
          </p:cNvPicPr>
          <p:nvPr/>
        </p:nvPicPr>
        <p:blipFill>
          <a:blip r:embed="rId11"/>
          <a:stretch>
            <a:fillRect/>
          </a:stretch>
        </p:blipFill>
        <p:spPr>
          <a:xfrm>
            <a:off x="7559994" y="3908216"/>
            <a:ext cx="514350" cy="752475"/>
          </a:xfrm>
          <a:prstGeom prst="rect">
            <a:avLst/>
          </a:prstGeom>
        </p:spPr>
      </p:pic>
      <p:sp>
        <p:nvSpPr>
          <p:cNvPr id="20" name="Rechteck 19">
            <a:extLst>
              <a:ext uri="{FF2B5EF4-FFF2-40B4-BE49-F238E27FC236}">
                <a16:creationId xmlns:a16="http://schemas.microsoft.com/office/drawing/2014/main" id="{FACF9AD4-E42A-5B52-B7F1-08767A420E85}"/>
              </a:ext>
            </a:extLst>
          </p:cNvPr>
          <p:cNvSpPr/>
          <p:nvPr/>
        </p:nvSpPr>
        <p:spPr>
          <a:xfrm>
            <a:off x="2032005" y="1076773"/>
            <a:ext cx="3959574" cy="2464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B42C25EF-8D70-2FD7-4F9A-EEF9FF8FEEF9}"/>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05DBD207-AB55-B186-8420-F35229E8117A}"/>
              </a:ext>
            </a:extLst>
          </p:cNvPr>
          <p:cNvSpPr txBox="1"/>
          <p:nvPr/>
        </p:nvSpPr>
        <p:spPr>
          <a:xfrm>
            <a:off x="6920753" y="3019398"/>
            <a:ext cx="1405457" cy="523220"/>
          </a:xfrm>
          <a:prstGeom prst="rect">
            <a:avLst/>
          </a:prstGeom>
          <a:noFill/>
        </p:spPr>
        <p:txBody>
          <a:bodyPr wrap="square">
            <a:spAutoFit/>
          </a:bodyPr>
          <a:lstStyle/>
          <a:p>
            <a:r>
              <a:rPr lang="de-DE" sz="2800" dirty="0"/>
              <a:t>/</a:t>
            </a:r>
            <a:r>
              <a:rPr lang="el-GR" sz="2800" dirty="0"/>
              <a:t>Ω</a:t>
            </a:r>
            <a:endParaRPr lang="de-DE" sz="2800" dirty="0"/>
          </a:p>
        </p:txBody>
      </p:sp>
      <p:sp>
        <p:nvSpPr>
          <p:cNvPr id="32" name="Ellipse 31">
            <a:extLst>
              <a:ext uri="{FF2B5EF4-FFF2-40B4-BE49-F238E27FC236}">
                <a16:creationId xmlns:a16="http://schemas.microsoft.com/office/drawing/2014/main" id="{E4A46306-B2CF-6EA8-6486-1FF2ED04D445}"/>
              </a:ext>
            </a:extLst>
          </p:cNvPr>
          <p:cNvSpPr/>
          <p:nvPr/>
        </p:nvSpPr>
        <p:spPr>
          <a:xfrm>
            <a:off x="5357510" y="3711404"/>
            <a:ext cx="511633" cy="5116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C6EFA3ED-1CB1-0F72-8630-33580D45F9CE}"/>
              </a:ext>
            </a:extLst>
          </p:cNvPr>
          <p:cNvSpPr/>
          <p:nvPr/>
        </p:nvSpPr>
        <p:spPr>
          <a:xfrm>
            <a:off x="1323990" y="2390604"/>
            <a:ext cx="511633" cy="5116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87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4.16667E-6 4.44444E-6 L 0.31737 -0.20602 " pathEditMode="relative" rAng="0" ptsTypes="AA">
                                      <p:cBhvr>
                                        <p:cTn id="78" dur="2000" fill="hold"/>
                                        <p:tgtEl>
                                          <p:spTgt spid="10"/>
                                        </p:tgtEl>
                                        <p:attrNameLst>
                                          <p:attrName>ppt_x</p:attrName>
                                          <p:attrName>ppt_y</p:attrName>
                                        </p:attrNameLst>
                                      </p:cBhvr>
                                      <p:rCtr x="15868" y="-10301"/>
                                    </p:animMotion>
                                  </p:childTnLst>
                                </p:cTn>
                              </p:par>
                              <p:par>
                                <p:cTn id="79" presetID="1" presetClass="entr" presetSubtype="0"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3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03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4" grpId="0"/>
      <p:bldP spid="25" grpId="0"/>
      <p:bldP spid="28" grpId="0"/>
      <p:bldP spid="29" grpId="0"/>
      <p:bldP spid="30" grpId="0"/>
      <p:bldP spid="31" grpId="0"/>
      <p:bldP spid="6" grpId="0" animBg="1"/>
      <p:bldP spid="9" grpId="0"/>
      <p:bldP spid="14" grpId="0"/>
      <p:bldP spid="12" grpId="0"/>
      <p:bldP spid="62" grpId="0" animBg="1"/>
      <p:bldP spid="63" grpId="0" animBg="1"/>
      <p:bldP spid="39" grpId="0"/>
      <p:bldP spid="44" grpId="0" animBg="1"/>
      <p:bldP spid="45" grpId="0" animBg="1"/>
      <p:bldP spid="40" grpId="0"/>
      <p:bldP spid="41" grpId="0"/>
      <p:bldP spid="20" grpId="0" animBg="1"/>
      <p:bldP spid="42" grpId="0" animBg="1"/>
      <p:bldP spid="32"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6058E-CA74-E8B9-4654-DB00AA1AC21F}"/>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39F4A78-D577-D3F9-EBF4-CCA9F9197632}"/>
              </a:ext>
            </a:extLst>
          </p:cNvPr>
          <p:cNvSpPr>
            <a:spLocks noGrp="1"/>
          </p:cNvSpPr>
          <p:nvPr>
            <p:ph type="sldNum" sz="quarter" idx="12"/>
          </p:nvPr>
        </p:nvSpPr>
        <p:spPr/>
        <p:txBody>
          <a:bodyPr/>
          <a:lstStyle/>
          <a:p>
            <a:fld id="{C2AC68D2-1A84-4503-B18D-7B7812CC9574}" type="slidenum">
              <a:rPr lang="de-DE" smtClean="0"/>
              <a:t>8</a:t>
            </a:fld>
            <a:endParaRPr lang="de-DE" dirty="0"/>
          </a:p>
        </p:txBody>
      </p:sp>
      <p:sp>
        <p:nvSpPr>
          <p:cNvPr id="3" name="Textfeld 2">
            <a:extLst>
              <a:ext uri="{FF2B5EF4-FFF2-40B4-BE49-F238E27FC236}">
                <a16:creationId xmlns:a16="http://schemas.microsoft.com/office/drawing/2014/main" id="{E015033A-A645-D708-BF80-F8252CE9F090}"/>
              </a:ext>
            </a:extLst>
          </p:cNvPr>
          <p:cNvSpPr txBox="1"/>
          <p:nvPr/>
        </p:nvSpPr>
        <p:spPr>
          <a:xfrm>
            <a:off x="891672" y="521613"/>
            <a:ext cx="7942740" cy="5389296"/>
          </a:xfrm>
          <a:prstGeom prst="rect">
            <a:avLst/>
          </a:prstGeom>
          <a:noFill/>
        </p:spPr>
        <p:txBody>
          <a:bodyPr wrap="square" rtlCol="0">
            <a:spAutoFit/>
          </a:bodyPr>
          <a:lstStyle/>
          <a:p>
            <a:pPr marL="457200" indent="-457200">
              <a:lnSpc>
                <a:spcPct val="150000"/>
              </a:lnSpc>
              <a:spcAft>
                <a:spcPts val="600"/>
              </a:spcAft>
              <a:buFont typeface="+mj-lt"/>
              <a:buAutoNum type="arabicPeriod"/>
            </a:pPr>
            <a:r>
              <a:rPr lang="de-DE" dirty="0">
                <a:solidFill>
                  <a:srgbClr val="0070C0"/>
                </a:solidFill>
              </a:rPr>
              <a:t>Ortskurven auf dem </a:t>
            </a:r>
            <a:r>
              <a:rPr lang="de-DE" dirty="0" err="1">
                <a:solidFill>
                  <a:srgbClr val="0070C0"/>
                </a:solidFill>
              </a:rPr>
              <a:t>Antennenanalyzer</a:t>
            </a:r>
            <a:endParaRPr lang="de-DE" dirty="0">
              <a:solidFill>
                <a:srgbClr val="0070C0"/>
              </a:solidFill>
            </a:endParaRPr>
          </a:p>
          <a:p>
            <a:pPr marL="457200" indent="-457200">
              <a:lnSpc>
                <a:spcPct val="150000"/>
              </a:lnSpc>
              <a:spcAft>
                <a:spcPts val="600"/>
              </a:spcAft>
              <a:buFont typeface="+mj-lt"/>
              <a:buAutoNum type="arabicPeriod"/>
            </a:pPr>
            <a:r>
              <a:rPr lang="de-DE" dirty="0">
                <a:solidFill>
                  <a:srgbClr val="0070C0"/>
                </a:solidFill>
              </a:rPr>
              <a:t>Darstellung von Impedanzen im rechtwinkligen Koordinatensystem </a:t>
            </a:r>
          </a:p>
          <a:p>
            <a:pPr marL="457200" indent="-457200">
              <a:lnSpc>
                <a:spcPct val="150000"/>
              </a:lnSpc>
              <a:spcAft>
                <a:spcPts val="600"/>
              </a:spcAft>
              <a:buFont typeface="+mj-lt"/>
              <a:buAutoNum type="arabicPeriod"/>
            </a:pPr>
            <a:r>
              <a:rPr lang="de-DE" dirty="0">
                <a:solidFill>
                  <a:srgbClr val="0070C0"/>
                </a:solidFill>
              </a:rPr>
              <a:t>Ausbau zum Smith-Diagramm </a:t>
            </a:r>
          </a:p>
          <a:p>
            <a:pPr marL="457200" indent="-457200">
              <a:lnSpc>
                <a:spcPct val="150000"/>
              </a:lnSpc>
              <a:spcAft>
                <a:spcPts val="600"/>
              </a:spcAft>
              <a:buFont typeface="+mj-lt"/>
              <a:buAutoNum type="arabicPeriod"/>
            </a:pPr>
            <a:r>
              <a:rPr lang="de-DE" dirty="0">
                <a:solidFill>
                  <a:srgbClr val="0070C0"/>
                </a:solidFill>
              </a:rPr>
              <a:t>Reihen- und Parallelschaltung von Impedanzen</a:t>
            </a:r>
          </a:p>
          <a:p>
            <a:pPr marL="457200" indent="-457200">
              <a:lnSpc>
                <a:spcPct val="150000"/>
              </a:lnSpc>
              <a:spcAft>
                <a:spcPts val="600"/>
              </a:spcAft>
              <a:buFont typeface="+mj-lt"/>
              <a:buAutoNum type="arabicPeriod"/>
            </a:pPr>
            <a:r>
              <a:rPr lang="de-DE" dirty="0">
                <a:solidFill>
                  <a:srgbClr val="0070C0"/>
                </a:solidFill>
              </a:rPr>
              <a:t>Smith-Diagramm-Simulations-Software „PASAN“</a:t>
            </a:r>
          </a:p>
          <a:p>
            <a:pPr marL="457200" indent="-457200">
              <a:lnSpc>
                <a:spcPct val="150000"/>
              </a:lnSpc>
              <a:spcAft>
                <a:spcPts val="600"/>
              </a:spcAft>
              <a:buFont typeface="+mj-lt"/>
              <a:buAutoNum type="arabicPeriod"/>
            </a:pPr>
            <a:r>
              <a:rPr lang="de-DE" dirty="0">
                <a:solidFill>
                  <a:srgbClr val="0070C0"/>
                </a:solidFill>
              </a:rPr>
              <a:t>Anpassung von Antennen mit dem Smith-Diagramm</a:t>
            </a:r>
          </a:p>
          <a:p>
            <a:pPr marL="457200" indent="-457200">
              <a:lnSpc>
                <a:spcPct val="150000"/>
              </a:lnSpc>
              <a:spcAft>
                <a:spcPts val="600"/>
              </a:spcAft>
              <a:buFont typeface="+mj-lt"/>
              <a:buAutoNum type="arabicPeriod"/>
            </a:pPr>
            <a:r>
              <a:rPr lang="de-DE" dirty="0">
                <a:solidFill>
                  <a:srgbClr val="0070C0"/>
                </a:solidFill>
              </a:rPr>
              <a:t>Ortskurve</a:t>
            </a:r>
          </a:p>
          <a:p>
            <a:pPr marL="457200" indent="-457200">
              <a:lnSpc>
                <a:spcPct val="150000"/>
              </a:lnSpc>
              <a:spcAft>
                <a:spcPts val="600"/>
              </a:spcAft>
              <a:buFont typeface="+mj-lt"/>
              <a:buAutoNum type="arabicPeriod"/>
            </a:pPr>
            <a:r>
              <a:rPr lang="de-DE" dirty="0">
                <a:solidFill>
                  <a:srgbClr val="0070C0"/>
                </a:solidFill>
              </a:rPr>
              <a:t>Ablesen des SWR</a:t>
            </a:r>
          </a:p>
          <a:p>
            <a:pPr marL="457200" indent="-457200">
              <a:lnSpc>
                <a:spcPct val="150000"/>
              </a:lnSpc>
              <a:spcAft>
                <a:spcPts val="600"/>
              </a:spcAft>
              <a:buFont typeface="+mj-lt"/>
              <a:buAutoNum type="arabicPeriod"/>
            </a:pPr>
            <a:r>
              <a:rPr lang="de-DE" dirty="0">
                <a:solidFill>
                  <a:srgbClr val="0070C0"/>
                </a:solidFill>
              </a:rPr>
              <a:t>Einfluss von Leitungen</a:t>
            </a:r>
          </a:p>
          <a:p>
            <a:pPr marL="457200" indent="-457200">
              <a:lnSpc>
                <a:spcPct val="150000"/>
              </a:lnSpc>
              <a:spcAft>
                <a:spcPts val="600"/>
              </a:spcAft>
              <a:buFont typeface="+mj-lt"/>
              <a:buAutoNum type="arabicPeriod"/>
            </a:pPr>
            <a:r>
              <a:rPr lang="de-DE" dirty="0">
                <a:solidFill>
                  <a:srgbClr val="0070C0"/>
                </a:solidFill>
              </a:rPr>
              <a:t>Untersuchung von Filterschaltungen</a:t>
            </a:r>
          </a:p>
          <a:p>
            <a:pPr marL="457200" indent="-457200">
              <a:lnSpc>
                <a:spcPct val="150000"/>
              </a:lnSpc>
              <a:spcAft>
                <a:spcPts val="600"/>
              </a:spcAft>
              <a:buFont typeface="+mj-lt"/>
              <a:buAutoNum type="arabicPeriod"/>
            </a:pPr>
            <a:r>
              <a:rPr lang="de-DE" dirty="0">
                <a:solidFill>
                  <a:srgbClr val="0070C0"/>
                </a:solidFill>
              </a:rPr>
              <a:t>Gemessene Ortskurven von Bauteilen, Leitungen und Antennen</a:t>
            </a:r>
          </a:p>
        </p:txBody>
      </p:sp>
      <p:sp>
        <p:nvSpPr>
          <p:cNvPr id="4" name="Ellipse 3">
            <a:extLst>
              <a:ext uri="{FF2B5EF4-FFF2-40B4-BE49-F238E27FC236}">
                <a16:creationId xmlns:a16="http://schemas.microsoft.com/office/drawing/2014/main" id="{87E04B0E-BAA2-8300-F0FD-C3DA747350E9}"/>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5EF2BD67-1676-DC4E-99B9-AB0D162D0F9E}"/>
              </a:ext>
            </a:extLst>
          </p:cNvPr>
          <p:cNvSpPr/>
          <p:nvPr/>
        </p:nvSpPr>
        <p:spPr>
          <a:xfrm>
            <a:off x="569940" y="2024578"/>
            <a:ext cx="8574060" cy="4311809"/>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3EDB705-CD31-27B2-6F8B-73D30F5A708D}"/>
              </a:ext>
            </a:extLst>
          </p:cNvPr>
          <p:cNvSpPr/>
          <p:nvPr/>
        </p:nvSpPr>
        <p:spPr>
          <a:xfrm>
            <a:off x="628650" y="521613"/>
            <a:ext cx="8574060" cy="910518"/>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4063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FFBF73A-286C-7A09-8B24-DD135135E97B}"/>
              </a:ext>
            </a:extLst>
          </p:cNvPr>
          <p:cNvSpPr txBox="1"/>
          <p:nvPr/>
        </p:nvSpPr>
        <p:spPr>
          <a:xfrm>
            <a:off x="7318500" y="1291613"/>
            <a:ext cx="1405268" cy="400110"/>
          </a:xfrm>
          <a:prstGeom prst="rect">
            <a:avLst/>
          </a:prstGeom>
          <a:solidFill>
            <a:schemeClr val="bg1"/>
          </a:solidFill>
        </p:spPr>
        <p:txBody>
          <a:bodyPr wrap="square" rtlCol="0">
            <a:spAutoFit/>
          </a:bodyPr>
          <a:lstStyle/>
          <a:p>
            <a:r>
              <a:rPr lang="de-DE" sz="2000" dirty="0" err="1"/>
              <a:t>jX</a:t>
            </a:r>
            <a:r>
              <a:rPr lang="de-DE" sz="2000" dirty="0"/>
              <a:t> /</a:t>
            </a:r>
            <a:r>
              <a:rPr lang="el-GR" sz="2000" dirty="0"/>
              <a:t>Ω</a:t>
            </a:r>
            <a:r>
              <a:rPr lang="de-DE" sz="2000" dirty="0"/>
              <a:t> </a:t>
            </a:r>
          </a:p>
        </p:txBody>
      </p:sp>
      <p:pic>
        <p:nvPicPr>
          <p:cNvPr id="33" name="Grafik 32">
            <a:extLst>
              <a:ext uri="{FF2B5EF4-FFF2-40B4-BE49-F238E27FC236}">
                <a16:creationId xmlns:a16="http://schemas.microsoft.com/office/drawing/2014/main" id="{D529E726-6F47-603F-1420-0C93A36EB27E}"/>
              </a:ext>
            </a:extLst>
          </p:cNvPr>
          <p:cNvPicPr>
            <a:picLocks noChangeAspect="1"/>
          </p:cNvPicPr>
          <p:nvPr/>
        </p:nvPicPr>
        <p:blipFill>
          <a:blip r:embed="rId3"/>
          <a:stretch>
            <a:fillRect/>
          </a:stretch>
        </p:blipFill>
        <p:spPr>
          <a:xfrm>
            <a:off x="1015445" y="936089"/>
            <a:ext cx="7934325" cy="4171950"/>
          </a:xfrm>
          <a:prstGeom prst="rect">
            <a:avLst/>
          </a:prstGeom>
        </p:spPr>
      </p:pic>
      <p:sp>
        <p:nvSpPr>
          <p:cNvPr id="4" name="Textfeld 3">
            <a:extLst>
              <a:ext uri="{FF2B5EF4-FFF2-40B4-BE49-F238E27FC236}">
                <a16:creationId xmlns:a16="http://schemas.microsoft.com/office/drawing/2014/main" id="{36FA2591-5AFB-EB82-969B-93B28AAF1DA7}"/>
              </a:ext>
            </a:extLst>
          </p:cNvPr>
          <p:cNvSpPr txBox="1"/>
          <p:nvPr/>
        </p:nvSpPr>
        <p:spPr>
          <a:xfrm>
            <a:off x="916828" y="5024801"/>
            <a:ext cx="3764129" cy="369332"/>
          </a:xfrm>
          <a:prstGeom prst="rect">
            <a:avLst/>
          </a:prstGeom>
          <a:noFill/>
        </p:spPr>
        <p:txBody>
          <a:bodyPr wrap="square" rtlCol="0">
            <a:spAutoFit/>
          </a:bodyPr>
          <a:lstStyle/>
          <a:p>
            <a:r>
              <a:rPr lang="de-DE" dirty="0">
                <a:solidFill>
                  <a:srgbClr val="002060"/>
                </a:solidFill>
              </a:rPr>
              <a:t>Skalen nichtlinear </a:t>
            </a:r>
          </a:p>
        </p:txBody>
      </p:sp>
      <p:sp>
        <p:nvSpPr>
          <p:cNvPr id="5" name="Textfeld 4">
            <a:extLst>
              <a:ext uri="{FF2B5EF4-FFF2-40B4-BE49-F238E27FC236}">
                <a16:creationId xmlns:a16="http://schemas.microsoft.com/office/drawing/2014/main" id="{11DE259C-0F4C-1D0D-BD56-FB7E2551B488}"/>
              </a:ext>
            </a:extLst>
          </p:cNvPr>
          <p:cNvSpPr txBox="1"/>
          <p:nvPr/>
        </p:nvSpPr>
        <p:spPr>
          <a:xfrm>
            <a:off x="6128892" y="2186254"/>
            <a:ext cx="1189608" cy="369332"/>
          </a:xfrm>
          <a:prstGeom prst="rect">
            <a:avLst/>
          </a:prstGeom>
          <a:solidFill>
            <a:schemeClr val="bg1"/>
          </a:solidFill>
          <a:ln>
            <a:noFill/>
          </a:ln>
        </p:spPr>
        <p:txBody>
          <a:bodyPr wrap="square" rtlCol="0">
            <a:spAutoFit/>
          </a:bodyPr>
          <a:lstStyle/>
          <a:p>
            <a:r>
              <a:rPr lang="de-DE" dirty="0">
                <a:solidFill>
                  <a:srgbClr val="002060"/>
                </a:solidFill>
              </a:rPr>
              <a:t>induktiv</a:t>
            </a:r>
          </a:p>
        </p:txBody>
      </p:sp>
      <p:sp>
        <p:nvSpPr>
          <p:cNvPr id="8" name="Textfeld 7">
            <a:extLst>
              <a:ext uri="{FF2B5EF4-FFF2-40B4-BE49-F238E27FC236}">
                <a16:creationId xmlns:a16="http://schemas.microsoft.com/office/drawing/2014/main" id="{24D79D07-342E-A321-2B2A-6B2CFF05BB88}"/>
              </a:ext>
            </a:extLst>
          </p:cNvPr>
          <p:cNvSpPr txBox="1"/>
          <p:nvPr/>
        </p:nvSpPr>
        <p:spPr>
          <a:xfrm>
            <a:off x="2121760" y="2186254"/>
            <a:ext cx="1189608" cy="369332"/>
          </a:xfrm>
          <a:prstGeom prst="rect">
            <a:avLst/>
          </a:prstGeom>
          <a:noFill/>
        </p:spPr>
        <p:txBody>
          <a:bodyPr wrap="square" rtlCol="0">
            <a:spAutoFit/>
          </a:bodyPr>
          <a:lstStyle/>
          <a:p>
            <a:r>
              <a:rPr lang="de-DE" dirty="0">
                <a:solidFill>
                  <a:srgbClr val="002060"/>
                </a:solidFill>
              </a:rPr>
              <a:t>induktiv</a:t>
            </a:r>
          </a:p>
        </p:txBody>
      </p:sp>
      <p:sp>
        <p:nvSpPr>
          <p:cNvPr id="9" name="Textfeld 8">
            <a:extLst>
              <a:ext uri="{FF2B5EF4-FFF2-40B4-BE49-F238E27FC236}">
                <a16:creationId xmlns:a16="http://schemas.microsoft.com/office/drawing/2014/main" id="{F62E1B25-B182-165C-C2B5-349A26B15A2B}"/>
              </a:ext>
            </a:extLst>
          </p:cNvPr>
          <p:cNvSpPr txBox="1"/>
          <p:nvPr/>
        </p:nvSpPr>
        <p:spPr>
          <a:xfrm>
            <a:off x="2111725" y="3799679"/>
            <a:ext cx="1189608" cy="369332"/>
          </a:xfrm>
          <a:prstGeom prst="rect">
            <a:avLst/>
          </a:prstGeom>
          <a:noFill/>
        </p:spPr>
        <p:txBody>
          <a:bodyPr wrap="square" rtlCol="0">
            <a:spAutoFit/>
          </a:bodyPr>
          <a:lstStyle/>
          <a:p>
            <a:r>
              <a:rPr lang="de-DE" dirty="0">
                <a:solidFill>
                  <a:srgbClr val="002060"/>
                </a:solidFill>
              </a:rPr>
              <a:t>kapazitiv</a:t>
            </a:r>
          </a:p>
        </p:txBody>
      </p:sp>
      <p:sp>
        <p:nvSpPr>
          <p:cNvPr id="3" name="Textfeld 2">
            <a:extLst>
              <a:ext uri="{FF2B5EF4-FFF2-40B4-BE49-F238E27FC236}">
                <a16:creationId xmlns:a16="http://schemas.microsoft.com/office/drawing/2014/main" id="{79209477-7C96-8C82-6B05-399BA684E4F6}"/>
              </a:ext>
            </a:extLst>
          </p:cNvPr>
          <p:cNvSpPr txBox="1"/>
          <p:nvPr/>
        </p:nvSpPr>
        <p:spPr>
          <a:xfrm>
            <a:off x="1723095" y="1634736"/>
            <a:ext cx="388630" cy="400110"/>
          </a:xfrm>
          <a:prstGeom prst="rect">
            <a:avLst/>
          </a:prstGeom>
          <a:noFill/>
        </p:spPr>
        <p:txBody>
          <a:bodyPr wrap="square" rtlCol="0">
            <a:spAutoFit/>
          </a:bodyPr>
          <a:lstStyle/>
          <a:p>
            <a:r>
              <a:rPr lang="de-DE" sz="2000" dirty="0"/>
              <a:t>j</a:t>
            </a:r>
          </a:p>
        </p:txBody>
      </p:sp>
      <p:sp>
        <p:nvSpPr>
          <p:cNvPr id="6" name="Textfeld 5">
            <a:extLst>
              <a:ext uri="{FF2B5EF4-FFF2-40B4-BE49-F238E27FC236}">
                <a16:creationId xmlns:a16="http://schemas.microsoft.com/office/drawing/2014/main" id="{01036F91-61F7-AB61-7947-1A88603CF9F6}"/>
              </a:ext>
            </a:extLst>
          </p:cNvPr>
          <p:cNvSpPr txBox="1"/>
          <p:nvPr/>
        </p:nvSpPr>
        <p:spPr>
          <a:xfrm>
            <a:off x="916828" y="6458358"/>
            <a:ext cx="6120599" cy="246221"/>
          </a:xfrm>
          <a:prstGeom prst="rect">
            <a:avLst/>
          </a:prstGeom>
          <a:noFill/>
        </p:spPr>
        <p:txBody>
          <a:bodyPr wrap="square">
            <a:spAutoFit/>
          </a:bodyPr>
          <a:lstStyle/>
          <a:p>
            <a:r>
              <a:rPr lang="de-DE" sz="1000" dirty="0"/>
              <a:t>Quelle: </a:t>
            </a:r>
            <a:r>
              <a:rPr lang="de-DE" sz="1000" dirty="0">
                <a:hlinkClick r:id="rId4"/>
              </a:rPr>
              <a:t>https://www.darc.de/fileadmin/filemounts/distrikte/c/ortsverbaende/19/Smith_Diagramm_Tutorial.pdf</a:t>
            </a:r>
            <a:r>
              <a:rPr lang="de-DE" sz="1000" dirty="0"/>
              <a:t> </a:t>
            </a:r>
          </a:p>
        </p:txBody>
      </p:sp>
      <p:sp>
        <p:nvSpPr>
          <p:cNvPr id="40" name="Rechteck 39">
            <a:extLst>
              <a:ext uri="{FF2B5EF4-FFF2-40B4-BE49-F238E27FC236}">
                <a16:creationId xmlns:a16="http://schemas.microsoft.com/office/drawing/2014/main" id="{FB6F8638-135B-26C6-974B-AA01AF620F60}"/>
              </a:ext>
            </a:extLst>
          </p:cNvPr>
          <p:cNvSpPr/>
          <p:nvPr/>
        </p:nvSpPr>
        <p:spPr>
          <a:xfrm>
            <a:off x="4857086" y="3380173"/>
            <a:ext cx="577598" cy="1337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F847F1AF-A2B0-AD29-4E99-6452EB0DE9F0}"/>
              </a:ext>
            </a:extLst>
          </p:cNvPr>
          <p:cNvSpPr txBox="1"/>
          <p:nvPr/>
        </p:nvSpPr>
        <p:spPr>
          <a:xfrm>
            <a:off x="6046264" y="3794794"/>
            <a:ext cx="1189608" cy="369332"/>
          </a:xfrm>
          <a:prstGeom prst="rect">
            <a:avLst/>
          </a:prstGeom>
          <a:noFill/>
        </p:spPr>
        <p:txBody>
          <a:bodyPr wrap="square" rtlCol="0">
            <a:spAutoFit/>
          </a:bodyPr>
          <a:lstStyle/>
          <a:p>
            <a:r>
              <a:rPr lang="de-DE" dirty="0">
                <a:solidFill>
                  <a:srgbClr val="002060"/>
                </a:solidFill>
              </a:rPr>
              <a:t>kapazitiv</a:t>
            </a:r>
          </a:p>
        </p:txBody>
      </p:sp>
      <p:sp>
        <p:nvSpPr>
          <p:cNvPr id="10" name="Ellipse 9">
            <a:extLst>
              <a:ext uri="{FF2B5EF4-FFF2-40B4-BE49-F238E27FC236}">
                <a16:creationId xmlns:a16="http://schemas.microsoft.com/office/drawing/2014/main" id="{03C70D03-7948-1CD8-22D1-CBD41E1B9140}"/>
              </a:ext>
            </a:extLst>
          </p:cNvPr>
          <p:cNvSpPr/>
          <p:nvPr/>
        </p:nvSpPr>
        <p:spPr>
          <a:xfrm>
            <a:off x="8857671" y="6483925"/>
            <a:ext cx="110836" cy="110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BE2E4FB-498D-21A8-1930-0442BCFDCE61}"/>
              </a:ext>
            </a:extLst>
          </p:cNvPr>
          <p:cNvSpPr txBox="1"/>
          <p:nvPr/>
        </p:nvSpPr>
        <p:spPr>
          <a:xfrm>
            <a:off x="7326258" y="4739537"/>
            <a:ext cx="1010514" cy="400110"/>
          </a:xfrm>
          <a:prstGeom prst="rect">
            <a:avLst/>
          </a:prstGeom>
          <a:noFill/>
        </p:spPr>
        <p:txBody>
          <a:bodyPr wrap="square" rtlCol="0">
            <a:spAutoFit/>
          </a:bodyPr>
          <a:lstStyle/>
          <a:p>
            <a:r>
              <a:rPr lang="de-DE" sz="2000" dirty="0"/>
              <a:t>- </a:t>
            </a:r>
            <a:r>
              <a:rPr lang="de-DE" sz="2000" dirty="0" err="1"/>
              <a:t>jX</a:t>
            </a:r>
            <a:r>
              <a:rPr lang="de-DE" sz="2000" dirty="0"/>
              <a:t>/ </a:t>
            </a:r>
            <a:r>
              <a:rPr lang="el-GR" sz="2000" dirty="0"/>
              <a:t>Ω</a:t>
            </a:r>
            <a:r>
              <a:rPr lang="de-DE" sz="2000" dirty="0"/>
              <a:t> </a:t>
            </a:r>
          </a:p>
        </p:txBody>
      </p:sp>
      <p:pic>
        <p:nvPicPr>
          <p:cNvPr id="16" name="Grafik 15">
            <a:extLst>
              <a:ext uri="{FF2B5EF4-FFF2-40B4-BE49-F238E27FC236}">
                <a16:creationId xmlns:a16="http://schemas.microsoft.com/office/drawing/2014/main" id="{095208A7-186D-0DF1-25A8-2B36804B2F8C}"/>
              </a:ext>
            </a:extLst>
          </p:cNvPr>
          <p:cNvPicPr>
            <a:picLocks noChangeAspect="1"/>
          </p:cNvPicPr>
          <p:nvPr/>
        </p:nvPicPr>
        <p:blipFill>
          <a:blip r:embed="rId5"/>
          <a:stretch>
            <a:fillRect/>
          </a:stretch>
        </p:blipFill>
        <p:spPr>
          <a:xfrm>
            <a:off x="1917410" y="4654000"/>
            <a:ext cx="629723" cy="320385"/>
          </a:xfrm>
          <a:prstGeom prst="rect">
            <a:avLst/>
          </a:prstGeom>
        </p:spPr>
      </p:pic>
      <p:sp>
        <p:nvSpPr>
          <p:cNvPr id="17" name="Textfeld 16">
            <a:extLst>
              <a:ext uri="{FF2B5EF4-FFF2-40B4-BE49-F238E27FC236}">
                <a16:creationId xmlns:a16="http://schemas.microsoft.com/office/drawing/2014/main" id="{05369E42-AD47-4A1C-BDC5-95F0E86E2DD1}"/>
              </a:ext>
            </a:extLst>
          </p:cNvPr>
          <p:cNvSpPr txBox="1"/>
          <p:nvPr/>
        </p:nvSpPr>
        <p:spPr>
          <a:xfrm>
            <a:off x="1692290" y="4614138"/>
            <a:ext cx="838870" cy="400110"/>
          </a:xfrm>
          <a:prstGeom prst="rect">
            <a:avLst/>
          </a:prstGeom>
          <a:noFill/>
        </p:spPr>
        <p:txBody>
          <a:bodyPr wrap="square" rtlCol="0">
            <a:spAutoFit/>
          </a:bodyPr>
          <a:lstStyle/>
          <a:p>
            <a:r>
              <a:rPr lang="de-DE" sz="2000" dirty="0"/>
              <a:t>-</a:t>
            </a:r>
          </a:p>
        </p:txBody>
      </p:sp>
      <p:sp>
        <p:nvSpPr>
          <p:cNvPr id="11" name="Rechteck 10">
            <a:extLst>
              <a:ext uri="{FF2B5EF4-FFF2-40B4-BE49-F238E27FC236}">
                <a16:creationId xmlns:a16="http://schemas.microsoft.com/office/drawing/2014/main" id="{3FF9B816-1056-8931-67DB-77CAE2FAB913}"/>
              </a:ext>
            </a:extLst>
          </p:cNvPr>
          <p:cNvSpPr/>
          <p:nvPr/>
        </p:nvSpPr>
        <p:spPr>
          <a:xfrm>
            <a:off x="4991101" y="596900"/>
            <a:ext cx="4152900" cy="5194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243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6653</Words>
  <Application>Microsoft Office PowerPoint</Application>
  <PresentationFormat>Bildschirmpräsentation (4:3)</PresentationFormat>
  <Paragraphs>892</Paragraphs>
  <Slides>69</Slides>
  <Notes>69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69</vt:i4>
      </vt:variant>
    </vt:vector>
  </HeadingPairs>
  <TitlesOfParts>
    <vt:vector size="76" baseType="lpstr">
      <vt:lpstr>Arial</vt:lpstr>
      <vt:lpstr>Arial</vt:lpstr>
      <vt:lpstr>Calibri</vt:lpstr>
      <vt:lpstr>Calibri Light</vt:lpstr>
      <vt:lpstr>Cambria Math</vt:lpstr>
      <vt:lpstr>Symbol</vt:lpstr>
      <vt:lpstr>Office</vt:lpstr>
      <vt:lpstr>Das Smith-Diagramm  mit PASAN simulieren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Wolfgang Beer</dc:creator>
  <cp:lastModifiedBy>Wolfgang Beer</cp:lastModifiedBy>
  <cp:revision>335</cp:revision>
  <cp:lastPrinted>2023-09-04T17:58:24Z</cp:lastPrinted>
  <dcterms:created xsi:type="dcterms:W3CDTF">2019-12-27T18:50:38Z</dcterms:created>
  <dcterms:modified xsi:type="dcterms:W3CDTF">2025-08-22T16:10:25Z</dcterms:modified>
</cp:coreProperties>
</file>